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tags/tag8.xml" ContentType="application/vnd.openxmlformats-officedocument.presentationml.tags+xml"/>
  <Override PartName="/ppt/notesSlides/notesSlide2.xml" ContentType="application/vnd.openxmlformats-officedocument.presentationml.notesSlide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8"/>
  </p:notesMasterIdLst>
  <p:sldIdLst>
    <p:sldId id="286" r:id="rId2"/>
    <p:sldId id="272" r:id="rId3"/>
    <p:sldId id="276" r:id="rId4"/>
    <p:sldId id="278" r:id="rId5"/>
    <p:sldId id="273" r:id="rId6"/>
    <p:sldId id="267" r:id="rId7"/>
    <p:sldId id="285" r:id="rId8"/>
    <p:sldId id="284" r:id="rId9"/>
    <p:sldId id="269" r:id="rId10"/>
    <p:sldId id="270" r:id="rId11"/>
    <p:sldId id="271" r:id="rId12"/>
    <p:sldId id="275" r:id="rId13"/>
    <p:sldId id="282" r:id="rId14"/>
    <p:sldId id="283" r:id="rId15"/>
    <p:sldId id="281" r:id="rId16"/>
    <p:sldId id="279" r:id="rId17"/>
    <p:sldId id="280" r:id="rId18"/>
    <p:sldId id="260" r:id="rId19"/>
    <p:sldId id="261" r:id="rId20"/>
    <p:sldId id="264" r:id="rId21"/>
    <p:sldId id="265" r:id="rId22"/>
    <p:sldId id="268" r:id="rId23"/>
    <p:sldId id="262" r:id="rId24"/>
    <p:sldId id="263" r:id="rId25"/>
    <p:sldId id="266" r:id="rId26"/>
    <p:sldId id="274" r:id="rId2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190" autoAdjust="0"/>
    <p:restoredTop sz="63429" autoAdjust="0"/>
  </p:normalViewPr>
  <p:slideViewPr>
    <p:cSldViewPr>
      <p:cViewPr varScale="1">
        <p:scale>
          <a:sx n="73" d="100"/>
          <a:sy n="73" d="100"/>
        </p:scale>
        <p:origin x="-271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9062148-E0D8-49A3-8E19-4DA6EB95560B}" type="doc">
      <dgm:prSet loTypeId="urn:microsoft.com/office/officeart/2005/8/layout/lProcess3" loCatId="process" qsTypeId="urn:microsoft.com/office/officeart/2005/8/quickstyle/3d3" qsCatId="3D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4FAF790-958F-40EB-A522-3BE913AD5BF4}">
      <dgm:prSet/>
      <dgm:spPr>
        <a:noFill/>
      </dgm:spPr>
      <dgm:t>
        <a:bodyPr/>
        <a:lstStyle/>
        <a:p>
          <a:pPr rtl="0"/>
          <a:r>
            <a:rPr lang="en-US" dirty="0" smtClean="0"/>
            <a:t>Motivation</a:t>
          </a:r>
          <a:endParaRPr lang="en-US" dirty="0"/>
        </a:p>
      </dgm:t>
    </dgm:pt>
    <dgm:pt modelId="{CDD03E5A-0477-4514-88D6-77F02CC9EF8C}" type="parTrans" cxnId="{BC00437D-2AAA-4F11-AEA3-1A00A56FCE86}">
      <dgm:prSet/>
      <dgm:spPr/>
      <dgm:t>
        <a:bodyPr/>
        <a:lstStyle/>
        <a:p>
          <a:endParaRPr lang="en-US"/>
        </a:p>
      </dgm:t>
    </dgm:pt>
    <dgm:pt modelId="{FE2DF28B-4647-47FC-9AF0-17E8090E6E17}" type="sibTrans" cxnId="{BC00437D-2AAA-4F11-AEA3-1A00A56FCE86}">
      <dgm:prSet/>
      <dgm:spPr/>
      <dgm:t>
        <a:bodyPr/>
        <a:lstStyle/>
        <a:p>
          <a:endParaRPr lang="en-US"/>
        </a:p>
      </dgm:t>
    </dgm:pt>
    <dgm:pt modelId="{ADA85559-7EC4-4FE5-B367-1EC52B1B6652}">
      <dgm:prSet/>
      <dgm:spPr/>
      <dgm:t>
        <a:bodyPr/>
        <a:lstStyle/>
        <a:p>
          <a:pPr rtl="0"/>
          <a:r>
            <a:rPr lang="en-US" dirty="0" smtClean="0"/>
            <a:t>Quilt Overview</a:t>
          </a:r>
          <a:endParaRPr lang="en-US" dirty="0"/>
        </a:p>
      </dgm:t>
    </dgm:pt>
    <dgm:pt modelId="{C995A7A9-D6BF-40AE-A18A-A791AD1A92E5}" type="parTrans" cxnId="{85846B44-F346-4A65-AA55-5CEE90E6231D}">
      <dgm:prSet/>
      <dgm:spPr/>
      <dgm:t>
        <a:bodyPr/>
        <a:lstStyle/>
        <a:p>
          <a:endParaRPr lang="en-US"/>
        </a:p>
      </dgm:t>
    </dgm:pt>
    <dgm:pt modelId="{0109B82F-B80B-45AD-8DBB-BC2B65676776}" type="sibTrans" cxnId="{85846B44-F346-4A65-AA55-5CEE90E6231D}">
      <dgm:prSet/>
      <dgm:spPr/>
      <dgm:t>
        <a:bodyPr/>
        <a:lstStyle/>
        <a:p>
          <a:endParaRPr lang="en-US"/>
        </a:p>
      </dgm:t>
    </dgm:pt>
    <dgm:pt modelId="{2C39F4CE-EF62-4510-8779-8D5EB7BB733D}">
      <dgm:prSet/>
      <dgm:spPr/>
      <dgm:t>
        <a:bodyPr/>
        <a:lstStyle/>
        <a:p>
          <a:pPr rtl="0"/>
          <a:r>
            <a:rPr lang="en-US" dirty="0" smtClean="0"/>
            <a:t>Environment Identifier (EUID)</a:t>
          </a:r>
          <a:endParaRPr lang="en-US" dirty="0"/>
        </a:p>
      </dgm:t>
    </dgm:pt>
    <dgm:pt modelId="{276D7880-7FBD-4EE1-AA81-9D56CBD713EB}" type="parTrans" cxnId="{65F47B6A-9DC2-4D31-93BF-1FD3E2FACBC5}">
      <dgm:prSet/>
      <dgm:spPr/>
      <dgm:t>
        <a:bodyPr/>
        <a:lstStyle/>
        <a:p>
          <a:endParaRPr lang="en-US"/>
        </a:p>
      </dgm:t>
    </dgm:pt>
    <dgm:pt modelId="{EDB20C96-871D-44EE-B7D3-CBC7A5173EC7}" type="sibTrans" cxnId="{65F47B6A-9DC2-4D31-93BF-1FD3E2FACBC5}">
      <dgm:prSet/>
      <dgm:spPr/>
      <dgm:t>
        <a:bodyPr/>
        <a:lstStyle/>
        <a:p>
          <a:endParaRPr lang="en-US"/>
        </a:p>
      </dgm:t>
    </dgm:pt>
    <dgm:pt modelId="{A85CECF8-577F-4FE7-A8BF-F5F95AB2DF5D}">
      <dgm:prSet/>
      <dgm:spPr/>
      <dgm:t>
        <a:bodyPr/>
        <a:lstStyle/>
        <a:p>
          <a:pPr rtl="0"/>
          <a:r>
            <a:rPr lang="en-US" dirty="0" smtClean="0"/>
            <a:t>Quilt Architecture</a:t>
          </a:r>
          <a:endParaRPr lang="en-US" dirty="0"/>
        </a:p>
      </dgm:t>
    </dgm:pt>
    <dgm:pt modelId="{AFD87F15-5C7F-4E11-A9DA-837D058D45ED}" type="parTrans" cxnId="{2BFB3DD5-C0DC-43C0-A0C0-C4DE39C90054}">
      <dgm:prSet/>
      <dgm:spPr/>
      <dgm:t>
        <a:bodyPr/>
        <a:lstStyle/>
        <a:p>
          <a:endParaRPr lang="en-US"/>
        </a:p>
      </dgm:t>
    </dgm:pt>
    <dgm:pt modelId="{E5F672BF-394B-4166-8CF9-DA84929FB404}" type="sibTrans" cxnId="{2BFB3DD5-C0DC-43C0-A0C0-C4DE39C90054}">
      <dgm:prSet/>
      <dgm:spPr/>
      <dgm:t>
        <a:bodyPr/>
        <a:lstStyle/>
        <a:p>
          <a:endParaRPr lang="en-US"/>
        </a:p>
      </dgm:t>
    </dgm:pt>
    <dgm:pt modelId="{E47B0CA3-8226-4BFA-B517-9A681A643E97}">
      <dgm:prSet/>
      <dgm:spPr/>
      <dgm:t>
        <a:bodyPr/>
        <a:lstStyle/>
        <a:p>
          <a:pPr rtl="0"/>
          <a:r>
            <a:rPr lang="en-US" dirty="0" smtClean="0"/>
            <a:t>Bootstrap server</a:t>
          </a:r>
          <a:endParaRPr lang="en-US" dirty="0"/>
        </a:p>
      </dgm:t>
    </dgm:pt>
    <dgm:pt modelId="{248DACDC-F878-4F78-8A0B-18DBCA454112}" type="parTrans" cxnId="{CE15A752-F4C0-4085-96AE-D3AA08B7B6B7}">
      <dgm:prSet/>
      <dgm:spPr/>
      <dgm:t>
        <a:bodyPr/>
        <a:lstStyle/>
        <a:p>
          <a:endParaRPr lang="en-US"/>
        </a:p>
      </dgm:t>
    </dgm:pt>
    <dgm:pt modelId="{72BEE90A-1990-4F10-81B3-433A2556B912}" type="sibTrans" cxnId="{CE15A752-F4C0-4085-96AE-D3AA08B7B6B7}">
      <dgm:prSet/>
      <dgm:spPr/>
      <dgm:t>
        <a:bodyPr/>
        <a:lstStyle/>
        <a:p>
          <a:endParaRPr lang="en-US"/>
        </a:p>
      </dgm:t>
    </dgm:pt>
    <dgm:pt modelId="{6714DE86-046D-41E2-B884-A3C737F800F0}">
      <dgm:prSet/>
      <dgm:spPr/>
      <dgm:t>
        <a:bodyPr/>
        <a:lstStyle/>
        <a:p>
          <a:pPr rtl="0"/>
          <a:r>
            <a:rPr lang="en-US" dirty="0" smtClean="0"/>
            <a:t>Churn resilience</a:t>
          </a:r>
          <a:endParaRPr lang="en-US" dirty="0"/>
        </a:p>
      </dgm:t>
    </dgm:pt>
    <dgm:pt modelId="{3AB7324B-D378-4E59-B77C-5DDCB6AB6F71}" type="parTrans" cxnId="{F6AF72FB-5B24-4D5A-A478-BA49F41BC3E8}">
      <dgm:prSet/>
      <dgm:spPr/>
      <dgm:t>
        <a:bodyPr/>
        <a:lstStyle/>
        <a:p>
          <a:endParaRPr lang="en-US"/>
        </a:p>
      </dgm:t>
    </dgm:pt>
    <dgm:pt modelId="{09FECF47-17CB-4F14-AD61-B701C283CCC8}" type="sibTrans" cxnId="{F6AF72FB-5B24-4D5A-A478-BA49F41BC3E8}">
      <dgm:prSet/>
      <dgm:spPr/>
      <dgm:t>
        <a:bodyPr/>
        <a:lstStyle/>
        <a:p>
          <a:endParaRPr lang="en-US"/>
        </a:p>
      </dgm:t>
    </dgm:pt>
    <dgm:pt modelId="{845AB449-9C83-40DF-8B5F-42A3486A5F24}">
      <dgm:prSet/>
      <dgm:spPr/>
      <dgm:t>
        <a:bodyPr/>
        <a:lstStyle/>
        <a:p>
          <a:pPr rtl="0"/>
          <a:r>
            <a:rPr lang="en-US" dirty="0" smtClean="0"/>
            <a:t>Duplication suppression</a:t>
          </a:r>
          <a:endParaRPr lang="en-US" dirty="0"/>
        </a:p>
      </dgm:t>
    </dgm:pt>
    <dgm:pt modelId="{8A30AA1E-6DB1-40CC-8141-17343BA5921B}" type="parTrans" cxnId="{4CF4DECF-ED46-4966-87FC-04B065410513}">
      <dgm:prSet/>
      <dgm:spPr/>
      <dgm:t>
        <a:bodyPr/>
        <a:lstStyle/>
        <a:p>
          <a:endParaRPr lang="en-US"/>
        </a:p>
      </dgm:t>
    </dgm:pt>
    <dgm:pt modelId="{20799FC2-4070-45BF-B843-71269F64863F}" type="sibTrans" cxnId="{4CF4DECF-ED46-4966-87FC-04B065410513}">
      <dgm:prSet/>
      <dgm:spPr/>
      <dgm:t>
        <a:bodyPr/>
        <a:lstStyle/>
        <a:p>
          <a:endParaRPr lang="en-US"/>
        </a:p>
      </dgm:t>
    </dgm:pt>
    <dgm:pt modelId="{06E3691D-249E-4954-855D-703D8526D736}">
      <dgm:prSet/>
      <dgm:spPr/>
      <dgm:t>
        <a:bodyPr/>
        <a:lstStyle/>
        <a:p>
          <a:pPr rtl="0"/>
          <a:r>
            <a:rPr lang="en-US" dirty="0" smtClean="0"/>
            <a:t>Evaluation</a:t>
          </a:r>
          <a:endParaRPr lang="en-US" dirty="0"/>
        </a:p>
      </dgm:t>
    </dgm:pt>
    <dgm:pt modelId="{784A2124-408E-4FAD-AA65-07CD11AE2242}" type="parTrans" cxnId="{022C0BF7-EB2B-445B-97A0-FA6529299728}">
      <dgm:prSet/>
      <dgm:spPr/>
      <dgm:t>
        <a:bodyPr/>
        <a:lstStyle/>
        <a:p>
          <a:endParaRPr lang="en-US"/>
        </a:p>
      </dgm:t>
    </dgm:pt>
    <dgm:pt modelId="{D61DD017-D73B-4E11-9836-98A6E1E2ED0A}" type="sibTrans" cxnId="{022C0BF7-EB2B-445B-97A0-FA6529299728}">
      <dgm:prSet/>
      <dgm:spPr/>
      <dgm:t>
        <a:bodyPr/>
        <a:lstStyle/>
        <a:p>
          <a:endParaRPr lang="en-US"/>
        </a:p>
      </dgm:t>
    </dgm:pt>
    <dgm:pt modelId="{61EF7D80-492D-4135-8B08-3A190147C6E6}">
      <dgm:prSet/>
      <dgm:spPr/>
      <dgm:t>
        <a:bodyPr/>
        <a:lstStyle/>
        <a:p>
          <a:pPr rtl="0"/>
          <a:r>
            <a:rPr lang="en-US" dirty="0" smtClean="0"/>
            <a:t>Data Center Topology</a:t>
          </a:r>
          <a:endParaRPr lang="en-US" dirty="0"/>
        </a:p>
      </dgm:t>
    </dgm:pt>
    <dgm:pt modelId="{649AE45B-2F0A-42B1-97F3-C8D9D920C0BB}" type="parTrans" cxnId="{D20E17C8-16AD-474D-8370-2FE0FBD76D50}">
      <dgm:prSet/>
      <dgm:spPr/>
      <dgm:t>
        <a:bodyPr/>
        <a:lstStyle/>
        <a:p>
          <a:endParaRPr lang="en-US"/>
        </a:p>
      </dgm:t>
    </dgm:pt>
    <dgm:pt modelId="{F3303B79-CE1B-4518-B601-0A9928C1C697}" type="sibTrans" cxnId="{D20E17C8-16AD-474D-8370-2FE0FBD76D50}">
      <dgm:prSet/>
      <dgm:spPr/>
      <dgm:t>
        <a:bodyPr/>
        <a:lstStyle/>
        <a:p>
          <a:endParaRPr lang="en-US"/>
        </a:p>
      </dgm:t>
    </dgm:pt>
    <dgm:pt modelId="{25898805-91DF-4480-AEBD-7B4C5FFE9A2A}">
      <dgm:prSet/>
      <dgm:spPr/>
      <dgm:t>
        <a:bodyPr/>
        <a:lstStyle/>
        <a:p>
          <a:pPr rtl="0"/>
          <a:r>
            <a:rPr lang="en-US" dirty="0" smtClean="0"/>
            <a:t>Internet Topology</a:t>
          </a:r>
          <a:endParaRPr lang="en-US" dirty="0"/>
        </a:p>
      </dgm:t>
    </dgm:pt>
    <dgm:pt modelId="{574591F7-EB52-495A-B96B-9504E62B42B5}" type="parTrans" cxnId="{01461397-6248-4811-9C81-AAD5D38A8CA1}">
      <dgm:prSet/>
      <dgm:spPr/>
      <dgm:t>
        <a:bodyPr/>
        <a:lstStyle/>
        <a:p>
          <a:endParaRPr lang="en-US"/>
        </a:p>
      </dgm:t>
    </dgm:pt>
    <dgm:pt modelId="{99D66AA3-6609-4F16-9DE7-F1C6B8C12BB9}" type="sibTrans" cxnId="{01461397-6248-4811-9C81-AAD5D38A8CA1}">
      <dgm:prSet/>
      <dgm:spPr/>
      <dgm:t>
        <a:bodyPr/>
        <a:lstStyle/>
        <a:p>
          <a:endParaRPr lang="en-US"/>
        </a:p>
      </dgm:t>
    </dgm:pt>
    <dgm:pt modelId="{4CD583BF-565B-48C1-9C83-C9C20138DA60}">
      <dgm:prSet/>
      <dgm:spPr/>
      <dgm:t>
        <a:bodyPr/>
        <a:lstStyle/>
        <a:p>
          <a:pPr rtl="0"/>
          <a:r>
            <a:rPr lang="en-US" dirty="0" smtClean="0"/>
            <a:t>Conclusion</a:t>
          </a:r>
          <a:endParaRPr lang="en-US" dirty="0"/>
        </a:p>
      </dgm:t>
    </dgm:pt>
    <dgm:pt modelId="{C9B0D92D-42E5-49AA-B6BE-210C56DA93CF}" type="parTrans" cxnId="{7A8902B2-2CD2-4134-BE67-C654473DCD31}">
      <dgm:prSet/>
      <dgm:spPr/>
      <dgm:t>
        <a:bodyPr/>
        <a:lstStyle/>
        <a:p>
          <a:endParaRPr lang="en-US"/>
        </a:p>
      </dgm:t>
    </dgm:pt>
    <dgm:pt modelId="{41B172E6-3B7A-44D3-BCC4-EC8A9248C6B3}" type="sibTrans" cxnId="{7A8902B2-2CD2-4134-BE67-C654473DCD31}">
      <dgm:prSet/>
      <dgm:spPr/>
      <dgm:t>
        <a:bodyPr/>
        <a:lstStyle/>
        <a:p>
          <a:endParaRPr lang="en-US"/>
        </a:p>
      </dgm:t>
    </dgm:pt>
    <dgm:pt modelId="{8E197BE7-D1C4-4AA7-B6EE-AF48FFE3084D}" type="pres">
      <dgm:prSet presAssocID="{69062148-E0D8-49A3-8E19-4DA6EB95560B}" presName="Name0" presStyleCnt="0">
        <dgm:presLayoutVars>
          <dgm:chPref val="3"/>
          <dgm:dir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79D057B9-5A88-4DC6-B3D3-9804FB22E528}" type="pres">
      <dgm:prSet presAssocID="{24FAF790-958F-40EB-A522-3BE913AD5BF4}" presName="horFlow" presStyleCnt="0"/>
      <dgm:spPr/>
    </dgm:pt>
    <dgm:pt modelId="{888A936A-B56F-4D1C-8BDC-E0CA694253AD}" type="pres">
      <dgm:prSet presAssocID="{24FAF790-958F-40EB-A522-3BE913AD5BF4}" presName="bigChev" presStyleLbl="node1" presStyleIdx="0" presStyleCnt="5"/>
      <dgm:spPr/>
      <dgm:t>
        <a:bodyPr/>
        <a:lstStyle/>
        <a:p>
          <a:endParaRPr lang="en-US"/>
        </a:p>
      </dgm:t>
    </dgm:pt>
    <dgm:pt modelId="{47354985-6FBA-4836-BC32-3D32FA2E61E9}" type="pres">
      <dgm:prSet presAssocID="{24FAF790-958F-40EB-A522-3BE913AD5BF4}" presName="vSp" presStyleCnt="0"/>
      <dgm:spPr/>
    </dgm:pt>
    <dgm:pt modelId="{4C426F21-5AA9-40BC-951E-FB258C5291C2}" type="pres">
      <dgm:prSet presAssocID="{ADA85559-7EC4-4FE5-B367-1EC52B1B6652}" presName="horFlow" presStyleCnt="0"/>
      <dgm:spPr/>
    </dgm:pt>
    <dgm:pt modelId="{2C650E44-9764-436F-A8D3-369C03C43BE0}" type="pres">
      <dgm:prSet presAssocID="{ADA85559-7EC4-4FE5-B367-1EC52B1B6652}" presName="bigChev" presStyleLbl="node1" presStyleIdx="1" presStyleCnt="5"/>
      <dgm:spPr/>
      <dgm:t>
        <a:bodyPr/>
        <a:lstStyle/>
        <a:p>
          <a:endParaRPr lang="en-US"/>
        </a:p>
      </dgm:t>
    </dgm:pt>
    <dgm:pt modelId="{AB8EA61D-ACB8-469E-991B-E001932AA57A}" type="pres">
      <dgm:prSet presAssocID="{276D7880-7FBD-4EE1-AA81-9D56CBD713EB}" presName="parTrans" presStyleCnt="0"/>
      <dgm:spPr/>
    </dgm:pt>
    <dgm:pt modelId="{31E6D2E4-90A6-42D3-9022-4B355B91443E}" type="pres">
      <dgm:prSet presAssocID="{2C39F4CE-EF62-4510-8779-8D5EB7BB733D}" presName="node" presStyleLbl="alignAccFollowNode1" presStyleIdx="0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9DBC2F8-5073-4DA9-9857-814978BE11EC}" type="pres">
      <dgm:prSet presAssocID="{ADA85559-7EC4-4FE5-B367-1EC52B1B6652}" presName="vSp" presStyleCnt="0"/>
      <dgm:spPr/>
    </dgm:pt>
    <dgm:pt modelId="{28F1EFE7-4F01-4AB6-BC54-DB846319F90A}" type="pres">
      <dgm:prSet presAssocID="{A85CECF8-577F-4FE7-A8BF-F5F95AB2DF5D}" presName="horFlow" presStyleCnt="0"/>
      <dgm:spPr/>
    </dgm:pt>
    <dgm:pt modelId="{7A1AA11E-968C-487C-8E62-0947AB5648F2}" type="pres">
      <dgm:prSet presAssocID="{A85CECF8-577F-4FE7-A8BF-F5F95AB2DF5D}" presName="bigChev" presStyleLbl="node1" presStyleIdx="2" presStyleCnt="5"/>
      <dgm:spPr/>
      <dgm:t>
        <a:bodyPr/>
        <a:lstStyle/>
        <a:p>
          <a:endParaRPr lang="en-US"/>
        </a:p>
      </dgm:t>
    </dgm:pt>
    <dgm:pt modelId="{8864F5F0-2CF3-47DB-91E1-5A005DEC5396}" type="pres">
      <dgm:prSet presAssocID="{248DACDC-F878-4F78-8A0B-18DBCA454112}" presName="parTrans" presStyleCnt="0"/>
      <dgm:spPr/>
    </dgm:pt>
    <dgm:pt modelId="{D8FCA84C-B37A-4D50-B0B9-4EB916F38D8B}" type="pres">
      <dgm:prSet presAssocID="{E47B0CA3-8226-4BFA-B517-9A681A643E97}" presName="node" presStyleLbl="alignAccFollowNode1" presStyleIdx="1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AF18B61-75FC-4F34-9144-FC7DBE0247E6}" type="pres">
      <dgm:prSet presAssocID="{72BEE90A-1990-4F10-81B3-433A2556B912}" presName="sibTrans" presStyleCnt="0"/>
      <dgm:spPr/>
    </dgm:pt>
    <dgm:pt modelId="{882F8917-D626-4638-B863-31ACBE80E498}" type="pres">
      <dgm:prSet presAssocID="{6714DE86-046D-41E2-B884-A3C737F800F0}" presName="node" presStyleLbl="alignAccFollowNode1" presStyleIdx="2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E1A1201-AD33-4F6C-B090-013AE6F268EA}" type="pres">
      <dgm:prSet presAssocID="{09FECF47-17CB-4F14-AD61-B701C283CCC8}" presName="sibTrans" presStyleCnt="0"/>
      <dgm:spPr/>
    </dgm:pt>
    <dgm:pt modelId="{4AFD5559-D73D-4EFF-8E08-A01370D260DE}" type="pres">
      <dgm:prSet presAssocID="{845AB449-9C83-40DF-8B5F-42A3486A5F24}" presName="node" presStyleLbl="alignAccFollowNode1" presStyleIdx="3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A9D306E-C8CA-43C0-A16F-4F871C9E5BBF}" type="pres">
      <dgm:prSet presAssocID="{A85CECF8-577F-4FE7-A8BF-F5F95AB2DF5D}" presName="vSp" presStyleCnt="0"/>
      <dgm:spPr/>
    </dgm:pt>
    <dgm:pt modelId="{4DB4C71B-12B7-4C1C-BE1A-235D1133954B}" type="pres">
      <dgm:prSet presAssocID="{06E3691D-249E-4954-855D-703D8526D736}" presName="horFlow" presStyleCnt="0"/>
      <dgm:spPr/>
    </dgm:pt>
    <dgm:pt modelId="{164028D2-CD4F-488F-A77A-E07958519934}" type="pres">
      <dgm:prSet presAssocID="{06E3691D-249E-4954-855D-703D8526D736}" presName="bigChev" presStyleLbl="node1" presStyleIdx="3" presStyleCnt="5"/>
      <dgm:spPr/>
      <dgm:t>
        <a:bodyPr/>
        <a:lstStyle/>
        <a:p>
          <a:endParaRPr lang="en-US"/>
        </a:p>
      </dgm:t>
    </dgm:pt>
    <dgm:pt modelId="{287D41C0-69AC-4EF0-A55A-36854D82E202}" type="pres">
      <dgm:prSet presAssocID="{649AE45B-2F0A-42B1-97F3-C8D9D920C0BB}" presName="parTrans" presStyleCnt="0"/>
      <dgm:spPr/>
    </dgm:pt>
    <dgm:pt modelId="{7E8C7A60-2A19-49DA-A614-7AE66EDF3F92}" type="pres">
      <dgm:prSet presAssocID="{61EF7D80-492D-4135-8B08-3A190147C6E6}" presName="node" presStyleLbl="alignAccFollowNode1" presStyleIdx="4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42E448D-6A55-4E27-8AFB-123DE4EA06CF}" type="pres">
      <dgm:prSet presAssocID="{F3303B79-CE1B-4518-B601-0A9928C1C697}" presName="sibTrans" presStyleCnt="0"/>
      <dgm:spPr/>
    </dgm:pt>
    <dgm:pt modelId="{3C61D3E6-D3A5-4333-9795-C690955D61C0}" type="pres">
      <dgm:prSet presAssocID="{25898805-91DF-4480-AEBD-7B4C5FFE9A2A}" presName="node" presStyleLbl="alignAccFollowNode1" presStyleIdx="5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7C1333A-FFA7-42A2-BE8E-719F84214766}" type="pres">
      <dgm:prSet presAssocID="{06E3691D-249E-4954-855D-703D8526D736}" presName="vSp" presStyleCnt="0"/>
      <dgm:spPr/>
    </dgm:pt>
    <dgm:pt modelId="{98CFCB6B-82F4-41D6-883C-35A647EE7331}" type="pres">
      <dgm:prSet presAssocID="{4CD583BF-565B-48C1-9C83-C9C20138DA60}" presName="horFlow" presStyleCnt="0"/>
      <dgm:spPr/>
    </dgm:pt>
    <dgm:pt modelId="{695F62A1-EE41-4396-9EDF-32D1E59AA2C6}" type="pres">
      <dgm:prSet presAssocID="{4CD583BF-565B-48C1-9C83-C9C20138DA60}" presName="bigChev" presStyleLbl="node1" presStyleIdx="4" presStyleCnt="5"/>
      <dgm:spPr/>
      <dgm:t>
        <a:bodyPr/>
        <a:lstStyle/>
        <a:p>
          <a:endParaRPr lang="en-US"/>
        </a:p>
      </dgm:t>
    </dgm:pt>
  </dgm:ptLst>
  <dgm:cxnLst>
    <dgm:cxn modelId="{2D7BD2BE-7802-47E0-9D31-99C184DAB8AD}" type="presOf" srcId="{2C39F4CE-EF62-4510-8779-8D5EB7BB733D}" destId="{31E6D2E4-90A6-42D3-9022-4B355B91443E}" srcOrd="0" destOrd="0" presId="urn:microsoft.com/office/officeart/2005/8/layout/lProcess3"/>
    <dgm:cxn modelId="{4367558C-81B9-40F5-B6C0-B007CE37DB24}" type="presOf" srcId="{69062148-E0D8-49A3-8E19-4DA6EB95560B}" destId="{8E197BE7-D1C4-4AA7-B6EE-AF48FFE3084D}" srcOrd="0" destOrd="0" presId="urn:microsoft.com/office/officeart/2005/8/layout/lProcess3"/>
    <dgm:cxn modelId="{65F47B6A-9DC2-4D31-93BF-1FD3E2FACBC5}" srcId="{ADA85559-7EC4-4FE5-B367-1EC52B1B6652}" destId="{2C39F4CE-EF62-4510-8779-8D5EB7BB733D}" srcOrd="0" destOrd="0" parTransId="{276D7880-7FBD-4EE1-AA81-9D56CBD713EB}" sibTransId="{EDB20C96-871D-44EE-B7D3-CBC7A5173EC7}"/>
    <dgm:cxn modelId="{7A8902B2-2CD2-4134-BE67-C654473DCD31}" srcId="{69062148-E0D8-49A3-8E19-4DA6EB95560B}" destId="{4CD583BF-565B-48C1-9C83-C9C20138DA60}" srcOrd="4" destOrd="0" parTransId="{C9B0D92D-42E5-49AA-B6BE-210C56DA93CF}" sibTransId="{41B172E6-3B7A-44D3-BCC4-EC8A9248C6B3}"/>
    <dgm:cxn modelId="{01461397-6248-4811-9C81-AAD5D38A8CA1}" srcId="{06E3691D-249E-4954-855D-703D8526D736}" destId="{25898805-91DF-4480-AEBD-7B4C5FFE9A2A}" srcOrd="1" destOrd="0" parTransId="{574591F7-EB52-495A-B96B-9504E62B42B5}" sibTransId="{99D66AA3-6609-4F16-9DE7-F1C6B8C12BB9}"/>
    <dgm:cxn modelId="{64FCD95D-0F72-4AB2-9FBB-B3320A1DA3B2}" type="presOf" srcId="{24FAF790-958F-40EB-A522-3BE913AD5BF4}" destId="{888A936A-B56F-4D1C-8BDC-E0CA694253AD}" srcOrd="0" destOrd="0" presId="urn:microsoft.com/office/officeart/2005/8/layout/lProcess3"/>
    <dgm:cxn modelId="{85846B44-F346-4A65-AA55-5CEE90E6231D}" srcId="{69062148-E0D8-49A3-8E19-4DA6EB95560B}" destId="{ADA85559-7EC4-4FE5-B367-1EC52B1B6652}" srcOrd="1" destOrd="0" parTransId="{C995A7A9-D6BF-40AE-A18A-A791AD1A92E5}" sibTransId="{0109B82F-B80B-45AD-8DBB-BC2B65676776}"/>
    <dgm:cxn modelId="{98B57A89-7BF2-428A-A5DE-8158EE70EC2F}" type="presOf" srcId="{06E3691D-249E-4954-855D-703D8526D736}" destId="{164028D2-CD4F-488F-A77A-E07958519934}" srcOrd="0" destOrd="0" presId="urn:microsoft.com/office/officeart/2005/8/layout/lProcess3"/>
    <dgm:cxn modelId="{BC00437D-2AAA-4F11-AEA3-1A00A56FCE86}" srcId="{69062148-E0D8-49A3-8E19-4DA6EB95560B}" destId="{24FAF790-958F-40EB-A522-3BE913AD5BF4}" srcOrd="0" destOrd="0" parTransId="{CDD03E5A-0477-4514-88D6-77F02CC9EF8C}" sibTransId="{FE2DF28B-4647-47FC-9AF0-17E8090E6E17}"/>
    <dgm:cxn modelId="{E912A806-9A1E-434F-AA31-D678D7E7BD2E}" type="presOf" srcId="{61EF7D80-492D-4135-8B08-3A190147C6E6}" destId="{7E8C7A60-2A19-49DA-A614-7AE66EDF3F92}" srcOrd="0" destOrd="0" presId="urn:microsoft.com/office/officeart/2005/8/layout/lProcess3"/>
    <dgm:cxn modelId="{022C0BF7-EB2B-445B-97A0-FA6529299728}" srcId="{69062148-E0D8-49A3-8E19-4DA6EB95560B}" destId="{06E3691D-249E-4954-855D-703D8526D736}" srcOrd="3" destOrd="0" parTransId="{784A2124-408E-4FAD-AA65-07CD11AE2242}" sibTransId="{D61DD017-D73B-4E11-9836-98A6E1E2ED0A}"/>
    <dgm:cxn modelId="{4CF4DECF-ED46-4966-87FC-04B065410513}" srcId="{A85CECF8-577F-4FE7-A8BF-F5F95AB2DF5D}" destId="{845AB449-9C83-40DF-8B5F-42A3486A5F24}" srcOrd="2" destOrd="0" parTransId="{8A30AA1E-6DB1-40CC-8141-17343BA5921B}" sibTransId="{20799FC2-4070-45BF-B843-71269F64863F}"/>
    <dgm:cxn modelId="{15E5A2E7-3821-421B-8574-7C27FBE6769E}" type="presOf" srcId="{ADA85559-7EC4-4FE5-B367-1EC52B1B6652}" destId="{2C650E44-9764-436F-A8D3-369C03C43BE0}" srcOrd="0" destOrd="0" presId="urn:microsoft.com/office/officeart/2005/8/layout/lProcess3"/>
    <dgm:cxn modelId="{24FC96BC-6E06-41FE-A3CE-49FDA6BB5A92}" type="presOf" srcId="{25898805-91DF-4480-AEBD-7B4C5FFE9A2A}" destId="{3C61D3E6-D3A5-4333-9795-C690955D61C0}" srcOrd="0" destOrd="0" presId="urn:microsoft.com/office/officeart/2005/8/layout/lProcess3"/>
    <dgm:cxn modelId="{CE15A752-F4C0-4085-96AE-D3AA08B7B6B7}" srcId="{A85CECF8-577F-4FE7-A8BF-F5F95AB2DF5D}" destId="{E47B0CA3-8226-4BFA-B517-9A681A643E97}" srcOrd="0" destOrd="0" parTransId="{248DACDC-F878-4F78-8A0B-18DBCA454112}" sibTransId="{72BEE90A-1990-4F10-81B3-433A2556B912}"/>
    <dgm:cxn modelId="{F6AF72FB-5B24-4D5A-A478-BA49F41BC3E8}" srcId="{A85CECF8-577F-4FE7-A8BF-F5F95AB2DF5D}" destId="{6714DE86-046D-41E2-B884-A3C737F800F0}" srcOrd="1" destOrd="0" parTransId="{3AB7324B-D378-4E59-B77C-5DDCB6AB6F71}" sibTransId="{09FECF47-17CB-4F14-AD61-B701C283CCC8}"/>
    <dgm:cxn modelId="{518C5CFA-D919-4DED-AE0F-93FF816A6172}" type="presOf" srcId="{E47B0CA3-8226-4BFA-B517-9A681A643E97}" destId="{D8FCA84C-B37A-4D50-B0B9-4EB916F38D8B}" srcOrd="0" destOrd="0" presId="urn:microsoft.com/office/officeart/2005/8/layout/lProcess3"/>
    <dgm:cxn modelId="{2BFB3DD5-C0DC-43C0-A0C0-C4DE39C90054}" srcId="{69062148-E0D8-49A3-8E19-4DA6EB95560B}" destId="{A85CECF8-577F-4FE7-A8BF-F5F95AB2DF5D}" srcOrd="2" destOrd="0" parTransId="{AFD87F15-5C7F-4E11-A9DA-837D058D45ED}" sibTransId="{E5F672BF-394B-4166-8CF9-DA84929FB404}"/>
    <dgm:cxn modelId="{0C957CFC-2E39-40F2-84BD-0EA72C894AA1}" type="presOf" srcId="{6714DE86-046D-41E2-B884-A3C737F800F0}" destId="{882F8917-D626-4638-B863-31ACBE80E498}" srcOrd="0" destOrd="0" presId="urn:microsoft.com/office/officeart/2005/8/layout/lProcess3"/>
    <dgm:cxn modelId="{F1BC71AF-70D1-4080-99D4-C9C27D66AAAB}" type="presOf" srcId="{845AB449-9C83-40DF-8B5F-42A3486A5F24}" destId="{4AFD5559-D73D-4EFF-8E08-A01370D260DE}" srcOrd="0" destOrd="0" presId="urn:microsoft.com/office/officeart/2005/8/layout/lProcess3"/>
    <dgm:cxn modelId="{00643FD6-6F59-47D1-8D40-2A78076C929D}" type="presOf" srcId="{4CD583BF-565B-48C1-9C83-C9C20138DA60}" destId="{695F62A1-EE41-4396-9EDF-32D1E59AA2C6}" srcOrd="0" destOrd="0" presId="urn:microsoft.com/office/officeart/2005/8/layout/lProcess3"/>
    <dgm:cxn modelId="{D20E17C8-16AD-474D-8370-2FE0FBD76D50}" srcId="{06E3691D-249E-4954-855D-703D8526D736}" destId="{61EF7D80-492D-4135-8B08-3A190147C6E6}" srcOrd="0" destOrd="0" parTransId="{649AE45B-2F0A-42B1-97F3-C8D9D920C0BB}" sibTransId="{F3303B79-CE1B-4518-B601-0A9928C1C697}"/>
    <dgm:cxn modelId="{96BACA9F-6554-4A43-80DA-0936E946DCF8}" type="presOf" srcId="{A85CECF8-577F-4FE7-A8BF-F5F95AB2DF5D}" destId="{7A1AA11E-968C-487C-8E62-0947AB5648F2}" srcOrd="0" destOrd="0" presId="urn:microsoft.com/office/officeart/2005/8/layout/lProcess3"/>
    <dgm:cxn modelId="{A64B0861-66FD-4FD6-B134-FB52426590F6}" type="presParOf" srcId="{8E197BE7-D1C4-4AA7-B6EE-AF48FFE3084D}" destId="{79D057B9-5A88-4DC6-B3D3-9804FB22E528}" srcOrd="0" destOrd="0" presId="urn:microsoft.com/office/officeart/2005/8/layout/lProcess3"/>
    <dgm:cxn modelId="{138E1A4B-3362-4023-8900-782146C9911D}" type="presParOf" srcId="{79D057B9-5A88-4DC6-B3D3-9804FB22E528}" destId="{888A936A-B56F-4D1C-8BDC-E0CA694253AD}" srcOrd="0" destOrd="0" presId="urn:microsoft.com/office/officeart/2005/8/layout/lProcess3"/>
    <dgm:cxn modelId="{65E5DF49-1E75-4029-9F60-75DEB06BCED2}" type="presParOf" srcId="{8E197BE7-D1C4-4AA7-B6EE-AF48FFE3084D}" destId="{47354985-6FBA-4836-BC32-3D32FA2E61E9}" srcOrd="1" destOrd="0" presId="urn:microsoft.com/office/officeart/2005/8/layout/lProcess3"/>
    <dgm:cxn modelId="{9672FC54-128B-4225-AA24-0EF0A2824A4F}" type="presParOf" srcId="{8E197BE7-D1C4-4AA7-B6EE-AF48FFE3084D}" destId="{4C426F21-5AA9-40BC-951E-FB258C5291C2}" srcOrd="2" destOrd="0" presId="urn:microsoft.com/office/officeart/2005/8/layout/lProcess3"/>
    <dgm:cxn modelId="{CCB3E7C4-E0DD-4C3C-B529-66E3E46CBEE7}" type="presParOf" srcId="{4C426F21-5AA9-40BC-951E-FB258C5291C2}" destId="{2C650E44-9764-436F-A8D3-369C03C43BE0}" srcOrd="0" destOrd="0" presId="urn:microsoft.com/office/officeart/2005/8/layout/lProcess3"/>
    <dgm:cxn modelId="{8CB69EEB-2BCD-4F87-B061-11B9EE70BE4D}" type="presParOf" srcId="{4C426F21-5AA9-40BC-951E-FB258C5291C2}" destId="{AB8EA61D-ACB8-469E-991B-E001932AA57A}" srcOrd="1" destOrd="0" presId="urn:microsoft.com/office/officeart/2005/8/layout/lProcess3"/>
    <dgm:cxn modelId="{05628506-EC8E-4215-9E3D-0DAA399FB13E}" type="presParOf" srcId="{4C426F21-5AA9-40BC-951E-FB258C5291C2}" destId="{31E6D2E4-90A6-42D3-9022-4B355B91443E}" srcOrd="2" destOrd="0" presId="urn:microsoft.com/office/officeart/2005/8/layout/lProcess3"/>
    <dgm:cxn modelId="{428188DD-EC03-46CD-9A9C-18455F41C98F}" type="presParOf" srcId="{8E197BE7-D1C4-4AA7-B6EE-AF48FFE3084D}" destId="{99DBC2F8-5073-4DA9-9857-814978BE11EC}" srcOrd="3" destOrd="0" presId="urn:microsoft.com/office/officeart/2005/8/layout/lProcess3"/>
    <dgm:cxn modelId="{61A0AB4E-72AC-4E9D-9488-BF5CA254921E}" type="presParOf" srcId="{8E197BE7-D1C4-4AA7-B6EE-AF48FFE3084D}" destId="{28F1EFE7-4F01-4AB6-BC54-DB846319F90A}" srcOrd="4" destOrd="0" presId="urn:microsoft.com/office/officeart/2005/8/layout/lProcess3"/>
    <dgm:cxn modelId="{78666B5B-9D5C-4E02-8359-766CFA80A21D}" type="presParOf" srcId="{28F1EFE7-4F01-4AB6-BC54-DB846319F90A}" destId="{7A1AA11E-968C-487C-8E62-0947AB5648F2}" srcOrd="0" destOrd="0" presId="urn:microsoft.com/office/officeart/2005/8/layout/lProcess3"/>
    <dgm:cxn modelId="{F9804122-69EF-46AF-9EBA-A1807E3E80EF}" type="presParOf" srcId="{28F1EFE7-4F01-4AB6-BC54-DB846319F90A}" destId="{8864F5F0-2CF3-47DB-91E1-5A005DEC5396}" srcOrd="1" destOrd="0" presId="urn:microsoft.com/office/officeart/2005/8/layout/lProcess3"/>
    <dgm:cxn modelId="{97DF2EEE-C5FC-4196-9BF4-F677696EE236}" type="presParOf" srcId="{28F1EFE7-4F01-4AB6-BC54-DB846319F90A}" destId="{D8FCA84C-B37A-4D50-B0B9-4EB916F38D8B}" srcOrd="2" destOrd="0" presId="urn:microsoft.com/office/officeart/2005/8/layout/lProcess3"/>
    <dgm:cxn modelId="{63480EB2-1D2F-4C53-BD9E-4636535D2064}" type="presParOf" srcId="{28F1EFE7-4F01-4AB6-BC54-DB846319F90A}" destId="{FAF18B61-75FC-4F34-9144-FC7DBE0247E6}" srcOrd="3" destOrd="0" presId="urn:microsoft.com/office/officeart/2005/8/layout/lProcess3"/>
    <dgm:cxn modelId="{E37DCBD5-046D-48FE-96EB-19CA9BFC4655}" type="presParOf" srcId="{28F1EFE7-4F01-4AB6-BC54-DB846319F90A}" destId="{882F8917-D626-4638-B863-31ACBE80E498}" srcOrd="4" destOrd="0" presId="urn:microsoft.com/office/officeart/2005/8/layout/lProcess3"/>
    <dgm:cxn modelId="{7D15E616-2EAC-42C3-9A95-1068ECE8A565}" type="presParOf" srcId="{28F1EFE7-4F01-4AB6-BC54-DB846319F90A}" destId="{BE1A1201-AD33-4F6C-B090-013AE6F268EA}" srcOrd="5" destOrd="0" presId="urn:microsoft.com/office/officeart/2005/8/layout/lProcess3"/>
    <dgm:cxn modelId="{2E7DA4FD-75AB-482E-AFAB-AE3F982F0318}" type="presParOf" srcId="{28F1EFE7-4F01-4AB6-BC54-DB846319F90A}" destId="{4AFD5559-D73D-4EFF-8E08-A01370D260DE}" srcOrd="6" destOrd="0" presId="urn:microsoft.com/office/officeart/2005/8/layout/lProcess3"/>
    <dgm:cxn modelId="{2AE44F82-2E16-42D9-9C47-F48D09B3A4B8}" type="presParOf" srcId="{8E197BE7-D1C4-4AA7-B6EE-AF48FFE3084D}" destId="{7A9D306E-C8CA-43C0-A16F-4F871C9E5BBF}" srcOrd="5" destOrd="0" presId="urn:microsoft.com/office/officeart/2005/8/layout/lProcess3"/>
    <dgm:cxn modelId="{1094C33E-BB82-4D1E-A05A-CFCB33C2506E}" type="presParOf" srcId="{8E197BE7-D1C4-4AA7-B6EE-AF48FFE3084D}" destId="{4DB4C71B-12B7-4C1C-BE1A-235D1133954B}" srcOrd="6" destOrd="0" presId="urn:microsoft.com/office/officeart/2005/8/layout/lProcess3"/>
    <dgm:cxn modelId="{EDE6B86A-E3A1-435E-89F8-0D8F40C07A08}" type="presParOf" srcId="{4DB4C71B-12B7-4C1C-BE1A-235D1133954B}" destId="{164028D2-CD4F-488F-A77A-E07958519934}" srcOrd="0" destOrd="0" presId="urn:microsoft.com/office/officeart/2005/8/layout/lProcess3"/>
    <dgm:cxn modelId="{D295CC57-8CFA-43DE-AC23-EE463D0BEB90}" type="presParOf" srcId="{4DB4C71B-12B7-4C1C-BE1A-235D1133954B}" destId="{287D41C0-69AC-4EF0-A55A-36854D82E202}" srcOrd="1" destOrd="0" presId="urn:microsoft.com/office/officeart/2005/8/layout/lProcess3"/>
    <dgm:cxn modelId="{CC0FE095-4CD2-4425-80D6-7DCAE4C1DAF0}" type="presParOf" srcId="{4DB4C71B-12B7-4C1C-BE1A-235D1133954B}" destId="{7E8C7A60-2A19-49DA-A614-7AE66EDF3F92}" srcOrd="2" destOrd="0" presId="urn:microsoft.com/office/officeart/2005/8/layout/lProcess3"/>
    <dgm:cxn modelId="{D95A11E7-0348-4132-BA64-735AD4466586}" type="presParOf" srcId="{4DB4C71B-12B7-4C1C-BE1A-235D1133954B}" destId="{D42E448D-6A55-4E27-8AFB-123DE4EA06CF}" srcOrd="3" destOrd="0" presId="urn:microsoft.com/office/officeart/2005/8/layout/lProcess3"/>
    <dgm:cxn modelId="{36A3B4E7-56CC-4069-BEA8-926F874CC166}" type="presParOf" srcId="{4DB4C71B-12B7-4C1C-BE1A-235D1133954B}" destId="{3C61D3E6-D3A5-4333-9795-C690955D61C0}" srcOrd="4" destOrd="0" presId="urn:microsoft.com/office/officeart/2005/8/layout/lProcess3"/>
    <dgm:cxn modelId="{0BA78AA9-0AF0-4091-891F-AB9CCEF9F204}" type="presParOf" srcId="{8E197BE7-D1C4-4AA7-B6EE-AF48FFE3084D}" destId="{A7C1333A-FFA7-42A2-BE8E-719F84214766}" srcOrd="7" destOrd="0" presId="urn:microsoft.com/office/officeart/2005/8/layout/lProcess3"/>
    <dgm:cxn modelId="{92A8853B-0457-4B63-AB51-C5B3B5389058}" type="presParOf" srcId="{8E197BE7-D1C4-4AA7-B6EE-AF48FFE3084D}" destId="{98CFCB6B-82F4-41D6-883C-35A647EE7331}" srcOrd="8" destOrd="0" presId="urn:microsoft.com/office/officeart/2005/8/layout/lProcess3"/>
    <dgm:cxn modelId="{9ECCFAF4-D617-438A-8F45-FD19CFB32ACC}" type="presParOf" srcId="{98CFCB6B-82F4-41D6-883C-35A647EE7331}" destId="{695F62A1-EE41-4396-9EDF-32D1E59AA2C6}" srcOrd="0" destOrd="0" presId="urn:microsoft.com/office/officeart/2005/8/layout/lProcess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9062148-E0D8-49A3-8E19-4DA6EB95560B}" type="doc">
      <dgm:prSet loTypeId="urn:microsoft.com/office/officeart/2005/8/layout/lProcess3" loCatId="process" qsTypeId="urn:microsoft.com/office/officeart/2005/8/quickstyle/3d3" qsCatId="3D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4FAF790-958F-40EB-A522-3BE913AD5BF4}">
      <dgm:prSet/>
      <dgm:spPr>
        <a:noFill/>
        <a:ln w="3175"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B w="165100" h="254000"/>
        </a:sp3d>
      </dgm:spPr>
      <dgm:t>
        <a:bodyPr/>
        <a:lstStyle/>
        <a:p>
          <a:pPr rtl="0"/>
          <a:r>
            <a:rPr lang="en-US" dirty="0" smtClean="0"/>
            <a:t>Motivation</a:t>
          </a:r>
          <a:endParaRPr lang="en-US" dirty="0"/>
        </a:p>
      </dgm:t>
    </dgm:pt>
    <dgm:pt modelId="{CDD03E5A-0477-4514-88D6-77F02CC9EF8C}" type="parTrans" cxnId="{BC00437D-2AAA-4F11-AEA3-1A00A56FCE86}">
      <dgm:prSet/>
      <dgm:spPr/>
      <dgm:t>
        <a:bodyPr/>
        <a:lstStyle/>
        <a:p>
          <a:endParaRPr lang="en-US"/>
        </a:p>
      </dgm:t>
    </dgm:pt>
    <dgm:pt modelId="{FE2DF28B-4647-47FC-9AF0-17E8090E6E17}" type="sibTrans" cxnId="{BC00437D-2AAA-4F11-AEA3-1A00A56FCE86}">
      <dgm:prSet/>
      <dgm:spPr/>
      <dgm:t>
        <a:bodyPr/>
        <a:lstStyle/>
        <a:p>
          <a:endParaRPr lang="en-US"/>
        </a:p>
      </dgm:t>
    </dgm:pt>
    <dgm:pt modelId="{ADA85559-7EC4-4FE5-B367-1EC52B1B6652}">
      <dgm:prSet/>
      <dgm:spPr>
        <a:noFill/>
        <a:ln w="3175"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B w="165100" h="254000"/>
        </a:sp3d>
      </dgm:spPr>
      <dgm:t>
        <a:bodyPr/>
        <a:lstStyle/>
        <a:p>
          <a:pPr rtl="0"/>
          <a:r>
            <a:rPr lang="en-US" dirty="0" smtClean="0"/>
            <a:t>Quilt Overview</a:t>
          </a:r>
          <a:endParaRPr lang="en-US" dirty="0"/>
        </a:p>
      </dgm:t>
    </dgm:pt>
    <dgm:pt modelId="{C995A7A9-D6BF-40AE-A18A-A791AD1A92E5}" type="parTrans" cxnId="{85846B44-F346-4A65-AA55-5CEE90E6231D}">
      <dgm:prSet/>
      <dgm:spPr/>
      <dgm:t>
        <a:bodyPr/>
        <a:lstStyle/>
        <a:p>
          <a:endParaRPr lang="en-US"/>
        </a:p>
      </dgm:t>
    </dgm:pt>
    <dgm:pt modelId="{0109B82F-B80B-45AD-8DBB-BC2B65676776}" type="sibTrans" cxnId="{85846B44-F346-4A65-AA55-5CEE90E6231D}">
      <dgm:prSet/>
      <dgm:spPr/>
      <dgm:t>
        <a:bodyPr/>
        <a:lstStyle/>
        <a:p>
          <a:endParaRPr lang="en-US"/>
        </a:p>
      </dgm:t>
    </dgm:pt>
    <dgm:pt modelId="{2C39F4CE-EF62-4510-8779-8D5EB7BB733D}">
      <dgm:prSet/>
      <dgm:spPr>
        <a:noFill/>
        <a:ln w="3175"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B w="165100" h="254000"/>
        </a:sp3d>
      </dgm:spPr>
      <dgm:t>
        <a:bodyPr/>
        <a:lstStyle/>
        <a:p>
          <a:pPr rtl="0"/>
          <a:r>
            <a:rPr lang="en-US" dirty="0" smtClean="0"/>
            <a:t>Environment Identifier (EUID)</a:t>
          </a:r>
          <a:endParaRPr lang="en-US" dirty="0"/>
        </a:p>
      </dgm:t>
    </dgm:pt>
    <dgm:pt modelId="{276D7880-7FBD-4EE1-AA81-9D56CBD713EB}" type="parTrans" cxnId="{65F47B6A-9DC2-4D31-93BF-1FD3E2FACBC5}">
      <dgm:prSet/>
      <dgm:spPr/>
      <dgm:t>
        <a:bodyPr/>
        <a:lstStyle/>
        <a:p>
          <a:endParaRPr lang="en-US"/>
        </a:p>
      </dgm:t>
    </dgm:pt>
    <dgm:pt modelId="{EDB20C96-871D-44EE-B7D3-CBC7A5173EC7}" type="sibTrans" cxnId="{65F47B6A-9DC2-4D31-93BF-1FD3E2FACBC5}">
      <dgm:prSet/>
      <dgm:spPr/>
      <dgm:t>
        <a:bodyPr/>
        <a:lstStyle/>
        <a:p>
          <a:endParaRPr lang="en-US"/>
        </a:p>
      </dgm:t>
    </dgm:pt>
    <dgm:pt modelId="{A85CECF8-577F-4FE7-A8BF-F5F95AB2DF5D}">
      <dgm:prSet/>
      <dgm:spPr>
        <a:noFill/>
        <a:ln w="3175"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B w="165100" h="254000"/>
        </a:sp3d>
      </dgm:spPr>
      <dgm:t>
        <a:bodyPr/>
        <a:lstStyle/>
        <a:p>
          <a:pPr rtl="0"/>
          <a:r>
            <a:rPr lang="en-US" dirty="0" smtClean="0"/>
            <a:t>Quilt Architecture</a:t>
          </a:r>
          <a:endParaRPr lang="en-US" dirty="0"/>
        </a:p>
      </dgm:t>
    </dgm:pt>
    <dgm:pt modelId="{AFD87F15-5C7F-4E11-A9DA-837D058D45ED}" type="parTrans" cxnId="{2BFB3DD5-C0DC-43C0-A0C0-C4DE39C90054}">
      <dgm:prSet/>
      <dgm:spPr/>
      <dgm:t>
        <a:bodyPr/>
        <a:lstStyle/>
        <a:p>
          <a:endParaRPr lang="en-US"/>
        </a:p>
      </dgm:t>
    </dgm:pt>
    <dgm:pt modelId="{E5F672BF-394B-4166-8CF9-DA84929FB404}" type="sibTrans" cxnId="{2BFB3DD5-C0DC-43C0-A0C0-C4DE39C90054}">
      <dgm:prSet/>
      <dgm:spPr/>
      <dgm:t>
        <a:bodyPr/>
        <a:lstStyle/>
        <a:p>
          <a:endParaRPr lang="en-US"/>
        </a:p>
      </dgm:t>
    </dgm:pt>
    <dgm:pt modelId="{E47B0CA3-8226-4BFA-B517-9A681A643E97}">
      <dgm:prSet/>
      <dgm:spPr>
        <a:noFill/>
        <a:ln w="3175"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B w="165100" h="254000"/>
        </a:sp3d>
      </dgm:spPr>
      <dgm:t>
        <a:bodyPr/>
        <a:lstStyle/>
        <a:p>
          <a:pPr rtl="0"/>
          <a:r>
            <a:rPr lang="en-US" dirty="0" smtClean="0"/>
            <a:t>Bootstrap server</a:t>
          </a:r>
          <a:endParaRPr lang="en-US" dirty="0"/>
        </a:p>
      </dgm:t>
    </dgm:pt>
    <dgm:pt modelId="{248DACDC-F878-4F78-8A0B-18DBCA454112}" type="parTrans" cxnId="{CE15A752-F4C0-4085-96AE-D3AA08B7B6B7}">
      <dgm:prSet/>
      <dgm:spPr/>
      <dgm:t>
        <a:bodyPr/>
        <a:lstStyle/>
        <a:p>
          <a:endParaRPr lang="en-US"/>
        </a:p>
      </dgm:t>
    </dgm:pt>
    <dgm:pt modelId="{72BEE90A-1990-4F10-81B3-433A2556B912}" type="sibTrans" cxnId="{CE15A752-F4C0-4085-96AE-D3AA08B7B6B7}">
      <dgm:prSet/>
      <dgm:spPr/>
      <dgm:t>
        <a:bodyPr/>
        <a:lstStyle/>
        <a:p>
          <a:endParaRPr lang="en-US"/>
        </a:p>
      </dgm:t>
    </dgm:pt>
    <dgm:pt modelId="{6714DE86-046D-41E2-B884-A3C737F800F0}">
      <dgm:prSet/>
      <dgm:spPr>
        <a:noFill/>
        <a:ln w="3175"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B w="165100" h="254000"/>
        </a:sp3d>
      </dgm:spPr>
      <dgm:t>
        <a:bodyPr/>
        <a:lstStyle/>
        <a:p>
          <a:pPr rtl="0"/>
          <a:r>
            <a:rPr lang="en-US" dirty="0" smtClean="0"/>
            <a:t>Churn resilience</a:t>
          </a:r>
          <a:endParaRPr lang="en-US" dirty="0"/>
        </a:p>
      </dgm:t>
    </dgm:pt>
    <dgm:pt modelId="{3AB7324B-D378-4E59-B77C-5DDCB6AB6F71}" type="parTrans" cxnId="{F6AF72FB-5B24-4D5A-A478-BA49F41BC3E8}">
      <dgm:prSet/>
      <dgm:spPr/>
      <dgm:t>
        <a:bodyPr/>
        <a:lstStyle/>
        <a:p>
          <a:endParaRPr lang="en-US"/>
        </a:p>
      </dgm:t>
    </dgm:pt>
    <dgm:pt modelId="{09FECF47-17CB-4F14-AD61-B701C283CCC8}" type="sibTrans" cxnId="{F6AF72FB-5B24-4D5A-A478-BA49F41BC3E8}">
      <dgm:prSet/>
      <dgm:spPr/>
      <dgm:t>
        <a:bodyPr/>
        <a:lstStyle/>
        <a:p>
          <a:endParaRPr lang="en-US"/>
        </a:p>
      </dgm:t>
    </dgm:pt>
    <dgm:pt modelId="{845AB449-9C83-40DF-8B5F-42A3486A5F24}">
      <dgm:prSet/>
      <dgm:spPr>
        <a:noFill/>
        <a:ln w="3175"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B w="165100" h="254000"/>
        </a:sp3d>
      </dgm:spPr>
      <dgm:t>
        <a:bodyPr/>
        <a:lstStyle/>
        <a:p>
          <a:pPr rtl="0"/>
          <a:r>
            <a:rPr lang="en-US" dirty="0" smtClean="0"/>
            <a:t>Duplication suppression</a:t>
          </a:r>
          <a:endParaRPr lang="en-US" dirty="0"/>
        </a:p>
      </dgm:t>
    </dgm:pt>
    <dgm:pt modelId="{8A30AA1E-6DB1-40CC-8141-17343BA5921B}" type="parTrans" cxnId="{4CF4DECF-ED46-4966-87FC-04B065410513}">
      <dgm:prSet/>
      <dgm:spPr/>
      <dgm:t>
        <a:bodyPr/>
        <a:lstStyle/>
        <a:p>
          <a:endParaRPr lang="en-US"/>
        </a:p>
      </dgm:t>
    </dgm:pt>
    <dgm:pt modelId="{20799FC2-4070-45BF-B843-71269F64863F}" type="sibTrans" cxnId="{4CF4DECF-ED46-4966-87FC-04B065410513}">
      <dgm:prSet/>
      <dgm:spPr/>
      <dgm:t>
        <a:bodyPr/>
        <a:lstStyle/>
        <a:p>
          <a:endParaRPr lang="en-US"/>
        </a:p>
      </dgm:t>
    </dgm:pt>
    <dgm:pt modelId="{06E3691D-249E-4954-855D-703D8526D736}">
      <dgm:prSet/>
      <dgm:spPr/>
      <dgm:t>
        <a:bodyPr/>
        <a:lstStyle/>
        <a:p>
          <a:pPr rtl="0"/>
          <a:r>
            <a:rPr lang="en-US" dirty="0" smtClean="0"/>
            <a:t>Evaluation</a:t>
          </a:r>
          <a:endParaRPr lang="en-US" dirty="0"/>
        </a:p>
      </dgm:t>
    </dgm:pt>
    <dgm:pt modelId="{784A2124-408E-4FAD-AA65-07CD11AE2242}" type="parTrans" cxnId="{022C0BF7-EB2B-445B-97A0-FA6529299728}">
      <dgm:prSet/>
      <dgm:spPr/>
      <dgm:t>
        <a:bodyPr/>
        <a:lstStyle/>
        <a:p>
          <a:endParaRPr lang="en-US"/>
        </a:p>
      </dgm:t>
    </dgm:pt>
    <dgm:pt modelId="{D61DD017-D73B-4E11-9836-98A6E1E2ED0A}" type="sibTrans" cxnId="{022C0BF7-EB2B-445B-97A0-FA6529299728}">
      <dgm:prSet/>
      <dgm:spPr/>
      <dgm:t>
        <a:bodyPr/>
        <a:lstStyle/>
        <a:p>
          <a:endParaRPr lang="en-US"/>
        </a:p>
      </dgm:t>
    </dgm:pt>
    <dgm:pt modelId="{61EF7D80-492D-4135-8B08-3A190147C6E6}">
      <dgm:prSet/>
      <dgm:spPr/>
      <dgm:t>
        <a:bodyPr/>
        <a:lstStyle/>
        <a:p>
          <a:pPr rtl="0"/>
          <a:r>
            <a:rPr lang="en-US" dirty="0" smtClean="0"/>
            <a:t>Data Center Topology</a:t>
          </a:r>
          <a:endParaRPr lang="en-US" dirty="0"/>
        </a:p>
      </dgm:t>
    </dgm:pt>
    <dgm:pt modelId="{649AE45B-2F0A-42B1-97F3-C8D9D920C0BB}" type="parTrans" cxnId="{D20E17C8-16AD-474D-8370-2FE0FBD76D50}">
      <dgm:prSet/>
      <dgm:spPr/>
      <dgm:t>
        <a:bodyPr/>
        <a:lstStyle/>
        <a:p>
          <a:endParaRPr lang="en-US"/>
        </a:p>
      </dgm:t>
    </dgm:pt>
    <dgm:pt modelId="{F3303B79-CE1B-4518-B601-0A9928C1C697}" type="sibTrans" cxnId="{D20E17C8-16AD-474D-8370-2FE0FBD76D50}">
      <dgm:prSet/>
      <dgm:spPr/>
      <dgm:t>
        <a:bodyPr/>
        <a:lstStyle/>
        <a:p>
          <a:endParaRPr lang="en-US"/>
        </a:p>
      </dgm:t>
    </dgm:pt>
    <dgm:pt modelId="{25898805-91DF-4480-AEBD-7B4C5FFE9A2A}">
      <dgm:prSet/>
      <dgm:spPr/>
      <dgm:t>
        <a:bodyPr/>
        <a:lstStyle/>
        <a:p>
          <a:pPr rtl="0"/>
          <a:r>
            <a:rPr lang="en-US" dirty="0" smtClean="0"/>
            <a:t>Internet Topology</a:t>
          </a:r>
          <a:endParaRPr lang="en-US" dirty="0"/>
        </a:p>
      </dgm:t>
    </dgm:pt>
    <dgm:pt modelId="{574591F7-EB52-495A-B96B-9504E62B42B5}" type="parTrans" cxnId="{01461397-6248-4811-9C81-AAD5D38A8CA1}">
      <dgm:prSet/>
      <dgm:spPr/>
      <dgm:t>
        <a:bodyPr/>
        <a:lstStyle/>
        <a:p>
          <a:endParaRPr lang="en-US"/>
        </a:p>
      </dgm:t>
    </dgm:pt>
    <dgm:pt modelId="{99D66AA3-6609-4F16-9DE7-F1C6B8C12BB9}" type="sibTrans" cxnId="{01461397-6248-4811-9C81-AAD5D38A8CA1}">
      <dgm:prSet/>
      <dgm:spPr/>
      <dgm:t>
        <a:bodyPr/>
        <a:lstStyle/>
        <a:p>
          <a:endParaRPr lang="en-US"/>
        </a:p>
      </dgm:t>
    </dgm:pt>
    <dgm:pt modelId="{4CD583BF-565B-48C1-9C83-C9C20138DA60}">
      <dgm:prSet/>
      <dgm:spPr/>
      <dgm:t>
        <a:bodyPr/>
        <a:lstStyle/>
        <a:p>
          <a:pPr rtl="0"/>
          <a:r>
            <a:rPr lang="en-US" dirty="0" smtClean="0"/>
            <a:t>Conclusion</a:t>
          </a:r>
          <a:endParaRPr lang="en-US" dirty="0"/>
        </a:p>
      </dgm:t>
    </dgm:pt>
    <dgm:pt modelId="{C9B0D92D-42E5-49AA-B6BE-210C56DA93CF}" type="parTrans" cxnId="{7A8902B2-2CD2-4134-BE67-C654473DCD31}">
      <dgm:prSet/>
      <dgm:spPr/>
      <dgm:t>
        <a:bodyPr/>
        <a:lstStyle/>
        <a:p>
          <a:endParaRPr lang="en-US"/>
        </a:p>
      </dgm:t>
    </dgm:pt>
    <dgm:pt modelId="{41B172E6-3B7A-44D3-BCC4-EC8A9248C6B3}" type="sibTrans" cxnId="{7A8902B2-2CD2-4134-BE67-C654473DCD31}">
      <dgm:prSet/>
      <dgm:spPr/>
      <dgm:t>
        <a:bodyPr/>
        <a:lstStyle/>
        <a:p>
          <a:endParaRPr lang="en-US"/>
        </a:p>
      </dgm:t>
    </dgm:pt>
    <dgm:pt modelId="{8E197BE7-D1C4-4AA7-B6EE-AF48FFE3084D}" type="pres">
      <dgm:prSet presAssocID="{69062148-E0D8-49A3-8E19-4DA6EB95560B}" presName="Name0" presStyleCnt="0">
        <dgm:presLayoutVars>
          <dgm:chPref val="3"/>
          <dgm:dir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79D057B9-5A88-4DC6-B3D3-9804FB22E528}" type="pres">
      <dgm:prSet presAssocID="{24FAF790-958F-40EB-A522-3BE913AD5BF4}" presName="horFlow" presStyleCnt="0"/>
      <dgm:spPr/>
    </dgm:pt>
    <dgm:pt modelId="{888A936A-B56F-4D1C-8BDC-E0CA694253AD}" type="pres">
      <dgm:prSet presAssocID="{24FAF790-958F-40EB-A522-3BE913AD5BF4}" presName="bigChev" presStyleLbl="node1" presStyleIdx="0" presStyleCnt="5"/>
      <dgm:spPr/>
      <dgm:t>
        <a:bodyPr/>
        <a:lstStyle/>
        <a:p>
          <a:endParaRPr lang="en-US"/>
        </a:p>
      </dgm:t>
    </dgm:pt>
    <dgm:pt modelId="{47354985-6FBA-4836-BC32-3D32FA2E61E9}" type="pres">
      <dgm:prSet presAssocID="{24FAF790-958F-40EB-A522-3BE913AD5BF4}" presName="vSp" presStyleCnt="0"/>
      <dgm:spPr/>
    </dgm:pt>
    <dgm:pt modelId="{4C426F21-5AA9-40BC-951E-FB258C5291C2}" type="pres">
      <dgm:prSet presAssocID="{ADA85559-7EC4-4FE5-B367-1EC52B1B6652}" presName="horFlow" presStyleCnt="0"/>
      <dgm:spPr/>
    </dgm:pt>
    <dgm:pt modelId="{2C650E44-9764-436F-A8D3-369C03C43BE0}" type="pres">
      <dgm:prSet presAssocID="{ADA85559-7EC4-4FE5-B367-1EC52B1B6652}" presName="bigChev" presStyleLbl="node1" presStyleIdx="1" presStyleCnt="5"/>
      <dgm:spPr/>
      <dgm:t>
        <a:bodyPr/>
        <a:lstStyle/>
        <a:p>
          <a:endParaRPr lang="en-US"/>
        </a:p>
      </dgm:t>
    </dgm:pt>
    <dgm:pt modelId="{AB8EA61D-ACB8-469E-991B-E001932AA57A}" type="pres">
      <dgm:prSet presAssocID="{276D7880-7FBD-4EE1-AA81-9D56CBD713EB}" presName="parTrans" presStyleCnt="0"/>
      <dgm:spPr/>
    </dgm:pt>
    <dgm:pt modelId="{31E6D2E4-90A6-42D3-9022-4B355B91443E}" type="pres">
      <dgm:prSet presAssocID="{2C39F4CE-EF62-4510-8779-8D5EB7BB733D}" presName="node" presStyleLbl="alignAccFollowNode1" presStyleIdx="0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9DBC2F8-5073-4DA9-9857-814978BE11EC}" type="pres">
      <dgm:prSet presAssocID="{ADA85559-7EC4-4FE5-B367-1EC52B1B6652}" presName="vSp" presStyleCnt="0"/>
      <dgm:spPr/>
    </dgm:pt>
    <dgm:pt modelId="{28F1EFE7-4F01-4AB6-BC54-DB846319F90A}" type="pres">
      <dgm:prSet presAssocID="{A85CECF8-577F-4FE7-A8BF-F5F95AB2DF5D}" presName="horFlow" presStyleCnt="0"/>
      <dgm:spPr/>
    </dgm:pt>
    <dgm:pt modelId="{7A1AA11E-968C-487C-8E62-0947AB5648F2}" type="pres">
      <dgm:prSet presAssocID="{A85CECF8-577F-4FE7-A8BF-F5F95AB2DF5D}" presName="bigChev" presStyleLbl="node1" presStyleIdx="2" presStyleCnt="5"/>
      <dgm:spPr/>
      <dgm:t>
        <a:bodyPr/>
        <a:lstStyle/>
        <a:p>
          <a:endParaRPr lang="en-US"/>
        </a:p>
      </dgm:t>
    </dgm:pt>
    <dgm:pt modelId="{8864F5F0-2CF3-47DB-91E1-5A005DEC5396}" type="pres">
      <dgm:prSet presAssocID="{248DACDC-F878-4F78-8A0B-18DBCA454112}" presName="parTrans" presStyleCnt="0"/>
      <dgm:spPr/>
    </dgm:pt>
    <dgm:pt modelId="{D8FCA84C-B37A-4D50-B0B9-4EB916F38D8B}" type="pres">
      <dgm:prSet presAssocID="{E47B0CA3-8226-4BFA-B517-9A681A643E97}" presName="node" presStyleLbl="alignAccFollowNode1" presStyleIdx="1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AF18B61-75FC-4F34-9144-FC7DBE0247E6}" type="pres">
      <dgm:prSet presAssocID="{72BEE90A-1990-4F10-81B3-433A2556B912}" presName="sibTrans" presStyleCnt="0"/>
      <dgm:spPr/>
    </dgm:pt>
    <dgm:pt modelId="{882F8917-D626-4638-B863-31ACBE80E498}" type="pres">
      <dgm:prSet presAssocID="{6714DE86-046D-41E2-B884-A3C737F800F0}" presName="node" presStyleLbl="alignAccFollowNode1" presStyleIdx="2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E1A1201-AD33-4F6C-B090-013AE6F268EA}" type="pres">
      <dgm:prSet presAssocID="{09FECF47-17CB-4F14-AD61-B701C283CCC8}" presName="sibTrans" presStyleCnt="0"/>
      <dgm:spPr/>
    </dgm:pt>
    <dgm:pt modelId="{4AFD5559-D73D-4EFF-8E08-A01370D260DE}" type="pres">
      <dgm:prSet presAssocID="{845AB449-9C83-40DF-8B5F-42A3486A5F24}" presName="node" presStyleLbl="alignAccFollowNode1" presStyleIdx="3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A9D306E-C8CA-43C0-A16F-4F871C9E5BBF}" type="pres">
      <dgm:prSet presAssocID="{A85CECF8-577F-4FE7-A8BF-F5F95AB2DF5D}" presName="vSp" presStyleCnt="0"/>
      <dgm:spPr/>
    </dgm:pt>
    <dgm:pt modelId="{4DB4C71B-12B7-4C1C-BE1A-235D1133954B}" type="pres">
      <dgm:prSet presAssocID="{06E3691D-249E-4954-855D-703D8526D736}" presName="horFlow" presStyleCnt="0"/>
      <dgm:spPr/>
    </dgm:pt>
    <dgm:pt modelId="{164028D2-CD4F-488F-A77A-E07958519934}" type="pres">
      <dgm:prSet presAssocID="{06E3691D-249E-4954-855D-703D8526D736}" presName="bigChev" presStyleLbl="node1" presStyleIdx="3" presStyleCnt="5"/>
      <dgm:spPr/>
      <dgm:t>
        <a:bodyPr/>
        <a:lstStyle/>
        <a:p>
          <a:endParaRPr lang="en-US"/>
        </a:p>
      </dgm:t>
    </dgm:pt>
    <dgm:pt modelId="{287D41C0-69AC-4EF0-A55A-36854D82E202}" type="pres">
      <dgm:prSet presAssocID="{649AE45B-2F0A-42B1-97F3-C8D9D920C0BB}" presName="parTrans" presStyleCnt="0"/>
      <dgm:spPr/>
    </dgm:pt>
    <dgm:pt modelId="{7E8C7A60-2A19-49DA-A614-7AE66EDF3F92}" type="pres">
      <dgm:prSet presAssocID="{61EF7D80-492D-4135-8B08-3A190147C6E6}" presName="node" presStyleLbl="alignAccFollowNode1" presStyleIdx="4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42E448D-6A55-4E27-8AFB-123DE4EA06CF}" type="pres">
      <dgm:prSet presAssocID="{F3303B79-CE1B-4518-B601-0A9928C1C697}" presName="sibTrans" presStyleCnt="0"/>
      <dgm:spPr/>
    </dgm:pt>
    <dgm:pt modelId="{3C61D3E6-D3A5-4333-9795-C690955D61C0}" type="pres">
      <dgm:prSet presAssocID="{25898805-91DF-4480-AEBD-7B4C5FFE9A2A}" presName="node" presStyleLbl="alignAccFollowNode1" presStyleIdx="5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7C1333A-FFA7-42A2-BE8E-719F84214766}" type="pres">
      <dgm:prSet presAssocID="{06E3691D-249E-4954-855D-703D8526D736}" presName="vSp" presStyleCnt="0"/>
      <dgm:spPr/>
    </dgm:pt>
    <dgm:pt modelId="{98CFCB6B-82F4-41D6-883C-35A647EE7331}" type="pres">
      <dgm:prSet presAssocID="{4CD583BF-565B-48C1-9C83-C9C20138DA60}" presName="horFlow" presStyleCnt="0"/>
      <dgm:spPr/>
    </dgm:pt>
    <dgm:pt modelId="{695F62A1-EE41-4396-9EDF-32D1E59AA2C6}" type="pres">
      <dgm:prSet presAssocID="{4CD583BF-565B-48C1-9C83-C9C20138DA60}" presName="bigChev" presStyleLbl="node1" presStyleIdx="4" presStyleCnt="5"/>
      <dgm:spPr/>
      <dgm:t>
        <a:bodyPr/>
        <a:lstStyle/>
        <a:p>
          <a:endParaRPr lang="en-US"/>
        </a:p>
      </dgm:t>
    </dgm:pt>
  </dgm:ptLst>
  <dgm:cxnLst>
    <dgm:cxn modelId="{79B99561-4435-4C2A-B552-CFE367B3E6F5}" type="presOf" srcId="{6714DE86-046D-41E2-B884-A3C737F800F0}" destId="{882F8917-D626-4638-B863-31ACBE80E498}" srcOrd="0" destOrd="0" presId="urn:microsoft.com/office/officeart/2005/8/layout/lProcess3"/>
    <dgm:cxn modelId="{65F47B6A-9DC2-4D31-93BF-1FD3E2FACBC5}" srcId="{ADA85559-7EC4-4FE5-B367-1EC52B1B6652}" destId="{2C39F4CE-EF62-4510-8779-8D5EB7BB733D}" srcOrd="0" destOrd="0" parTransId="{276D7880-7FBD-4EE1-AA81-9D56CBD713EB}" sibTransId="{EDB20C96-871D-44EE-B7D3-CBC7A5173EC7}"/>
    <dgm:cxn modelId="{B7320E83-25F0-479D-B664-FF4DA4250073}" type="presOf" srcId="{2C39F4CE-EF62-4510-8779-8D5EB7BB733D}" destId="{31E6D2E4-90A6-42D3-9022-4B355B91443E}" srcOrd="0" destOrd="0" presId="urn:microsoft.com/office/officeart/2005/8/layout/lProcess3"/>
    <dgm:cxn modelId="{7A8902B2-2CD2-4134-BE67-C654473DCD31}" srcId="{69062148-E0D8-49A3-8E19-4DA6EB95560B}" destId="{4CD583BF-565B-48C1-9C83-C9C20138DA60}" srcOrd="4" destOrd="0" parTransId="{C9B0D92D-42E5-49AA-B6BE-210C56DA93CF}" sibTransId="{41B172E6-3B7A-44D3-BCC4-EC8A9248C6B3}"/>
    <dgm:cxn modelId="{01461397-6248-4811-9C81-AAD5D38A8CA1}" srcId="{06E3691D-249E-4954-855D-703D8526D736}" destId="{25898805-91DF-4480-AEBD-7B4C5FFE9A2A}" srcOrd="1" destOrd="0" parTransId="{574591F7-EB52-495A-B96B-9504E62B42B5}" sibTransId="{99D66AA3-6609-4F16-9DE7-F1C6B8C12BB9}"/>
    <dgm:cxn modelId="{FDE2BDE0-3543-49B9-A965-11ACDF2B29B3}" type="presOf" srcId="{69062148-E0D8-49A3-8E19-4DA6EB95560B}" destId="{8E197BE7-D1C4-4AA7-B6EE-AF48FFE3084D}" srcOrd="0" destOrd="0" presId="urn:microsoft.com/office/officeart/2005/8/layout/lProcess3"/>
    <dgm:cxn modelId="{85846B44-F346-4A65-AA55-5CEE90E6231D}" srcId="{69062148-E0D8-49A3-8E19-4DA6EB95560B}" destId="{ADA85559-7EC4-4FE5-B367-1EC52B1B6652}" srcOrd="1" destOrd="0" parTransId="{C995A7A9-D6BF-40AE-A18A-A791AD1A92E5}" sibTransId="{0109B82F-B80B-45AD-8DBB-BC2B65676776}"/>
    <dgm:cxn modelId="{9A47186B-956B-4FCE-B88F-3406D610E27F}" type="presOf" srcId="{06E3691D-249E-4954-855D-703D8526D736}" destId="{164028D2-CD4F-488F-A77A-E07958519934}" srcOrd="0" destOrd="0" presId="urn:microsoft.com/office/officeart/2005/8/layout/lProcess3"/>
    <dgm:cxn modelId="{2C5C94F5-7F22-425D-8468-7F652875FE4E}" type="presOf" srcId="{61EF7D80-492D-4135-8B08-3A190147C6E6}" destId="{7E8C7A60-2A19-49DA-A614-7AE66EDF3F92}" srcOrd="0" destOrd="0" presId="urn:microsoft.com/office/officeart/2005/8/layout/lProcess3"/>
    <dgm:cxn modelId="{DE208E67-C076-4C24-8DBF-A5C0EFBC3877}" type="presOf" srcId="{4CD583BF-565B-48C1-9C83-C9C20138DA60}" destId="{695F62A1-EE41-4396-9EDF-32D1E59AA2C6}" srcOrd="0" destOrd="0" presId="urn:microsoft.com/office/officeart/2005/8/layout/lProcess3"/>
    <dgm:cxn modelId="{BC00437D-2AAA-4F11-AEA3-1A00A56FCE86}" srcId="{69062148-E0D8-49A3-8E19-4DA6EB95560B}" destId="{24FAF790-958F-40EB-A522-3BE913AD5BF4}" srcOrd="0" destOrd="0" parTransId="{CDD03E5A-0477-4514-88D6-77F02CC9EF8C}" sibTransId="{FE2DF28B-4647-47FC-9AF0-17E8090E6E17}"/>
    <dgm:cxn modelId="{1328588E-37A5-43AA-BCD1-12BF4779942F}" type="presOf" srcId="{25898805-91DF-4480-AEBD-7B4C5FFE9A2A}" destId="{3C61D3E6-D3A5-4333-9795-C690955D61C0}" srcOrd="0" destOrd="0" presId="urn:microsoft.com/office/officeart/2005/8/layout/lProcess3"/>
    <dgm:cxn modelId="{8C9ED32A-133A-45C2-9E18-DCD9CDB1F8A7}" type="presOf" srcId="{ADA85559-7EC4-4FE5-B367-1EC52B1B6652}" destId="{2C650E44-9764-436F-A8D3-369C03C43BE0}" srcOrd="0" destOrd="0" presId="urn:microsoft.com/office/officeart/2005/8/layout/lProcess3"/>
    <dgm:cxn modelId="{022C0BF7-EB2B-445B-97A0-FA6529299728}" srcId="{69062148-E0D8-49A3-8E19-4DA6EB95560B}" destId="{06E3691D-249E-4954-855D-703D8526D736}" srcOrd="3" destOrd="0" parTransId="{784A2124-408E-4FAD-AA65-07CD11AE2242}" sibTransId="{D61DD017-D73B-4E11-9836-98A6E1E2ED0A}"/>
    <dgm:cxn modelId="{4CF4DECF-ED46-4966-87FC-04B065410513}" srcId="{A85CECF8-577F-4FE7-A8BF-F5F95AB2DF5D}" destId="{845AB449-9C83-40DF-8B5F-42A3486A5F24}" srcOrd="2" destOrd="0" parTransId="{8A30AA1E-6DB1-40CC-8141-17343BA5921B}" sibTransId="{20799FC2-4070-45BF-B843-71269F64863F}"/>
    <dgm:cxn modelId="{4E26E899-ACA8-42D8-8E70-EB8E37270596}" type="presOf" srcId="{845AB449-9C83-40DF-8B5F-42A3486A5F24}" destId="{4AFD5559-D73D-4EFF-8E08-A01370D260DE}" srcOrd="0" destOrd="0" presId="urn:microsoft.com/office/officeart/2005/8/layout/lProcess3"/>
    <dgm:cxn modelId="{CE15A752-F4C0-4085-96AE-D3AA08B7B6B7}" srcId="{A85CECF8-577F-4FE7-A8BF-F5F95AB2DF5D}" destId="{E47B0CA3-8226-4BFA-B517-9A681A643E97}" srcOrd="0" destOrd="0" parTransId="{248DACDC-F878-4F78-8A0B-18DBCA454112}" sibTransId="{72BEE90A-1990-4F10-81B3-433A2556B912}"/>
    <dgm:cxn modelId="{F6AF72FB-5B24-4D5A-A478-BA49F41BC3E8}" srcId="{A85CECF8-577F-4FE7-A8BF-F5F95AB2DF5D}" destId="{6714DE86-046D-41E2-B884-A3C737F800F0}" srcOrd="1" destOrd="0" parTransId="{3AB7324B-D378-4E59-B77C-5DDCB6AB6F71}" sibTransId="{09FECF47-17CB-4F14-AD61-B701C283CCC8}"/>
    <dgm:cxn modelId="{2BFB3DD5-C0DC-43C0-A0C0-C4DE39C90054}" srcId="{69062148-E0D8-49A3-8E19-4DA6EB95560B}" destId="{A85CECF8-577F-4FE7-A8BF-F5F95AB2DF5D}" srcOrd="2" destOrd="0" parTransId="{AFD87F15-5C7F-4E11-A9DA-837D058D45ED}" sibTransId="{E5F672BF-394B-4166-8CF9-DA84929FB404}"/>
    <dgm:cxn modelId="{E72B869F-7A6A-49A8-B7D0-9BFCCAC835D2}" type="presOf" srcId="{E47B0CA3-8226-4BFA-B517-9A681A643E97}" destId="{D8FCA84C-B37A-4D50-B0B9-4EB916F38D8B}" srcOrd="0" destOrd="0" presId="urn:microsoft.com/office/officeart/2005/8/layout/lProcess3"/>
    <dgm:cxn modelId="{D20E17C8-16AD-474D-8370-2FE0FBD76D50}" srcId="{06E3691D-249E-4954-855D-703D8526D736}" destId="{61EF7D80-492D-4135-8B08-3A190147C6E6}" srcOrd="0" destOrd="0" parTransId="{649AE45B-2F0A-42B1-97F3-C8D9D920C0BB}" sibTransId="{F3303B79-CE1B-4518-B601-0A9928C1C697}"/>
    <dgm:cxn modelId="{314B5B02-32B1-49ED-B7E6-5A34E51DE590}" type="presOf" srcId="{24FAF790-958F-40EB-A522-3BE913AD5BF4}" destId="{888A936A-B56F-4D1C-8BDC-E0CA694253AD}" srcOrd="0" destOrd="0" presId="urn:microsoft.com/office/officeart/2005/8/layout/lProcess3"/>
    <dgm:cxn modelId="{A85CB000-8CD2-4192-A28A-5CD6C91E8291}" type="presOf" srcId="{A85CECF8-577F-4FE7-A8BF-F5F95AB2DF5D}" destId="{7A1AA11E-968C-487C-8E62-0947AB5648F2}" srcOrd="0" destOrd="0" presId="urn:microsoft.com/office/officeart/2005/8/layout/lProcess3"/>
    <dgm:cxn modelId="{24D75C8A-0394-4D75-B7DA-4CD85E304D33}" type="presParOf" srcId="{8E197BE7-D1C4-4AA7-B6EE-AF48FFE3084D}" destId="{79D057B9-5A88-4DC6-B3D3-9804FB22E528}" srcOrd="0" destOrd="0" presId="urn:microsoft.com/office/officeart/2005/8/layout/lProcess3"/>
    <dgm:cxn modelId="{C4066D93-36D3-4166-950F-8A16BC081B53}" type="presParOf" srcId="{79D057B9-5A88-4DC6-B3D3-9804FB22E528}" destId="{888A936A-B56F-4D1C-8BDC-E0CA694253AD}" srcOrd="0" destOrd="0" presId="urn:microsoft.com/office/officeart/2005/8/layout/lProcess3"/>
    <dgm:cxn modelId="{1E0E8DCF-AE97-4971-B7D1-7280633B8BBD}" type="presParOf" srcId="{8E197BE7-D1C4-4AA7-B6EE-AF48FFE3084D}" destId="{47354985-6FBA-4836-BC32-3D32FA2E61E9}" srcOrd="1" destOrd="0" presId="urn:microsoft.com/office/officeart/2005/8/layout/lProcess3"/>
    <dgm:cxn modelId="{936AE393-7D51-4592-9204-AC7C6B6BE501}" type="presParOf" srcId="{8E197BE7-D1C4-4AA7-B6EE-AF48FFE3084D}" destId="{4C426F21-5AA9-40BC-951E-FB258C5291C2}" srcOrd="2" destOrd="0" presId="urn:microsoft.com/office/officeart/2005/8/layout/lProcess3"/>
    <dgm:cxn modelId="{01AA3DBE-8640-4AD8-876F-20050B4A6FCD}" type="presParOf" srcId="{4C426F21-5AA9-40BC-951E-FB258C5291C2}" destId="{2C650E44-9764-436F-A8D3-369C03C43BE0}" srcOrd="0" destOrd="0" presId="urn:microsoft.com/office/officeart/2005/8/layout/lProcess3"/>
    <dgm:cxn modelId="{EF3A2D95-0D25-41E9-AC82-D963F1E09447}" type="presParOf" srcId="{4C426F21-5AA9-40BC-951E-FB258C5291C2}" destId="{AB8EA61D-ACB8-469E-991B-E001932AA57A}" srcOrd="1" destOrd="0" presId="urn:microsoft.com/office/officeart/2005/8/layout/lProcess3"/>
    <dgm:cxn modelId="{DC00085F-93DB-4477-9EB6-F313E6EAF294}" type="presParOf" srcId="{4C426F21-5AA9-40BC-951E-FB258C5291C2}" destId="{31E6D2E4-90A6-42D3-9022-4B355B91443E}" srcOrd="2" destOrd="0" presId="urn:microsoft.com/office/officeart/2005/8/layout/lProcess3"/>
    <dgm:cxn modelId="{E3B3E20C-101A-461B-8474-DF944762CC4A}" type="presParOf" srcId="{8E197BE7-D1C4-4AA7-B6EE-AF48FFE3084D}" destId="{99DBC2F8-5073-4DA9-9857-814978BE11EC}" srcOrd="3" destOrd="0" presId="urn:microsoft.com/office/officeart/2005/8/layout/lProcess3"/>
    <dgm:cxn modelId="{54B2427A-DC46-4099-A84C-6DC1B6727EF8}" type="presParOf" srcId="{8E197BE7-D1C4-4AA7-B6EE-AF48FFE3084D}" destId="{28F1EFE7-4F01-4AB6-BC54-DB846319F90A}" srcOrd="4" destOrd="0" presId="urn:microsoft.com/office/officeart/2005/8/layout/lProcess3"/>
    <dgm:cxn modelId="{CB68B67E-0544-45E2-934D-6AD5234BDC6F}" type="presParOf" srcId="{28F1EFE7-4F01-4AB6-BC54-DB846319F90A}" destId="{7A1AA11E-968C-487C-8E62-0947AB5648F2}" srcOrd="0" destOrd="0" presId="urn:microsoft.com/office/officeart/2005/8/layout/lProcess3"/>
    <dgm:cxn modelId="{96949BD5-27F9-44C7-8BCC-BC15997C6641}" type="presParOf" srcId="{28F1EFE7-4F01-4AB6-BC54-DB846319F90A}" destId="{8864F5F0-2CF3-47DB-91E1-5A005DEC5396}" srcOrd="1" destOrd="0" presId="urn:microsoft.com/office/officeart/2005/8/layout/lProcess3"/>
    <dgm:cxn modelId="{2FFA5859-D9E6-41A5-9CC9-C67E9F582209}" type="presParOf" srcId="{28F1EFE7-4F01-4AB6-BC54-DB846319F90A}" destId="{D8FCA84C-B37A-4D50-B0B9-4EB916F38D8B}" srcOrd="2" destOrd="0" presId="urn:microsoft.com/office/officeart/2005/8/layout/lProcess3"/>
    <dgm:cxn modelId="{5E15DB73-5FB7-4DA7-A9BC-DB839BE25BA3}" type="presParOf" srcId="{28F1EFE7-4F01-4AB6-BC54-DB846319F90A}" destId="{FAF18B61-75FC-4F34-9144-FC7DBE0247E6}" srcOrd="3" destOrd="0" presId="urn:microsoft.com/office/officeart/2005/8/layout/lProcess3"/>
    <dgm:cxn modelId="{C8C545C0-390C-4B70-A37C-239FC6D14426}" type="presParOf" srcId="{28F1EFE7-4F01-4AB6-BC54-DB846319F90A}" destId="{882F8917-D626-4638-B863-31ACBE80E498}" srcOrd="4" destOrd="0" presId="urn:microsoft.com/office/officeart/2005/8/layout/lProcess3"/>
    <dgm:cxn modelId="{710617B9-57B9-4B80-BF79-E064A524B159}" type="presParOf" srcId="{28F1EFE7-4F01-4AB6-BC54-DB846319F90A}" destId="{BE1A1201-AD33-4F6C-B090-013AE6F268EA}" srcOrd="5" destOrd="0" presId="urn:microsoft.com/office/officeart/2005/8/layout/lProcess3"/>
    <dgm:cxn modelId="{09CE18C2-4CC0-4F66-9BD9-ADE8F4C3FB69}" type="presParOf" srcId="{28F1EFE7-4F01-4AB6-BC54-DB846319F90A}" destId="{4AFD5559-D73D-4EFF-8E08-A01370D260DE}" srcOrd="6" destOrd="0" presId="urn:microsoft.com/office/officeart/2005/8/layout/lProcess3"/>
    <dgm:cxn modelId="{5F628412-A99E-48BE-90C2-AB86DA118B36}" type="presParOf" srcId="{8E197BE7-D1C4-4AA7-B6EE-AF48FFE3084D}" destId="{7A9D306E-C8CA-43C0-A16F-4F871C9E5BBF}" srcOrd="5" destOrd="0" presId="urn:microsoft.com/office/officeart/2005/8/layout/lProcess3"/>
    <dgm:cxn modelId="{8EE9C5AB-6BA3-41B5-AA0E-03DC4075F299}" type="presParOf" srcId="{8E197BE7-D1C4-4AA7-B6EE-AF48FFE3084D}" destId="{4DB4C71B-12B7-4C1C-BE1A-235D1133954B}" srcOrd="6" destOrd="0" presId="urn:microsoft.com/office/officeart/2005/8/layout/lProcess3"/>
    <dgm:cxn modelId="{9D972FB2-F83F-4DE8-83C9-26C28123D754}" type="presParOf" srcId="{4DB4C71B-12B7-4C1C-BE1A-235D1133954B}" destId="{164028D2-CD4F-488F-A77A-E07958519934}" srcOrd="0" destOrd="0" presId="urn:microsoft.com/office/officeart/2005/8/layout/lProcess3"/>
    <dgm:cxn modelId="{60843659-6A74-413C-91E6-8781F7CB980E}" type="presParOf" srcId="{4DB4C71B-12B7-4C1C-BE1A-235D1133954B}" destId="{287D41C0-69AC-4EF0-A55A-36854D82E202}" srcOrd="1" destOrd="0" presId="urn:microsoft.com/office/officeart/2005/8/layout/lProcess3"/>
    <dgm:cxn modelId="{0BB4DC43-B40F-429D-896F-AF7021477C22}" type="presParOf" srcId="{4DB4C71B-12B7-4C1C-BE1A-235D1133954B}" destId="{7E8C7A60-2A19-49DA-A614-7AE66EDF3F92}" srcOrd="2" destOrd="0" presId="urn:microsoft.com/office/officeart/2005/8/layout/lProcess3"/>
    <dgm:cxn modelId="{F2D42C41-A937-462F-92CC-47208EB73B50}" type="presParOf" srcId="{4DB4C71B-12B7-4C1C-BE1A-235D1133954B}" destId="{D42E448D-6A55-4E27-8AFB-123DE4EA06CF}" srcOrd="3" destOrd="0" presId="urn:microsoft.com/office/officeart/2005/8/layout/lProcess3"/>
    <dgm:cxn modelId="{54664917-B995-42AA-BB92-9C5A6D8BFCD5}" type="presParOf" srcId="{4DB4C71B-12B7-4C1C-BE1A-235D1133954B}" destId="{3C61D3E6-D3A5-4333-9795-C690955D61C0}" srcOrd="4" destOrd="0" presId="urn:microsoft.com/office/officeart/2005/8/layout/lProcess3"/>
    <dgm:cxn modelId="{1038C5C9-5A15-483D-9BB2-FA7418453C10}" type="presParOf" srcId="{8E197BE7-D1C4-4AA7-B6EE-AF48FFE3084D}" destId="{A7C1333A-FFA7-42A2-BE8E-719F84214766}" srcOrd="7" destOrd="0" presId="urn:microsoft.com/office/officeart/2005/8/layout/lProcess3"/>
    <dgm:cxn modelId="{EEB40FC7-C5F7-4F20-ABC5-F2A19C9E0ED2}" type="presParOf" srcId="{8E197BE7-D1C4-4AA7-B6EE-AF48FFE3084D}" destId="{98CFCB6B-82F4-41D6-883C-35A647EE7331}" srcOrd="8" destOrd="0" presId="urn:microsoft.com/office/officeart/2005/8/layout/lProcess3"/>
    <dgm:cxn modelId="{D2026CE7-8C79-4885-8B31-AFD93973E96F}" type="presParOf" srcId="{98CFCB6B-82F4-41D6-883C-35A647EE7331}" destId="{695F62A1-EE41-4396-9EDF-32D1E59AA2C6}" srcOrd="0" destOrd="0" presId="urn:microsoft.com/office/officeart/2005/8/layout/lProcess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88A936A-B56F-4D1C-8BDC-E0CA694253AD}">
      <dsp:nvSpPr>
        <dsp:cNvPr id="0" name=""/>
        <dsp:cNvSpPr/>
      </dsp:nvSpPr>
      <dsp:spPr>
        <a:xfrm>
          <a:off x="408404" y="3480"/>
          <a:ext cx="2223938" cy="889575"/>
        </a:xfrm>
        <a:prstGeom prst="chevron">
          <a:avLst/>
        </a:prstGeom>
        <a:noFill/>
        <a:ln>
          <a:noFill/>
        </a:ln>
        <a:effectLst>
          <a:outerShdw blurRad="57150" dist="38100" dir="5400000" algn="ctr" rotWithShape="0">
            <a:schemeClr val="accent1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4130" tIns="12065" rIns="0" bIns="12065" numCol="1" spcCol="1270" anchor="ctr" anchorCtr="0">
          <a:noAutofit/>
        </a:bodyPr>
        <a:lstStyle/>
        <a:p>
          <a:pPr lvl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Motivation</a:t>
          </a:r>
          <a:endParaRPr lang="en-US" sz="1900" kern="1200" dirty="0"/>
        </a:p>
      </dsp:txBody>
      <dsp:txXfrm>
        <a:off x="853192" y="3480"/>
        <a:ext cx="1334363" cy="889575"/>
      </dsp:txXfrm>
    </dsp:sp>
    <dsp:sp modelId="{2C650E44-9764-436F-A8D3-369C03C43BE0}">
      <dsp:nvSpPr>
        <dsp:cNvPr id="0" name=""/>
        <dsp:cNvSpPr/>
      </dsp:nvSpPr>
      <dsp:spPr>
        <a:xfrm>
          <a:off x="408404" y="1017596"/>
          <a:ext cx="2223938" cy="889575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7150" dist="38100" dir="5400000" algn="ctr" rotWithShape="0">
            <a:schemeClr val="accent1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4130" tIns="12065" rIns="0" bIns="12065" numCol="1" spcCol="1270" anchor="ctr" anchorCtr="0">
          <a:noAutofit/>
        </a:bodyPr>
        <a:lstStyle/>
        <a:p>
          <a:pPr lvl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Quilt Overview</a:t>
          </a:r>
          <a:endParaRPr lang="en-US" sz="1900" kern="1200" dirty="0"/>
        </a:p>
      </dsp:txBody>
      <dsp:txXfrm>
        <a:off x="853192" y="1017596"/>
        <a:ext cx="1334363" cy="889575"/>
      </dsp:txXfrm>
    </dsp:sp>
    <dsp:sp modelId="{31E6D2E4-90A6-42D3-9022-4B355B91443E}">
      <dsp:nvSpPr>
        <dsp:cNvPr id="0" name=""/>
        <dsp:cNvSpPr/>
      </dsp:nvSpPr>
      <dsp:spPr>
        <a:xfrm>
          <a:off x="2343231" y="1093210"/>
          <a:ext cx="1845869" cy="738347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9525" rIns="0" bIns="9525" numCol="1" spcCol="1270" anchor="ctr" anchorCtr="0">
          <a:noAutofit/>
        </a:bodyPr>
        <a:lstStyle/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Environment Identifier (EUID)</a:t>
          </a:r>
          <a:endParaRPr lang="en-US" sz="1500" kern="1200" dirty="0"/>
        </a:p>
      </dsp:txBody>
      <dsp:txXfrm>
        <a:off x="2712405" y="1093210"/>
        <a:ext cx="1107522" cy="738347"/>
      </dsp:txXfrm>
    </dsp:sp>
    <dsp:sp modelId="{7A1AA11E-968C-487C-8E62-0947AB5648F2}">
      <dsp:nvSpPr>
        <dsp:cNvPr id="0" name=""/>
        <dsp:cNvSpPr/>
      </dsp:nvSpPr>
      <dsp:spPr>
        <a:xfrm>
          <a:off x="408404" y="2031712"/>
          <a:ext cx="2223938" cy="889575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7150" dist="38100" dir="5400000" algn="ctr" rotWithShape="0">
            <a:schemeClr val="accent1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4130" tIns="12065" rIns="0" bIns="12065" numCol="1" spcCol="1270" anchor="ctr" anchorCtr="0">
          <a:noAutofit/>
        </a:bodyPr>
        <a:lstStyle/>
        <a:p>
          <a:pPr lvl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Quilt Architecture</a:t>
          </a:r>
          <a:endParaRPr lang="en-US" sz="1900" kern="1200" dirty="0"/>
        </a:p>
      </dsp:txBody>
      <dsp:txXfrm>
        <a:off x="853192" y="2031712"/>
        <a:ext cx="1334363" cy="889575"/>
      </dsp:txXfrm>
    </dsp:sp>
    <dsp:sp modelId="{D8FCA84C-B37A-4D50-B0B9-4EB916F38D8B}">
      <dsp:nvSpPr>
        <dsp:cNvPr id="0" name=""/>
        <dsp:cNvSpPr/>
      </dsp:nvSpPr>
      <dsp:spPr>
        <a:xfrm>
          <a:off x="2343231" y="2107326"/>
          <a:ext cx="1845869" cy="738347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9525" rIns="0" bIns="9525" numCol="1" spcCol="1270" anchor="ctr" anchorCtr="0">
          <a:noAutofit/>
        </a:bodyPr>
        <a:lstStyle/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Bootstrap server</a:t>
          </a:r>
          <a:endParaRPr lang="en-US" sz="1500" kern="1200" dirty="0"/>
        </a:p>
      </dsp:txBody>
      <dsp:txXfrm>
        <a:off x="2712405" y="2107326"/>
        <a:ext cx="1107522" cy="738347"/>
      </dsp:txXfrm>
    </dsp:sp>
    <dsp:sp modelId="{882F8917-D626-4638-B863-31ACBE80E498}">
      <dsp:nvSpPr>
        <dsp:cNvPr id="0" name=""/>
        <dsp:cNvSpPr/>
      </dsp:nvSpPr>
      <dsp:spPr>
        <a:xfrm>
          <a:off x="3930678" y="2107326"/>
          <a:ext cx="1845869" cy="738347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9525" rIns="0" bIns="9525" numCol="1" spcCol="1270" anchor="ctr" anchorCtr="0">
          <a:noAutofit/>
        </a:bodyPr>
        <a:lstStyle/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Churn resilience</a:t>
          </a:r>
          <a:endParaRPr lang="en-US" sz="1500" kern="1200" dirty="0"/>
        </a:p>
      </dsp:txBody>
      <dsp:txXfrm>
        <a:off x="4299852" y="2107326"/>
        <a:ext cx="1107522" cy="738347"/>
      </dsp:txXfrm>
    </dsp:sp>
    <dsp:sp modelId="{4AFD5559-D73D-4EFF-8E08-A01370D260DE}">
      <dsp:nvSpPr>
        <dsp:cNvPr id="0" name=""/>
        <dsp:cNvSpPr/>
      </dsp:nvSpPr>
      <dsp:spPr>
        <a:xfrm>
          <a:off x="5518126" y="2107326"/>
          <a:ext cx="1845869" cy="738347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9525" rIns="0" bIns="9525" numCol="1" spcCol="1270" anchor="ctr" anchorCtr="0">
          <a:noAutofit/>
        </a:bodyPr>
        <a:lstStyle/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Duplication suppression</a:t>
          </a:r>
          <a:endParaRPr lang="en-US" sz="1500" kern="1200" dirty="0"/>
        </a:p>
      </dsp:txBody>
      <dsp:txXfrm>
        <a:off x="5887300" y="2107326"/>
        <a:ext cx="1107522" cy="738347"/>
      </dsp:txXfrm>
    </dsp:sp>
    <dsp:sp modelId="{164028D2-CD4F-488F-A77A-E07958519934}">
      <dsp:nvSpPr>
        <dsp:cNvPr id="0" name=""/>
        <dsp:cNvSpPr/>
      </dsp:nvSpPr>
      <dsp:spPr>
        <a:xfrm>
          <a:off x="408404" y="3045828"/>
          <a:ext cx="2223938" cy="889575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7150" dist="38100" dir="5400000" algn="ctr" rotWithShape="0">
            <a:schemeClr val="accent1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4130" tIns="12065" rIns="0" bIns="12065" numCol="1" spcCol="1270" anchor="ctr" anchorCtr="0">
          <a:noAutofit/>
        </a:bodyPr>
        <a:lstStyle/>
        <a:p>
          <a:pPr lvl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Evaluation</a:t>
          </a:r>
          <a:endParaRPr lang="en-US" sz="1900" kern="1200" dirty="0"/>
        </a:p>
      </dsp:txBody>
      <dsp:txXfrm>
        <a:off x="853192" y="3045828"/>
        <a:ext cx="1334363" cy="889575"/>
      </dsp:txXfrm>
    </dsp:sp>
    <dsp:sp modelId="{7E8C7A60-2A19-49DA-A614-7AE66EDF3F92}">
      <dsp:nvSpPr>
        <dsp:cNvPr id="0" name=""/>
        <dsp:cNvSpPr/>
      </dsp:nvSpPr>
      <dsp:spPr>
        <a:xfrm>
          <a:off x="2343231" y="3121442"/>
          <a:ext cx="1845869" cy="738347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9525" rIns="0" bIns="9525" numCol="1" spcCol="1270" anchor="ctr" anchorCtr="0">
          <a:noAutofit/>
        </a:bodyPr>
        <a:lstStyle/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Data Center Topology</a:t>
          </a:r>
          <a:endParaRPr lang="en-US" sz="1500" kern="1200" dirty="0"/>
        </a:p>
      </dsp:txBody>
      <dsp:txXfrm>
        <a:off x="2712405" y="3121442"/>
        <a:ext cx="1107522" cy="738347"/>
      </dsp:txXfrm>
    </dsp:sp>
    <dsp:sp modelId="{3C61D3E6-D3A5-4333-9795-C690955D61C0}">
      <dsp:nvSpPr>
        <dsp:cNvPr id="0" name=""/>
        <dsp:cNvSpPr/>
      </dsp:nvSpPr>
      <dsp:spPr>
        <a:xfrm>
          <a:off x="3930678" y="3121442"/>
          <a:ext cx="1845869" cy="738347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9525" rIns="0" bIns="9525" numCol="1" spcCol="1270" anchor="ctr" anchorCtr="0">
          <a:noAutofit/>
        </a:bodyPr>
        <a:lstStyle/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Internet Topology</a:t>
          </a:r>
          <a:endParaRPr lang="en-US" sz="1500" kern="1200" dirty="0"/>
        </a:p>
      </dsp:txBody>
      <dsp:txXfrm>
        <a:off x="4299852" y="3121442"/>
        <a:ext cx="1107522" cy="738347"/>
      </dsp:txXfrm>
    </dsp:sp>
    <dsp:sp modelId="{695F62A1-EE41-4396-9EDF-32D1E59AA2C6}">
      <dsp:nvSpPr>
        <dsp:cNvPr id="0" name=""/>
        <dsp:cNvSpPr/>
      </dsp:nvSpPr>
      <dsp:spPr>
        <a:xfrm>
          <a:off x="408404" y="4059944"/>
          <a:ext cx="2223938" cy="889575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7150" dist="38100" dir="5400000" algn="ctr" rotWithShape="0">
            <a:schemeClr val="accent1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4130" tIns="12065" rIns="0" bIns="12065" numCol="1" spcCol="1270" anchor="ctr" anchorCtr="0">
          <a:noAutofit/>
        </a:bodyPr>
        <a:lstStyle/>
        <a:p>
          <a:pPr lvl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Conclusion</a:t>
          </a:r>
          <a:endParaRPr lang="en-US" sz="1900" kern="1200" dirty="0"/>
        </a:p>
      </dsp:txBody>
      <dsp:txXfrm>
        <a:off x="853192" y="4059944"/>
        <a:ext cx="1334363" cy="88957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88A936A-B56F-4D1C-8BDC-E0CA694253AD}">
      <dsp:nvSpPr>
        <dsp:cNvPr id="0" name=""/>
        <dsp:cNvSpPr/>
      </dsp:nvSpPr>
      <dsp:spPr>
        <a:xfrm>
          <a:off x="408404" y="3480"/>
          <a:ext cx="2223938" cy="889575"/>
        </a:xfrm>
        <a:prstGeom prst="chevron">
          <a:avLst/>
        </a:prstGeom>
        <a:noFill/>
        <a:ln w="3175"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4130" tIns="12065" rIns="0" bIns="12065" numCol="1" spcCol="1270" anchor="ctr" anchorCtr="0">
          <a:noAutofit/>
        </a:bodyPr>
        <a:lstStyle/>
        <a:p>
          <a:pPr lvl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Motivation</a:t>
          </a:r>
          <a:endParaRPr lang="en-US" sz="1900" kern="1200" dirty="0"/>
        </a:p>
      </dsp:txBody>
      <dsp:txXfrm>
        <a:off x="853192" y="3480"/>
        <a:ext cx="1334363" cy="889575"/>
      </dsp:txXfrm>
    </dsp:sp>
    <dsp:sp modelId="{2C650E44-9764-436F-A8D3-369C03C43BE0}">
      <dsp:nvSpPr>
        <dsp:cNvPr id="0" name=""/>
        <dsp:cNvSpPr/>
      </dsp:nvSpPr>
      <dsp:spPr>
        <a:xfrm>
          <a:off x="408404" y="1017596"/>
          <a:ext cx="2223938" cy="889575"/>
        </a:xfrm>
        <a:prstGeom prst="chevron">
          <a:avLst/>
        </a:prstGeom>
        <a:noFill/>
        <a:ln w="3175"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4130" tIns="12065" rIns="0" bIns="12065" numCol="1" spcCol="1270" anchor="ctr" anchorCtr="0">
          <a:noAutofit/>
        </a:bodyPr>
        <a:lstStyle/>
        <a:p>
          <a:pPr lvl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Quilt Overview</a:t>
          </a:r>
          <a:endParaRPr lang="en-US" sz="1900" kern="1200" dirty="0"/>
        </a:p>
      </dsp:txBody>
      <dsp:txXfrm>
        <a:off x="853192" y="1017596"/>
        <a:ext cx="1334363" cy="889575"/>
      </dsp:txXfrm>
    </dsp:sp>
    <dsp:sp modelId="{31E6D2E4-90A6-42D3-9022-4B355B91443E}">
      <dsp:nvSpPr>
        <dsp:cNvPr id="0" name=""/>
        <dsp:cNvSpPr/>
      </dsp:nvSpPr>
      <dsp:spPr>
        <a:xfrm>
          <a:off x="2343231" y="1093210"/>
          <a:ext cx="1845869" cy="738347"/>
        </a:xfrm>
        <a:prstGeom prst="chevron">
          <a:avLst/>
        </a:prstGeom>
        <a:noFill/>
        <a:ln w="3175"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9525" rIns="0" bIns="9525" numCol="1" spcCol="1270" anchor="ctr" anchorCtr="0">
          <a:noAutofit/>
        </a:bodyPr>
        <a:lstStyle/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Environment Identifier (EUID)</a:t>
          </a:r>
          <a:endParaRPr lang="en-US" sz="1500" kern="1200" dirty="0"/>
        </a:p>
      </dsp:txBody>
      <dsp:txXfrm>
        <a:off x="2712405" y="1093210"/>
        <a:ext cx="1107522" cy="738347"/>
      </dsp:txXfrm>
    </dsp:sp>
    <dsp:sp modelId="{7A1AA11E-968C-487C-8E62-0947AB5648F2}">
      <dsp:nvSpPr>
        <dsp:cNvPr id="0" name=""/>
        <dsp:cNvSpPr/>
      </dsp:nvSpPr>
      <dsp:spPr>
        <a:xfrm>
          <a:off x="408404" y="2031712"/>
          <a:ext cx="2223938" cy="889575"/>
        </a:xfrm>
        <a:prstGeom prst="chevron">
          <a:avLst/>
        </a:prstGeom>
        <a:noFill/>
        <a:ln w="3175"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4130" tIns="12065" rIns="0" bIns="12065" numCol="1" spcCol="1270" anchor="ctr" anchorCtr="0">
          <a:noAutofit/>
        </a:bodyPr>
        <a:lstStyle/>
        <a:p>
          <a:pPr lvl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Quilt Architecture</a:t>
          </a:r>
          <a:endParaRPr lang="en-US" sz="1900" kern="1200" dirty="0"/>
        </a:p>
      </dsp:txBody>
      <dsp:txXfrm>
        <a:off x="853192" y="2031712"/>
        <a:ext cx="1334363" cy="889575"/>
      </dsp:txXfrm>
    </dsp:sp>
    <dsp:sp modelId="{D8FCA84C-B37A-4D50-B0B9-4EB916F38D8B}">
      <dsp:nvSpPr>
        <dsp:cNvPr id="0" name=""/>
        <dsp:cNvSpPr/>
      </dsp:nvSpPr>
      <dsp:spPr>
        <a:xfrm>
          <a:off x="2343231" y="2107326"/>
          <a:ext cx="1845869" cy="738347"/>
        </a:xfrm>
        <a:prstGeom prst="chevron">
          <a:avLst/>
        </a:prstGeom>
        <a:noFill/>
        <a:ln w="3175"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9525" rIns="0" bIns="9525" numCol="1" spcCol="1270" anchor="ctr" anchorCtr="0">
          <a:noAutofit/>
        </a:bodyPr>
        <a:lstStyle/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Bootstrap server</a:t>
          </a:r>
          <a:endParaRPr lang="en-US" sz="1500" kern="1200" dirty="0"/>
        </a:p>
      </dsp:txBody>
      <dsp:txXfrm>
        <a:off x="2712405" y="2107326"/>
        <a:ext cx="1107522" cy="738347"/>
      </dsp:txXfrm>
    </dsp:sp>
    <dsp:sp modelId="{882F8917-D626-4638-B863-31ACBE80E498}">
      <dsp:nvSpPr>
        <dsp:cNvPr id="0" name=""/>
        <dsp:cNvSpPr/>
      </dsp:nvSpPr>
      <dsp:spPr>
        <a:xfrm>
          <a:off x="3930678" y="2107326"/>
          <a:ext cx="1845869" cy="738347"/>
        </a:xfrm>
        <a:prstGeom prst="chevron">
          <a:avLst/>
        </a:prstGeom>
        <a:noFill/>
        <a:ln w="3175"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9525" rIns="0" bIns="9525" numCol="1" spcCol="1270" anchor="ctr" anchorCtr="0">
          <a:noAutofit/>
        </a:bodyPr>
        <a:lstStyle/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Churn resilience</a:t>
          </a:r>
          <a:endParaRPr lang="en-US" sz="1500" kern="1200" dirty="0"/>
        </a:p>
      </dsp:txBody>
      <dsp:txXfrm>
        <a:off x="4299852" y="2107326"/>
        <a:ext cx="1107522" cy="738347"/>
      </dsp:txXfrm>
    </dsp:sp>
    <dsp:sp modelId="{4AFD5559-D73D-4EFF-8E08-A01370D260DE}">
      <dsp:nvSpPr>
        <dsp:cNvPr id="0" name=""/>
        <dsp:cNvSpPr/>
      </dsp:nvSpPr>
      <dsp:spPr>
        <a:xfrm>
          <a:off x="5518126" y="2107326"/>
          <a:ext cx="1845869" cy="738347"/>
        </a:xfrm>
        <a:prstGeom prst="chevron">
          <a:avLst/>
        </a:prstGeom>
        <a:noFill/>
        <a:ln w="3175"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9525" rIns="0" bIns="9525" numCol="1" spcCol="1270" anchor="ctr" anchorCtr="0">
          <a:noAutofit/>
        </a:bodyPr>
        <a:lstStyle/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Duplication suppression</a:t>
          </a:r>
          <a:endParaRPr lang="en-US" sz="1500" kern="1200" dirty="0"/>
        </a:p>
      </dsp:txBody>
      <dsp:txXfrm>
        <a:off x="5887300" y="2107326"/>
        <a:ext cx="1107522" cy="738347"/>
      </dsp:txXfrm>
    </dsp:sp>
    <dsp:sp modelId="{164028D2-CD4F-488F-A77A-E07958519934}">
      <dsp:nvSpPr>
        <dsp:cNvPr id="0" name=""/>
        <dsp:cNvSpPr/>
      </dsp:nvSpPr>
      <dsp:spPr>
        <a:xfrm>
          <a:off x="408404" y="3045828"/>
          <a:ext cx="2223938" cy="889575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7150" dist="38100" dir="5400000" algn="ctr" rotWithShape="0">
            <a:schemeClr val="accent1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4130" tIns="12065" rIns="0" bIns="12065" numCol="1" spcCol="1270" anchor="ctr" anchorCtr="0">
          <a:noAutofit/>
        </a:bodyPr>
        <a:lstStyle/>
        <a:p>
          <a:pPr lvl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Evaluation</a:t>
          </a:r>
          <a:endParaRPr lang="en-US" sz="1900" kern="1200" dirty="0"/>
        </a:p>
      </dsp:txBody>
      <dsp:txXfrm>
        <a:off x="853192" y="3045828"/>
        <a:ext cx="1334363" cy="889575"/>
      </dsp:txXfrm>
    </dsp:sp>
    <dsp:sp modelId="{7E8C7A60-2A19-49DA-A614-7AE66EDF3F92}">
      <dsp:nvSpPr>
        <dsp:cNvPr id="0" name=""/>
        <dsp:cNvSpPr/>
      </dsp:nvSpPr>
      <dsp:spPr>
        <a:xfrm>
          <a:off x="2343231" y="3121442"/>
          <a:ext cx="1845869" cy="738347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9525" rIns="0" bIns="9525" numCol="1" spcCol="1270" anchor="ctr" anchorCtr="0">
          <a:noAutofit/>
        </a:bodyPr>
        <a:lstStyle/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Data Center Topology</a:t>
          </a:r>
          <a:endParaRPr lang="en-US" sz="1500" kern="1200" dirty="0"/>
        </a:p>
      </dsp:txBody>
      <dsp:txXfrm>
        <a:off x="2712405" y="3121442"/>
        <a:ext cx="1107522" cy="738347"/>
      </dsp:txXfrm>
    </dsp:sp>
    <dsp:sp modelId="{3C61D3E6-D3A5-4333-9795-C690955D61C0}">
      <dsp:nvSpPr>
        <dsp:cNvPr id="0" name=""/>
        <dsp:cNvSpPr/>
      </dsp:nvSpPr>
      <dsp:spPr>
        <a:xfrm>
          <a:off x="3930678" y="3121442"/>
          <a:ext cx="1845869" cy="738347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9525" rIns="0" bIns="9525" numCol="1" spcCol="1270" anchor="ctr" anchorCtr="0">
          <a:noAutofit/>
        </a:bodyPr>
        <a:lstStyle/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Internet Topology</a:t>
          </a:r>
          <a:endParaRPr lang="en-US" sz="1500" kern="1200" dirty="0"/>
        </a:p>
      </dsp:txBody>
      <dsp:txXfrm>
        <a:off x="4299852" y="3121442"/>
        <a:ext cx="1107522" cy="738347"/>
      </dsp:txXfrm>
    </dsp:sp>
    <dsp:sp modelId="{695F62A1-EE41-4396-9EDF-32D1E59AA2C6}">
      <dsp:nvSpPr>
        <dsp:cNvPr id="0" name=""/>
        <dsp:cNvSpPr/>
      </dsp:nvSpPr>
      <dsp:spPr>
        <a:xfrm>
          <a:off x="408404" y="4059944"/>
          <a:ext cx="2223938" cy="889575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7150" dist="38100" dir="5400000" algn="ctr" rotWithShape="0">
            <a:schemeClr val="accent1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4130" tIns="12065" rIns="0" bIns="12065" numCol="1" spcCol="1270" anchor="ctr" anchorCtr="0">
          <a:noAutofit/>
        </a:bodyPr>
        <a:lstStyle/>
        <a:p>
          <a:pPr lvl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Conclusion</a:t>
          </a:r>
          <a:endParaRPr lang="en-US" sz="1900" kern="1200" dirty="0"/>
        </a:p>
      </dsp:txBody>
      <dsp:txXfrm>
        <a:off x="853192" y="4059944"/>
        <a:ext cx="1334363" cy="88957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Process3">
  <dgm:title val=""/>
  <dgm:desc val=""/>
  <dgm:catLst>
    <dgm:cat type="process" pri="11000"/>
    <dgm:cat type="convert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chPref val="3"/>
      <dgm:dir/>
      <dgm:animLvl val="lvl"/>
      <dgm:resizeHandles/>
    </dgm:varLst>
    <dgm:choose name="Name1">
      <dgm:if name="Name2" func="var" arg="dir" op="equ" val="norm">
        <dgm:alg type="lin">
          <dgm:param type="linDir" val="fromT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T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bigChev" refType="w"/>
      <dgm:constr type="h" for="des" forName="bigChev" refType="w" refFor="des" refForName="bigChev" op="equ" fact="0.4"/>
      <dgm:constr type="w" for="des" forName="node" refType="w" refFor="des" refForName="bigChev" fact="0.83"/>
      <dgm:constr type="h" for="des" forName="node" refType="w" refFor="des" refForName="node" op="equ" fact="0.4"/>
      <dgm:constr type="w" for="des" forName="parTrans" refType="w" refFor="des" refForName="bigChev" op="equ" fact="-0.13"/>
      <dgm:constr type="w" for="des" forName="sibTrans" refType="w" refFor="des" refForName="node" op="equ" fact="-0.14"/>
      <dgm:constr type="h" for="ch" forName="vSp" refType="h" refFor="des" refForName="bigChev" op="equ" fact="0.14"/>
      <dgm:constr type="primFontSz" for="des" forName="node" op="equ"/>
      <dgm:constr type="primFontSz" for="des" forName="bigChev" op="equ"/>
    </dgm:constrLst>
    <dgm:ruleLst/>
    <dgm:forEach name="Name4" axis="ch" ptType="node">
      <dgm:layoutNode name="horFlow">
        <dgm:choose name="Name5">
          <dgm:if name="Name6" func="var" arg="dir" op="equ" val="norm">
            <dgm:alg type="lin">
              <dgm:param type="linDir" val="fromL"/>
              <dgm:param type="nodeHorzAlign" val="l"/>
              <dgm:param type="nodeVertAlign" val="mid"/>
              <dgm:param type="fallback" val="2D"/>
            </dgm:alg>
          </dgm:if>
          <dgm:else name="Name7">
            <dgm:alg type="lin">
              <dgm:param type="linDir" val="fromR"/>
              <dgm:param type="nodeHorzAlign" val="r"/>
              <dgm:param type="nodeVertAlign" val="mid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bigChev" styleLbl="node1">
          <dgm:alg type="tx"/>
          <dgm:choose name="Name8">
            <dgm:if name="Name9" func="var" arg="dir" op="equ" val="norm">
              <dgm:shape xmlns:r="http://schemas.openxmlformats.org/officeDocument/2006/relationships" type="chevron" r:blip="">
                <dgm:adjLst/>
              </dgm:shape>
              <dgm:presOf axis="self"/>
              <dgm:constrLst>
                <dgm:constr type="primFontSz" val="65"/>
                <dgm:constr type="rMarg"/>
                <dgm:constr type="lMarg" refType="primFontSz" fact="0.1"/>
                <dgm:constr type="tMarg" refType="primFontSz" fact="0.05"/>
                <dgm:constr type="bMarg" refType="primFontSz" fact="0.05"/>
              </dgm:constrLst>
            </dgm:if>
            <dgm:else name="Name10">
              <dgm:shape xmlns:r="http://schemas.openxmlformats.org/officeDocument/2006/relationships" rot="180" type="chevron" r:blip="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1"/>
                <dgm:constr type="tMarg" refType="primFontSz" fact="0.05"/>
                <dgm:constr type="bMarg" refType="primFontSz" fact="0.05"/>
              </dgm:constrLst>
            </dgm:else>
          </dgm:choose>
          <dgm:ruleLst>
            <dgm:rule type="primFontSz" val="5" fact="NaN" max="NaN"/>
          </dgm:ruleLst>
        </dgm:layoutNode>
        <dgm:forEach name="parTransForEach" axis="ch" ptType="parTrans" cnt="1">
          <dgm:layoutNode name="par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  <dgm:forEach name="Name11" axis="ch" ptType="node">
          <dgm:layoutNode name="node" styleLbl="alignAccFollowNode1">
            <dgm:varLst>
              <dgm:bulletEnabled val="1"/>
            </dgm:varLst>
            <dgm:alg type="tx"/>
            <dgm:choose name="Name12">
              <dgm:if name="Name13" func="var" arg="dir" op="equ" val="norm">
                <dgm:shape xmlns:r="http://schemas.openxmlformats.org/officeDocument/2006/relationships" type="chevron" r:blip="">
                  <dgm:adjLst/>
                </dgm:shape>
                <dgm:presOf axis="desOrSelf" ptType="node"/>
                <dgm:constrLst>
                  <dgm:constr type="primFontSz" val="65"/>
                  <dgm:constr type="rMarg"/>
                  <dgm:constr type="lMarg" refType="primFontSz" fact="0.1"/>
                  <dgm:constr type="tMarg" refType="primFontSz" fact="0.05"/>
                  <dgm:constr type="bMarg" refType="primFontSz" fact="0.05"/>
                </dgm:constrLst>
              </dgm:if>
              <dgm:else name="Name14">
                <dgm:shape xmlns:r="http://schemas.openxmlformats.org/officeDocument/2006/relationships" rot="180" type="chevron" r:blip="">
                  <dgm:adjLst/>
                </dgm:shape>
                <dgm:presOf axis="desOrSelf" ptType="node"/>
                <dgm:constrLst>
                  <dgm:constr type="primFontSz" val="65"/>
                  <dgm:constr type="lMarg"/>
                  <dgm:constr type="rMarg" refType="primFontSz" fact="0.1"/>
                  <dgm:constr type="tMarg" refType="primFontSz" fact="0.05"/>
                  <dgm:constr type="bMarg" refType="primFontSz" fact="0.05"/>
                </dgm:constrLst>
              </dgm:else>
            </dgm:choose>
            <dgm:ruleLst>
              <dgm:rule type="primFontSz" val="5" fact="NaN" max="NaN"/>
            </dgm:ruleLst>
          </dgm:layoutNode>
          <dgm:forEach name="sibTransForEach" axis="followSib" ptType="sibTrans" cnt="1">
            <dgm:layoutNode name="sibTrans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layoutNode>
      <dgm:choose name="Name15">
        <dgm:if name="Name16" axis="self" ptType="node" func="revPos" op="gte" val="2">
          <dgm:layoutNode name="v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Process3">
  <dgm:title val=""/>
  <dgm:desc val=""/>
  <dgm:catLst>
    <dgm:cat type="process" pri="11000"/>
    <dgm:cat type="convert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chPref val="3"/>
      <dgm:dir/>
      <dgm:animLvl val="lvl"/>
      <dgm:resizeHandles/>
    </dgm:varLst>
    <dgm:choose name="Name1">
      <dgm:if name="Name2" func="var" arg="dir" op="equ" val="norm">
        <dgm:alg type="lin">
          <dgm:param type="linDir" val="fromT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T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bigChev" refType="w"/>
      <dgm:constr type="h" for="des" forName="bigChev" refType="w" refFor="des" refForName="bigChev" op="equ" fact="0.4"/>
      <dgm:constr type="w" for="des" forName="node" refType="w" refFor="des" refForName="bigChev" fact="0.83"/>
      <dgm:constr type="h" for="des" forName="node" refType="w" refFor="des" refForName="node" op="equ" fact="0.4"/>
      <dgm:constr type="w" for="des" forName="parTrans" refType="w" refFor="des" refForName="bigChev" op="equ" fact="-0.13"/>
      <dgm:constr type="w" for="des" forName="sibTrans" refType="w" refFor="des" refForName="node" op="equ" fact="-0.14"/>
      <dgm:constr type="h" for="ch" forName="vSp" refType="h" refFor="des" refForName="bigChev" op="equ" fact="0.14"/>
      <dgm:constr type="primFontSz" for="des" forName="node" op="equ"/>
      <dgm:constr type="primFontSz" for="des" forName="bigChev" op="equ"/>
    </dgm:constrLst>
    <dgm:ruleLst/>
    <dgm:forEach name="Name4" axis="ch" ptType="node">
      <dgm:layoutNode name="horFlow">
        <dgm:choose name="Name5">
          <dgm:if name="Name6" func="var" arg="dir" op="equ" val="norm">
            <dgm:alg type="lin">
              <dgm:param type="linDir" val="fromL"/>
              <dgm:param type="nodeHorzAlign" val="l"/>
              <dgm:param type="nodeVertAlign" val="mid"/>
              <dgm:param type="fallback" val="2D"/>
            </dgm:alg>
          </dgm:if>
          <dgm:else name="Name7">
            <dgm:alg type="lin">
              <dgm:param type="linDir" val="fromR"/>
              <dgm:param type="nodeHorzAlign" val="r"/>
              <dgm:param type="nodeVertAlign" val="mid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bigChev" styleLbl="node1">
          <dgm:alg type="tx"/>
          <dgm:choose name="Name8">
            <dgm:if name="Name9" func="var" arg="dir" op="equ" val="norm">
              <dgm:shape xmlns:r="http://schemas.openxmlformats.org/officeDocument/2006/relationships" type="chevron" r:blip="">
                <dgm:adjLst/>
              </dgm:shape>
              <dgm:presOf axis="self"/>
              <dgm:constrLst>
                <dgm:constr type="primFontSz" val="65"/>
                <dgm:constr type="rMarg"/>
                <dgm:constr type="lMarg" refType="primFontSz" fact="0.1"/>
                <dgm:constr type="tMarg" refType="primFontSz" fact="0.05"/>
                <dgm:constr type="bMarg" refType="primFontSz" fact="0.05"/>
              </dgm:constrLst>
            </dgm:if>
            <dgm:else name="Name10">
              <dgm:shape xmlns:r="http://schemas.openxmlformats.org/officeDocument/2006/relationships" rot="180" type="chevron" r:blip="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1"/>
                <dgm:constr type="tMarg" refType="primFontSz" fact="0.05"/>
                <dgm:constr type="bMarg" refType="primFontSz" fact="0.05"/>
              </dgm:constrLst>
            </dgm:else>
          </dgm:choose>
          <dgm:ruleLst>
            <dgm:rule type="primFontSz" val="5" fact="NaN" max="NaN"/>
          </dgm:ruleLst>
        </dgm:layoutNode>
        <dgm:forEach name="parTransForEach" axis="ch" ptType="parTrans" cnt="1">
          <dgm:layoutNode name="par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  <dgm:forEach name="Name11" axis="ch" ptType="node">
          <dgm:layoutNode name="node" styleLbl="alignAccFollowNode1">
            <dgm:varLst>
              <dgm:bulletEnabled val="1"/>
            </dgm:varLst>
            <dgm:alg type="tx"/>
            <dgm:choose name="Name12">
              <dgm:if name="Name13" func="var" arg="dir" op="equ" val="norm">
                <dgm:shape xmlns:r="http://schemas.openxmlformats.org/officeDocument/2006/relationships" type="chevron" r:blip="">
                  <dgm:adjLst/>
                </dgm:shape>
                <dgm:presOf axis="desOrSelf" ptType="node"/>
                <dgm:constrLst>
                  <dgm:constr type="primFontSz" val="65"/>
                  <dgm:constr type="rMarg"/>
                  <dgm:constr type="lMarg" refType="primFontSz" fact="0.1"/>
                  <dgm:constr type="tMarg" refType="primFontSz" fact="0.05"/>
                  <dgm:constr type="bMarg" refType="primFontSz" fact="0.05"/>
                </dgm:constrLst>
              </dgm:if>
              <dgm:else name="Name14">
                <dgm:shape xmlns:r="http://schemas.openxmlformats.org/officeDocument/2006/relationships" rot="180" type="chevron" r:blip="">
                  <dgm:adjLst/>
                </dgm:shape>
                <dgm:presOf axis="desOrSelf" ptType="node"/>
                <dgm:constrLst>
                  <dgm:constr type="primFontSz" val="65"/>
                  <dgm:constr type="lMarg"/>
                  <dgm:constr type="rMarg" refType="primFontSz" fact="0.1"/>
                  <dgm:constr type="tMarg" refType="primFontSz" fact="0.05"/>
                  <dgm:constr type="bMarg" refType="primFontSz" fact="0.05"/>
                </dgm:constrLst>
              </dgm:else>
            </dgm:choose>
            <dgm:ruleLst>
              <dgm:rule type="primFontSz" val="5" fact="NaN" max="NaN"/>
            </dgm:ruleLst>
          </dgm:layoutNode>
          <dgm:forEach name="sibTransForEach" axis="followSib" ptType="sibTrans" cnt="1">
            <dgm:layoutNode name="sibTrans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layoutNode>
      <dgm:choose name="Name15">
        <dgm:if name="Name16" axis="self" ptType="node" func="revPos" op="gte" val="2">
          <dgm:layoutNode name="v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C84726C-F778-4CE5-89FA-A41E14E01E92}" type="datetimeFigureOut">
              <a:rPr lang="en-US" smtClean="0"/>
              <a:pPr/>
              <a:t>10/3/2013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A1F7D7-4BDB-4B0F-8AEA-92412991A7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06174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A1F7D7-4BDB-4B0F-8AEA-92412991A71C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A1F7D7-4BDB-4B0F-8AEA-92412991A71C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0A237-AE13-4399-A4BC-7694FEFD8C72}" type="datetimeFigureOut">
              <a:rPr lang="en-US" smtClean="0"/>
              <a:pPr/>
              <a:t>10/3/2013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53442-B973-4FED-96AC-0DC26727B2D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0A237-AE13-4399-A4BC-7694FEFD8C72}" type="datetimeFigureOut">
              <a:rPr lang="en-US" smtClean="0"/>
              <a:pPr/>
              <a:t>10/3/2013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53442-B973-4FED-96AC-0DC26727B2D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0A237-AE13-4399-A4BC-7694FEFD8C72}" type="datetimeFigureOut">
              <a:rPr lang="en-US" smtClean="0"/>
              <a:pPr/>
              <a:t>10/3/2013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53442-B973-4FED-96AC-0DC26727B2D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0A237-AE13-4399-A4BC-7694FEFD8C72}" type="datetimeFigureOut">
              <a:rPr lang="en-US" smtClean="0"/>
              <a:pPr/>
              <a:t>10/3/2013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53442-B973-4FED-96AC-0DC26727B2D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0A237-AE13-4399-A4BC-7694FEFD8C72}" type="datetimeFigureOut">
              <a:rPr lang="en-US" smtClean="0"/>
              <a:pPr/>
              <a:t>10/3/2013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53442-B973-4FED-96AC-0DC26727B2D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819912"/>
          </a:xfrm>
        </p:spPr>
        <p:txBody>
          <a:bodyPr/>
          <a:lstStyle/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0A237-AE13-4399-A4BC-7694FEFD8C72}" type="datetimeFigureOut">
              <a:rPr lang="en-US" smtClean="0"/>
              <a:pPr/>
              <a:t>10/3/2013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53442-B973-4FED-96AC-0DC26727B2D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0A237-AE13-4399-A4BC-7694FEFD8C72}" type="datetimeFigureOut">
              <a:rPr lang="en-US" smtClean="0"/>
              <a:pPr/>
              <a:t>10/3/2013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53442-B973-4FED-96AC-0DC26727B2D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819912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ctr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0A237-AE13-4399-A4BC-7694FEFD8C72}" type="datetimeFigureOut">
              <a:rPr lang="en-US" smtClean="0"/>
              <a:pPr/>
              <a:t>10/3/2013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Quilt: A Patchwork of Multicast Regions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53442-B973-4FED-96AC-0DC26727B2D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0A237-AE13-4399-A4BC-7694FEFD8C72}" type="datetimeFigureOut">
              <a:rPr lang="en-US" smtClean="0"/>
              <a:pPr/>
              <a:t>10/3/2013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53442-B973-4FED-96AC-0DC26727B2D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0A237-AE13-4399-A4BC-7694FEFD8C72}" type="datetimeFigureOut">
              <a:rPr lang="en-US" smtClean="0"/>
              <a:pPr/>
              <a:t>10/3/2013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53442-B973-4FED-96AC-0DC26727B2D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>
              <a:latin typeface="Calibri" pitchFamily="34" charset="0"/>
            </a:endParaRPr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>
              <a:latin typeface="Calibri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0A237-AE13-4399-A4BC-7694FEFD8C72}" type="datetimeFigureOut">
              <a:rPr lang="en-US" smtClean="0"/>
              <a:pPr/>
              <a:t>10/3/2013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55A53442-B973-4FED-96AC-0DC26727B2D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Calibri" pitchFamily="34" charset="0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Calibri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Calibri" pitchFamily="34" charset="0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Calibri" pitchFamily="34" charset="0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896112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8229600" cy="46482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dirty="0" smtClean="0"/>
              <a:t>Click to edit Master text styles</a:t>
            </a:r>
          </a:p>
          <a:p>
            <a:pPr lvl="1" eaLnBrk="1" latinLnBrk="0" hangingPunct="1"/>
            <a:r>
              <a:rPr kumimoji="0" lang="en-US" dirty="0" smtClean="0"/>
              <a:t>Second level</a:t>
            </a:r>
          </a:p>
          <a:p>
            <a:pPr lvl="2" eaLnBrk="1" latinLnBrk="0" hangingPunct="1"/>
            <a:r>
              <a:rPr kumimoji="0" lang="en-US" dirty="0" smtClean="0"/>
              <a:t>Third level</a:t>
            </a:r>
          </a:p>
          <a:p>
            <a:pPr lvl="3" eaLnBrk="1" latinLnBrk="0" hangingPunct="1"/>
            <a:r>
              <a:rPr kumimoji="0" lang="en-US" dirty="0" smtClean="0"/>
              <a:t>Fourth level</a:t>
            </a:r>
          </a:p>
          <a:p>
            <a:pPr lvl="4" eaLnBrk="1" latinLnBrk="0" hangingPunct="1"/>
            <a:r>
              <a:rPr kumimoji="0" lang="en-US" dirty="0" smtClean="0"/>
              <a:t>Fifth levels</a:t>
            </a:r>
            <a:endParaRPr kumimoji="0"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  <a:latin typeface="Calibri" pitchFamily="34" charset="0"/>
              </a:defRPr>
            </a:lvl1pPr>
          </a:lstStyle>
          <a:p>
            <a:fld id="{9580A237-AE13-4399-A4BC-7694FEFD8C72}" type="datetimeFigureOut">
              <a:rPr lang="en-US" smtClean="0"/>
              <a:pPr/>
              <a:t>10/3/2013</a:t>
            </a:fld>
            <a:endParaRPr lang="en-US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  <a:latin typeface="Calibri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  <a:latin typeface="Calibri" pitchFamily="34" charset="0"/>
              </a:defRPr>
            </a:lvl1pPr>
          </a:lstStyle>
          <a:p>
            <a:fld id="{55A53442-B973-4FED-96AC-0DC26727B2DC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>
                <a:latin typeface="Calibri" pitchFamily="34" charset="0"/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>
                <a:latin typeface="Calibri" pitchFamily="34" charset="0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Calibri" pitchFamily="34" charset="0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Calibri" pitchFamily="34" charset="0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Calibri" pitchFamily="34" charset="0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Calibri" pitchFamily="34" charset="0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Calibri" pitchFamily="34" charset="0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Relationship Id="rId4" Type="http://schemas.openxmlformats.org/officeDocument/2006/relationships/image" Target="../media/image10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Relationship Id="rId4" Type="http://schemas.openxmlformats.org/officeDocument/2006/relationships/image" Target="../media/image3.wmf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3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4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5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6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tags" Target="../tags/tag1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1">
                <a:shade val="45000"/>
                <a:satMod val="135000"/>
              </a:schemeClr>
              <a:prstClr val="white"/>
            </a:duotone>
            <a:lum bright="21000" contrast="-51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Rectangle 12"/>
          <p:cNvSpPr/>
          <p:nvPr/>
        </p:nvSpPr>
        <p:spPr>
          <a:xfrm>
            <a:off x="457200" y="609600"/>
            <a:ext cx="8153400" cy="5486400"/>
          </a:xfrm>
          <a:prstGeom prst="rect">
            <a:avLst/>
          </a:prstGeom>
          <a:solidFill>
            <a:schemeClr val="tx1">
              <a:alpha val="64000"/>
            </a:schemeClr>
          </a:solidFill>
          <a:ln w="0">
            <a:gradFill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re 1"/>
          <p:cNvSpPr txBox="1">
            <a:spLocks/>
          </p:cNvSpPr>
          <p:nvPr/>
        </p:nvSpPr>
        <p:spPr>
          <a:xfrm>
            <a:off x="1676400" y="304800"/>
            <a:ext cx="5791200" cy="1851025"/>
          </a:xfrm>
          <a:prstGeom prst="rect">
            <a:avLst/>
          </a:prstGeom>
          <a:effectLst>
            <a:glow rad="139700">
              <a:schemeClr val="accent1">
                <a:satMod val="175000"/>
                <a:alpha val="40000"/>
              </a:schemeClr>
            </a:glow>
          </a:effectLst>
        </p:spPr>
        <p:txBody>
          <a:bodyPr vert="horz" lIns="91440" tIns="45720" rIns="91440" bIns="45720" rtlCol="0" anchor="ctr">
            <a:norm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CA" sz="8000" b="1" i="0" u="none" strike="noStrike" kern="1200" cap="all" spc="0" normalizeH="0" baseline="0" noProof="0" dirty="0" smtClean="0">
                <a:ln>
                  <a:solidFill>
                    <a:schemeClr val="tx1"/>
                  </a:solidFill>
                </a:ln>
                <a:solidFill>
                  <a:srgbClr val="3333CC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QUILT</a:t>
            </a:r>
            <a:endParaRPr kumimoji="0" lang="fr-FR" sz="5400" b="1" i="0" u="none" strike="noStrike" kern="1200" cap="none" spc="0" normalizeH="0" baseline="0" noProof="0" dirty="0" smtClean="0">
              <a:ln>
                <a:solidFill>
                  <a:schemeClr val="tx1"/>
                </a:solidFill>
              </a:ln>
              <a:solidFill>
                <a:srgbClr val="3333CC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457200" y="3276600"/>
            <a:ext cx="8153400" cy="2819400"/>
          </a:xfrm>
          <a:prstGeom prst="rect">
            <a:avLst/>
          </a:prstGeom>
          <a:solidFill>
            <a:srgbClr val="3333CC">
              <a:alpha val="3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1295400" y="3200400"/>
            <a:ext cx="2971800" cy="304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algn="r">
              <a:lnSpc>
                <a:spcPct val="150000"/>
              </a:lnSpc>
            </a:pPr>
            <a:r>
              <a:rPr lang="en-US" sz="3200" b="1" dirty="0" err="1" smtClean="0">
                <a:solidFill>
                  <a:schemeClr val="bg1"/>
                </a:solidFill>
                <a:latin typeface="+mj-lt"/>
              </a:rPr>
              <a:t>Qi</a:t>
            </a:r>
            <a:r>
              <a:rPr lang="en-US" sz="3200" b="1" dirty="0" smtClean="0">
                <a:solidFill>
                  <a:schemeClr val="bg1"/>
                </a:solidFill>
                <a:latin typeface="+mj-lt"/>
              </a:rPr>
              <a:t> Huang</a:t>
            </a:r>
          </a:p>
          <a:p>
            <a:pPr algn="r">
              <a:lnSpc>
                <a:spcPct val="150000"/>
              </a:lnSpc>
            </a:pPr>
            <a:r>
              <a:rPr lang="is-IS" sz="3200" b="1" dirty="0" smtClean="0">
                <a:solidFill>
                  <a:schemeClr val="bg1"/>
                </a:solidFill>
                <a:latin typeface="+mj-lt"/>
              </a:rPr>
              <a:t>Ýmir Vigfússon</a:t>
            </a:r>
            <a:endParaRPr lang="en-US" sz="3200" b="1" dirty="0" smtClean="0">
              <a:solidFill>
                <a:schemeClr val="bg1"/>
              </a:solidFill>
              <a:latin typeface="+mj-lt"/>
            </a:endParaRPr>
          </a:p>
          <a:p>
            <a:pPr algn="r">
              <a:lnSpc>
                <a:spcPct val="150000"/>
              </a:lnSpc>
            </a:pPr>
            <a:r>
              <a:rPr lang="en-US" sz="3200" b="1" dirty="0" smtClean="0">
                <a:solidFill>
                  <a:schemeClr val="bg1"/>
                </a:solidFill>
                <a:latin typeface="+mj-lt"/>
              </a:rPr>
              <a:t>Ken </a:t>
            </a:r>
            <a:r>
              <a:rPr lang="en-US" sz="3200" b="1" dirty="0" err="1" smtClean="0">
                <a:solidFill>
                  <a:schemeClr val="bg1"/>
                </a:solidFill>
                <a:latin typeface="+mj-lt"/>
              </a:rPr>
              <a:t>Birman</a:t>
            </a:r>
            <a:endParaRPr lang="en-US" sz="3200" b="1" dirty="0" smtClean="0">
              <a:solidFill>
                <a:schemeClr val="bg1"/>
              </a:solidFill>
              <a:latin typeface="+mj-lt"/>
            </a:endParaRPr>
          </a:p>
          <a:p>
            <a:pPr algn="r">
              <a:lnSpc>
                <a:spcPct val="150000"/>
              </a:lnSpc>
            </a:pPr>
            <a:r>
              <a:rPr lang="is-IS" sz="3200" b="1" dirty="0" smtClean="0">
                <a:solidFill>
                  <a:schemeClr val="bg1"/>
                </a:solidFill>
                <a:latin typeface="+mj-lt"/>
              </a:rPr>
              <a:t>Haoyuan Li</a:t>
            </a:r>
            <a:endParaRPr lang="en-US" sz="3200" b="1" dirty="0" smtClean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2" name="Rectangle 2"/>
          <p:cNvSpPr txBox="1">
            <a:spLocks noChangeArrowheads="1"/>
          </p:cNvSpPr>
          <p:nvPr/>
        </p:nvSpPr>
        <p:spPr bwMode="auto">
          <a:xfrm>
            <a:off x="4419600" y="3200400"/>
            <a:ext cx="4038600" cy="213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150000"/>
              </a:lnSpc>
            </a:pPr>
            <a:endParaRPr lang="en-US" sz="600" b="1" i="1" dirty="0" smtClean="0">
              <a:solidFill>
                <a:schemeClr val="bg1"/>
              </a:solidFill>
              <a:latin typeface="+mj-lt"/>
            </a:endParaRPr>
          </a:p>
          <a:p>
            <a:pPr>
              <a:lnSpc>
                <a:spcPct val="150000"/>
              </a:lnSpc>
            </a:pPr>
            <a:r>
              <a:rPr lang="en-US" sz="2200" b="1" i="1" dirty="0" smtClean="0">
                <a:solidFill>
                  <a:schemeClr val="bg1"/>
                </a:solidFill>
                <a:latin typeface="+mj-lt"/>
              </a:rPr>
              <a:t>Cornell University</a:t>
            </a:r>
          </a:p>
          <a:p>
            <a:pPr>
              <a:lnSpc>
                <a:spcPct val="150000"/>
              </a:lnSpc>
            </a:pPr>
            <a:endParaRPr lang="en-US" sz="400" b="1" i="1" dirty="0" smtClean="0">
              <a:solidFill>
                <a:schemeClr val="bg1"/>
              </a:solidFill>
              <a:latin typeface="+mj-lt"/>
            </a:endParaRPr>
          </a:p>
          <a:p>
            <a:pPr>
              <a:lnSpc>
                <a:spcPct val="150000"/>
              </a:lnSpc>
            </a:pPr>
            <a:endParaRPr lang="is-IS" sz="700" b="1" i="1" dirty="0" smtClean="0">
              <a:solidFill>
                <a:schemeClr val="bg1"/>
              </a:solidFill>
              <a:latin typeface="+mj-lt"/>
            </a:endParaRPr>
          </a:p>
          <a:p>
            <a:pPr>
              <a:lnSpc>
                <a:spcPct val="150000"/>
              </a:lnSpc>
            </a:pPr>
            <a:r>
              <a:rPr lang="is-IS" sz="2200" b="1" i="1" dirty="0" smtClean="0">
                <a:solidFill>
                  <a:schemeClr val="bg1"/>
                </a:solidFill>
                <a:latin typeface="+mj-lt"/>
              </a:rPr>
              <a:t>IBM Research Haifa Labs</a:t>
            </a:r>
            <a:endParaRPr lang="en-US" sz="2200" b="1" i="1" dirty="0" smtClean="0">
              <a:solidFill>
                <a:schemeClr val="bg1"/>
              </a:solidFill>
              <a:latin typeface="+mj-lt"/>
            </a:endParaRPr>
          </a:p>
          <a:p>
            <a:pPr>
              <a:lnSpc>
                <a:spcPct val="150000"/>
              </a:lnSpc>
            </a:pPr>
            <a:endParaRPr lang="is-IS" sz="800" b="1" i="1" dirty="0" smtClean="0">
              <a:solidFill>
                <a:schemeClr val="bg1"/>
              </a:solidFill>
            </a:endParaRPr>
          </a:p>
          <a:p>
            <a:pPr>
              <a:lnSpc>
                <a:spcPct val="150000"/>
              </a:lnSpc>
            </a:pPr>
            <a:r>
              <a:rPr lang="en-US" sz="2200" b="1" i="1" dirty="0" smtClean="0">
                <a:solidFill>
                  <a:schemeClr val="bg1"/>
                </a:solidFill>
                <a:latin typeface="+mj-lt"/>
              </a:rPr>
              <a:t>Cornell University</a:t>
            </a:r>
            <a:endParaRPr lang="is-IS" sz="2400" b="1" i="1" dirty="0" smtClean="0">
              <a:solidFill>
                <a:schemeClr val="bg1"/>
              </a:solidFill>
            </a:endParaRPr>
          </a:p>
          <a:p>
            <a:pPr>
              <a:lnSpc>
                <a:spcPct val="150000"/>
              </a:lnSpc>
            </a:pPr>
            <a:endParaRPr lang="is-IS" sz="1000" b="1" i="1" dirty="0" smtClean="0">
              <a:solidFill>
                <a:schemeClr val="bg1"/>
              </a:solidFill>
            </a:endParaRPr>
          </a:p>
          <a:p>
            <a:pPr>
              <a:lnSpc>
                <a:spcPct val="150000"/>
              </a:lnSpc>
            </a:pPr>
            <a:r>
              <a:rPr lang="en-US" sz="2200" b="1" i="1" dirty="0" smtClean="0">
                <a:solidFill>
                  <a:schemeClr val="bg1"/>
                </a:solidFill>
                <a:latin typeface="+mj-lt"/>
              </a:rPr>
              <a:t>Cornell University</a:t>
            </a:r>
          </a:p>
          <a:p>
            <a:pPr>
              <a:lnSpc>
                <a:spcPct val="150000"/>
              </a:lnSpc>
            </a:pPr>
            <a:endParaRPr lang="en-US" sz="2200" b="1" i="1" dirty="0" smtClean="0">
              <a:solidFill>
                <a:schemeClr val="bg1"/>
              </a:solidFill>
              <a:latin typeface="+mj-lt"/>
            </a:endParaRPr>
          </a:p>
          <a:p>
            <a:pPr>
              <a:lnSpc>
                <a:spcPct val="150000"/>
              </a:lnSpc>
            </a:pPr>
            <a:endParaRPr lang="en-US" sz="2200" b="1" i="1" dirty="0" smtClean="0">
              <a:solidFill>
                <a:schemeClr val="bg1"/>
              </a:solidFill>
              <a:latin typeface="+mj-lt"/>
            </a:endParaRPr>
          </a:p>
          <a:p>
            <a:pPr>
              <a:lnSpc>
                <a:spcPct val="150000"/>
              </a:lnSpc>
            </a:pPr>
            <a:endParaRPr lang="en-US" sz="2200" b="1" i="1" dirty="0" smtClean="0">
              <a:solidFill>
                <a:schemeClr val="bg1"/>
              </a:solidFill>
              <a:latin typeface="+mj-lt"/>
            </a:endParaRPr>
          </a:p>
          <a:p>
            <a:pPr>
              <a:lnSpc>
                <a:spcPct val="95000"/>
              </a:lnSpc>
            </a:pPr>
            <a:endParaRPr lang="en-US" sz="2200" b="1" i="1" dirty="0" smtClean="0">
              <a:solidFill>
                <a:schemeClr val="bg1"/>
              </a:solidFill>
              <a:latin typeface="+mj-lt"/>
            </a:endParaRPr>
          </a:p>
          <a:p>
            <a:pPr>
              <a:lnSpc>
                <a:spcPct val="95000"/>
              </a:lnSpc>
            </a:pPr>
            <a:endParaRPr lang="en-US" b="1" i="1" dirty="0" smtClean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09600" y="2057400"/>
            <a:ext cx="77724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fr-CA" sz="3200" b="1" i="1" dirty="0" smtClean="0">
                <a:ln>
                  <a:solidFill>
                    <a:schemeClr val="accent1">
                      <a:lumMod val="20000"/>
                      <a:lumOff val="80000"/>
                    </a:schemeClr>
                  </a:solidFill>
                </a:ln>
                <a:solidFill>
                  <a:schemeClr val="bg1"/>
                </a:solidFill>
                <a:latin typeface="+mj-lt"/>
              </a:rPr>
              <a:t>A Patchwork of Multicast </a:t>
            </a:r>
            <a:r>
              <a:rPr lang="fr-CA" sz="3200" b="1" i="1" dirty="0" err="1" smtClean="0">
                <a:ln>
                  <a:solidFill>
                    <a:schemeClr val="accent1">
                      <a:lumMod val="20000"/>
                      <a:lumOff val="80000"/>
                    </a:schemeClr>
                  </a:solidFill>
                </a:ln>
                <a:solidFill>
                  <a:schemeClr val="bg1"/>
                </a:solidFill>
                <a:latin typeface="+mj-lt"/>
              </a:rPr>
              <a:t>Regions</a:t>
            </a:r>
            <a:endParaRPr lang="fr-CA" sz="3200" b="1" dirty="0" smtClean="0">
              <a:ln>
                <a:solidFill>
                  <a:schemeClr val="accent1">
                    <a:lumMod val="20000"/>
                    <a:lumOff val="80000"/>
                  </a:schemeClr>
                </a:solidFill>
              </a:ln>
              <a:solidFill>
                <a:schemeClr val="bg1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 l="13265" t="36399" r="27842" b="45466"/>
          <a:stretch>
            <a:fillRect/>
          </a:stretch>
        </p:blipFill>
        <p:spPr bwMode="auto">
          <a:xfrm>
            <a:off x="685800" y="1447800"/>
            <a:ext cx="7696200" cy="3352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Environment Identifier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457200" y="1676400"/>
            <a:ext cx="7696200" cy="4648200"/>
          </a:xfrm>
        </p:spPr>
        <p:txBody>
          <a:bodyPr>
            <a:normAutofit lnSpcReduction="10000"/>
          </a:bodyPr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Trace the routing path to the local DNS server</a:t>
            </a:r>
          </a:p>
          <a:p>
            <a:pPr lvl="1"/>
            <a:r>
              <a:rPr lang="en-US" dirty="0" smtClean="0"/>
              <a:t>If two hosts share a DNS server </a:t>
            </a:r>
            <a:r>
              <a:rPr lang="en-US" i="1" dirty="0" smtClean="0"/>
              <a:t>or</a:t>
            </a:r>
            <a:r>
              <a:rPr lang="en-US" dirty="0" smtClean="0"/>
              <a:t> an intermediate router within 5 hops, then belong to the same AS with 85% probability</a:t>
            </a:r>
          </a:p>
          <a:p>
            <a:r>
              <a:rPr lang="en-US" dirty="0" smtClean="0"/>
              <a:t>Check for IPMC capabilities as well</a:t>
            </a:r>
          </a:p>
          <a:p>
            <a:endParaRPr lang="en-US" dirty="0" smtClean="0"/>
          </a:p>
        </p:txBody>
      </p:sp>
      <p:sp>
        <p:nvSpPr>
          <p:cNvPr id="5" name="Rectangle 4"/>
          <p:cNvSpPr/>
          <p:nvPr/>
        </p:nvSpPr>
        <p:spPr>
          <a:xfrm>
            <a:off x="1600200" y="3429000"/>
            <a:ext cx="6400800" cy="914400"/>
          </a:xfrm>
          <a:prstGeom prst="rect">
            <a:avLst/>
          </a:prstGeom>
          <a:solidFill>
            <a:schemeClr val="bg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alibri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600200" y="1600200"/>
            <a:ext cx="6400800" cy="914400"/>
          </a:xfrm>
          <a:prstGeom prst="rect">
            <a:avLst/>
          </a:prstGeom>
          <a:solidFill>
            <a:schemeClr val="bg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 l="13265" t="36399" r="27842" b="45466"/>
          <a:stretch>
            <a:fillRect/>
          </a:stretch>
        </p:blipFill>
        <p:spPr bwMode="auto">
          <a:xfrm>
            <a:off x="685800" y="1447800"/>
            <a:ext cx="7696200" cy="3352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Environment Identifier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457200" y="1676400"/>
            <a:ext cx="7696200" cy="4648200"/>
          </a:xfrm>
        </p:spPr>
        <p:txBody>
          <a:bodyPr>
            <a:normAutofit/>
          </a:bodyPr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Periodically estimate network performance</a:t>
            </a:r>
          </a:p>
          <a:p>
            <a:r>
              <a:rPr lang="en-US" dirty="0" smtClean="0"/>
              <a:t>Fluctuates over time, so measurements encoded as </a:t>
            </a:r>
            <a:r>
              <a:rPr lang="en-US" i="1" dirty="0" smtClean="0"/>
              <a:t>ranges </a:t>
            </a:r>
            <a:r>
              <a:rPr lang="en-US" dirty="0" smtClean="0"/>
              <a:t>of values</a:t>
            </a:r>
          </a:p>
          <a:p>
            <a:endParaRPr lang="en-US" dirty="0" smtClean="0"/>
          </a:p>
        </p:txBody>
      </p:sp>
      <p:sp>
        <p:nvSpPr>
          <p:cNvPr id="5" name="Rectangle 4"/>
          <p:cNvSpPr/>
          <p:nvPr/>
        </p:nvSpPr>
        <p:spPr>
          <a:xfrm>
            <a:off x="1600200" y="2514600"/>
            <a:ext cx="6400800" cy="914400"/>
          </a:xfrm>
          <a:prstGeom prst="rect">
            <a:avLst/>
          </a:prstGeom>
          <a:solidFill>
            <a:schemeClr val="bg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alibri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600200" y="1600200"/>
            <a:ext cx="6400800" cy="914400"/>
          </a:xfrm>
          <a:prstGeom prst="rect">
            <a:avLst/>
          </a:prstGeom>
          <a:solidFill>
            <a:schemeClr val="bg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62600" y="2057400"/>
            <a:ext cx="3581400" cy="19508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Patch formation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457200" y="1676400"/>
            <a:ext cx="6172200" cy="5181600"/>
          </a:xfrm>
        </p:spPr>
        <p:txBody>
          <a:bodyPr>
            <a:normAutofit fontScale="92500" lnSpcReduction="10000"/>
          </a:bodyPr>
          <a:lstStyle/>
          <a:p>
            <a:r>
              <a:rPr lang="en-US" b="1" dirty="0" smtClean="0"/>
              <a:t>Bootstrap sequence</a:t>
            </a:r>
          </a:p>
          <a:p>
            <a:pPr lvl="1"/>
            <a:r>
              <a:rPr lang="en-US" dirty="0" smtClean="0"/>
              <a:t>New host generates EUID for each NIC</a:t>
            </a:r>
          </a:p>
          <a:p>
            <a:pPr lvl="1"/>
            <a:r>
              <a:rPr lang="en-US" dirty="0" smtClean="0"/>
              <a:t>Sends EUID to bootstrap server</a:t>
            </a:r>
          </a:p>
          <a:p>
            <a:pPr lvl="1"/>
            <a:r>
              <a:rPr lang="en-US" dirty="0" smtClean="0"/>
              <a:t>Receives EUIDs for initial contacts in compatible regions</a:t>
            </a:r>
          </a:p>
          <a:p>
            <a:r>
              <a:rPr lang="en-US" b="1" dirty="0" smtClean="0"/>
              <a:t>Rules</a:t>
            </a:r>
            <a:endParaRPr lang="en-US" dirty="0" smtClean="0"/>
          </a:p>
          <a:p>
            <a:pPr lvl="1"/>
            <a:r>
              <a:rPr lang="en-US" dirty="0" smtClean="0"/>
              <a:t>Patches defined by EUIDs based  on ALM rules</a:t>
            </a:r>
          </a:p>
          <a:p>
            <a:pPr lvl="1"/>
            <a:r>
              <a:rPr lang="en-US" dirty="0" smtClean="0"/>
              <a:t>E.g. if IPMC enabled router is shared between E</a:t>
            </a:r>
            <a:r>
              <a:rPr lang="en-US" baseline="-25000" dirty="0" smtClean="0"/>
              <a:t>1</a:t>
            </a:r>
            <a:r>
              <a:rPr lang="en-US" dirty="0" smtClean="0"/>
              <a:t> and E</a:t>
            </a:r>
            <a:r>
              <a:rPr lang="en-US" baseline="-25000" dirty="0" smtClean="0"/>
              <a:t>2</a:t>
            </a:r>
            <a:r>
              <a:rPr lang="en-US" dirty="0" smtClean="0"/>
              <a:t>, a region is formed with EUID E</a:t>
            </a:r>
            <a:r>
              <a:rPr lang="en-US" baseline="-25000" dirty="0" smtClean="0"/>
              <a:t>1,2</a:t>
            </a:r>
            <a:endParaRPr lang="en-US" dirty="0" smtClean="0"/>
          </a:p>
          <a:p>
            <a:pPr lvl="1"/>
            <a:r>
              <a:rPr lang="en-US" dirty="0" smtClean="0"/>
              <a:t>Members eventually get a single maximal EUID</a:t>
            </a:r>
          </a:p>
          <a:p>
            <a:r>
              <a:rPr lang="en-US" b="1" dirty="0" smtClean="0"/>
              <a:t>Global patch</a:t>
            </a:r>
          </a:p>
          <a:p>
            <a:pPr lvl="1"/>
            <a:r>
              <a:rPr lang="en-US" dirty="0" smtClean="0"/>
              <a:t>A wide-area overlay connects other regions</a:t>
            </a:r>
          </a:p>
          <a:p>
            <a:pPr lvl="1"/>
            <a:r>
              <a:rPr lang="en-US" dirty="0" smtClean="0"/>
              <a:t>Overlaps in some </a:t>
            </a:r>
            <a:r>
              <a:rPr lang="en-US" b="1" dirty="0" smtClean="0"/>
              <a:t>representative </a:t>
            </a:r>
            <a:r>
              <a:rPr lang="en-US" dirty="0" smtClean="0"/>
              <a:t>node for each patch</a:t>
            </a:r>
          </a:p>
          <a:p>
            <a:endParaRPr lang="en-US" dirty="0" smtClean="0"/>
          </a:p>
        </p:txBody>
      </p:sp>
      <p:grpSp>
        <p:nvGrpSpPr>
          <p:cNvPr id="24" name="Group 23"/>
          <p:cNvGrpSpPr/>
          <p:nvPr/>
        </p:nvGrpSpPr>
        <p:grpSpPr>
          <a:xfrm>
            <a:off x="6477000" y="4648200"/>
            <a:ext cx="2667000" cy="2209800"/>
            <a:chOff x="6477000" y="4648200"/>
            <a:chExt cx="2667000" cy="2209800"/>
          </a:xfrm>
        </p:grpSpPr>
        <p:sp>
          <p:nvSpPr>
            <p:cNvPr id="19" name="Oval 18"/>
            <p:cNvSpPr/>
            <p:nvPr/>
          </p:nvSpPr>
          <p:spPr>
            <a:xfrm>
              <a:off x="7162800" y="4648200"/>
              <a:ext cx="1600200" cy="1752600"/>
            </a:xfrm>
            <a:prstGeom prst="ellipse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Oval 19"/>
            <p:cNvSpPr/>
            <p:nvPr/>
          </p:nvSpPr>
          <p:spPr>
            <a:xfrm>
              <a:off x="7848600" y="5715000"/>
              <a:ext cx="1295400" cy="1143000"/>
            </a:xfrm>
            <a:prstGeom prst="ellipse">
              <a:avLst/>
            </a:prstGeom>
            <a:gradFill>
              <a:gsLst>
                <a:gs pos="0">
                  <a:schemeClr val="accent2">
                    <a:tint val="70000"/>
                    <a:satMod val="130000"/>
                    <a:alpha val="46000"/>
                  </a:schemeClr>
                </a:gs>
                <a:gs pos="43000">
                  <a:schemeClr val="accent2">
                    <a:tint val="44000"/>
                    <a:satMod val="165000"/>
                    <a:alpha val="51000"/>
                  </a:schemeClr>
                </a:gs>
                <a:gs pos="93000">
                  <a:schemeClr val="accent2">
                    <a:tint val="15000"/>
                    <a:satMod val="165000"/>
                    <a:alpha val="50000"/>
                  </a:schemeClr>
                </a:gs>
                <a:gs pos="100000">
                  <a:schemeClr val="accent2">
                    <a:tint val="5000"/>
                    <a:satMod val="250000"/>
                    <a:alpha val="52000"/>
                  </a:schemeClr>
                </a:gs>
              </a:gsLst>
            </a:gradFill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Oval 16"/>
            <p:cNvSpPr/>
            <p:nvPr/>
          </p:nvSpPr>
          <p:spPr>
            <a:xfrm>
              <a:off x="6477000" y="5486400"/>
              <a:ext cx="1295400" cy="1143000"/>
            </a:xfrm>
            <a:prstGeom prst="ellipse">
              <a:avLst/>
            </a:prstGeom>
            <a:gradFill>
              <a:gsLst>
                <a:gs pos="0">
                  <a:schemeClr val="accent2">
                    <a:tint val="70000"/>
                    <a:satMod val="130000"/>
                    <a:alpha val="46000"/>
                  </a:schemeClr>
                </a:gs>
                <a:gs pos="43000">
                  <a:schemeClr val="accent2">
                    <a:tint val="44000"/>
                    <a:satMod val="165000"/>
                    <a:alpha val="51000"/>
                  </a:schemeClr>
                </a:gs>
                <a:gs pos="93000">
                  <a:schemeClr val="accent2">
                    <a:tint val="15000"/>
                    <a:satMod val="165000"/>
                    <a:alpha val="50000"/>
                  </a:schemeClr>
                </a:gs>
                <a:gs pos="100000">
                  <a:schemeClr val="accent2">
                    <a:tint val="5000"/>
                    <a:satMod val="250000"/>
                    <a:alpha val="52000"/>
                  </a:schemeClr>
                </a:gs>
              </a:gsLst>
            </a:gradFill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Oval 4"/>
            <p:cNvSpPr/>
            <p:nvPr/>
          </p:nvSpPr>
          <p:spPr>
            <a:xfrm>
              <a:off x="7620000" y="4876800"/>
              <a:ext cx="228600" cy="228600"/>
            </a:xfrm>
            <a:prstGeom prst="ellipse">
              <a:avLst/>
            </a:prstGeom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Oval 6"/>
            <p:cNvSpPr/>
            <p:nvPr/>
          </p:nvSpPr>
          <p:spPr>
            <a:xfrm>
              <a:off x="7391400" y="5791200"/>
              <a:ext cx="228600" cy="228600"/>
            </a:xfrm>
            <a:prstGeom prst="ellipse">
              <a:avLst/>
            </a:prstGeom>
            <a:gradFill flip="none" rotWithShape="1">
              <a:gsLst>
                <a:gs pos="0">
                  <a:srgbClr val="FF0000">
                    <a:tint val="66000"/>
                    <a:satMod val="160000"/>
                  </a:srgbClr>
                </a:gs>
                <a:gs pos="50000">
                  <a:srgbClr val="C00000"/>
                </a:gs>
                <a:gs pos="100000">
                  <a:schemeClr val="tx1"/>
                </a:gs>
              </a:gsLst>
              <a:path path="circle">
                <a:fillToRect l="50000" t="50000" r="50000" b="50000"/>
              </a:path>
              <a:tileRect/>
            </a:gradFill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Oval 9"/>
            <p:cNvSpPr/>
            <p:nvPr/>
          </p:nvSpPr>
          <p:spPr>
            <a:xfrm>
              <a:off x="7620000" y="5410200"/>
              <a:ext cx="228600" cy="228600"/>
            </a:xfrm>
            <a:prstGeom prst="ellipse">
              <a:avLst/>
            </a:prstGeom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Oval 10"/>
            <p:cNvSpPr/>
            <p:nvPr/>
          </p:nvSpPr>
          <p:spPr>
            <a:xfrm>
              <a:off x="6858000" y="5943600"/>
              <a:ext cx="228600" cy="228600"/>
            </a:xfrm>
            <a:prstGeom prst="ellipse">
              <a:avLst/>
            </a:prstGeom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Oval 11"/>
            <p:cNvSpPr/>
            <p:nvPr/>
          </p:nvSpPr>
          <p:spPr>
            <a:xfrm>
              <a:off x="7162800" y="6248400"/>
              <a:ext cx="228600" cy="228600"/>
            </a:xfrm>
            <a:prstGeom prst="ellipse">
              <a:avLst/>
            </a:prstGeom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Oval 12"/>
            <p:cNvSpPr/>
            <p:nvPr/>
          </p:nvSpPr>
          <p:spPr>
            <a:xfrm>
              <a:off x="8001000" y="5943600"/>
              <a:ext cx="228600" cy="228600"/>
            </a:xfrm>
            <a:prstGeom prst="ellipse">
              <a:avLst/>
            </a:prstGeom>
            <a:gradFill flip="none" rotWithShape="1">
              <a:gsLst>
                <a:gs pos="0">
                  <a:srgbClr val="FF0000">
                    <a:tint val="66000"/>
                    <a:satMod val="160000"/>
                  </a:srgbClr>
                </a:gs>
                <a:gs pos="50000">
                  <a:srgbClr val="C00000"/>
                </a:gs>
                <a:gs pos="100000">
                  <a:schemeClr val="tx1"/>
                </a:gs>
              </a:gsLst>
              <a:path path="circle">
                <a:fillToRect l="50000" t="50000" r="50000" b="50000"/>
              </a:path>
              <a:tileRect/>
            </a:gradFill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Oval 13"/>
            <p:cNvSpPr/>
            <p:nvPr/>
          </p:nvSpPr>
          <p:spPr>
            <a:xfrm>
              <a:off x="6705600" y="6248400"/>
              <a:ext cx="228600" cy="228600"/>
            </a:xfrm>
            <a:prstGeom prst="ellipse">
              <a:avLst/>
            </a:prstGeom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Oval 14"/>
            <p:cNvSpPr/>
            <p:nvPr/>
          </p:nvSpPr>
          <p:spPr>
            <a:xfrm>
              <a:off x="8077200" y="4953000"/>
              <a:ext cx="228600" cy="228600"/>
            </a:xfrm>
            <a:prstGeom prst="ellipse">
              <a:avLst/>
            </a:prstGeom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6" name="Oval 15"/>
            <p:cNvSpPr/>
            <p:nvPr/>
          </p:nvSpPr>
          <p:spPr>
            <a:xfrm>
              <a:off x="8077200" y="5410200"/>
              <a:ext cx="228600" cy="228600"/>
            </a:xfrm>
            <a:prstGeom prst="ellipse">
              <a:avLst/>
            </a:prstGeom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Oval 20"/>
            <p:cNvSpPr/>
            <p:nvPr/>
          </p:nvSpPr>
          <p:spPr>
            <a:xfrm>
              <a:off x="8229600" y="6477000"/>
              <a:ext cx="228600" cy="228600"/>
            </a:xfrm>
            <a:prstGeom prst="ellipse">
              <a:avLst/>
            </a:prstGeom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Oval 21"/>
            <p:cNvSpPr/>
            <p:nvPr/>
          </p:nvSpPr>
          <p:spPr>
            <a:xfrm>
              <a:off x="8763000" y="5943600"/>
              <a:ext cx="228600" cy="228600"/>
            </a:xfrm>
            <a:prstGeom prst="ellipse">
              <a:avLst/>
            </a:prstGeom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Oval 22"/>
            <p:cNvSpPr/>
            <p:nvPr/>
          </p:nvSpPr>
          <p:spPr>
            <a:xfrm>
              <a:off x="8686800" y="6477000"/>
              <a:ext cx="228600" cy="228600"/>
            </a:xfrm>
            <a:prstGeom prst="ellipse">
              <a:avLst/>
            </a:prstGeom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50145" y="4961237"/>
            <a:ext cx="674256" cy="601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62600" y="2209800"/>
            <a:ext cx="3581400" cy="19508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Bootstrap server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457200" y="1676400"/>
            <a:ext cx="6172200" cy="5181600"/>
          </a:xfrm>
        </p:spPr>
        <p:txBody>
          <a:bodyPr>
            <a:normAutofit/>
          </a:bodyPr>
          <a:lstStyle/>
          <a:p>
            <a:r>
              <a:rPr lang="en-US" b="1" dirty="0" smtClean="0"/>
              <a:t>Three main roles</a:t>
            </a:r>
          </a:p>
          <a:p>
            <a:pPr marL="907542" lvl="1" indent="-514350">
              <a:buFont typeface="+mj-lt"/>
              <a:buAutoNum type="romanLcPeriod"/>
            </a:pPr>
            <a:r>
              <a:rPr lang="en-US" dirty="0" smtClean="0"/>
              <a:t>Maintain partial membership                  for each patch</a:t>
            </a:r>
          </a:p>
          <a:p>
            <a:pPr marL="907542" lvl="1" indent="-514350">
              <a:buFont typeface="+mj-lt"/>
              <a:buAutoNum type="romanLcPeriod"/>
            </a:pPr>
            <a:r>
              <a:rPr lang="en-US" dirty="0" smtClean="0"/>
              <a:t>Structure nodes into patches</a:t>
            </a:r>
          </a:p>
          <a:p>
            <a:pPr marL="907542" lvl="1" indent="-514350">
              <a:buFont typeface="+mj-lt"/>
              <a:buAutoNum type="romanLcPeriod"/>
            </a:pPr>
            <a:r>
              <a:rPr lang="en-US" dirty="0" smtClean="0"/>
              <a:t>Ensure health of global patch</a:t>
            </a:r>
          </a:p>
          <a:p>
            <a:r>
              <a:rPr lang="en-US" b="1" dirty="0" smtClean="0"/>
              <a:t>Off the critical path</a:t>
            </a:r>
          </a:p>
          <a:p>
            <a:pPr lvl="1"/>
            <a:r>
              <a:rPr lang="en-US" dirty="0" smtClean="0"/>
              <a:t>Only used on joins and when nodes become isolated</a:t>
            </a:r>
          </a:p>
          <a:p>
            <a:r>
              <a:rPr lang="en-US" b="1" dirty="0" smtClean="0"/>
              <a:t>Gossip version of Quilt</a:t>
            </a:r>
          </a:p>
          <a:p>
            <a:pPr lvl="1"/>
            <a:r>
              <a:rPr lang="en-US" dirty="0" smtClean="0"/>
              <a:t>Distributed maintenance of membership.</a:t>
            </a:r>
          </a:p>
          <a:p>
            <a:pPr lvl="1"/>
            <a:r>
              <a:rPr lang="en-US" dirty="0" smtClean="0"/>
              <a:t>Alleviates single-point-of-failure concerns</a:t>
            </a:r>
          </a:p>
          <a:p>
            <a:pPr lvl="1"/>
            <a:endParaRPr lang="en-US" dirty="0" smtClean="0"/>
          </a:p>
        </p:txBody>
      </p:sp>
      <p:sp>
        <p:nvSpPr>
          <p:cNvPr id="5" name="Oval 4"/>
          <p:cNvSpPr/>
          <p:nvPr/>
        </p:nvSpPr>
        <p:spPr>
          <a:xfrm>
            <a:off x="6172200" y="2209800"/>
            <a:ext cx="1066800" cy="838200"/>
          </a:xfrm>
          <a:prstGeom prst="ellipse">
            <a:avLst/>
          </a:prstGeom>
          <a:noFill/>
          <a:ln>
            <a:solidFill>
              <a:srgbClr val="FF0000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4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0" dur="19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1" dur="19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2" dur="19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3" dur="19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Scale>
                                      <p:cBhvr>
                                        <p:cTn id="34" dur="2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</p:cBhvr>
                                      <p:from x="100000" y="100000"/>
                                      <p:to x="100000" y="5000"/>
                                    </p:animScale>
                                    <p:animScale>
                                      <p:cBhvr>
                                        <p:cTn id="35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</p:cBhvr>
                                      <p:from x="100000" y="5000"/>
                                      <p:to x="120000" y="150000"/>
                                    </p:animScale>
                                    <p:animScale>
                                      <p:cBhvr>
                                        <p:cTn id="36" dur="600" fill="hold">
                                          <p:stCondLst>
                                            <p:cond delay="140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</p:cBhvr>
                                      <p:to x="12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Churn resilience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457200" y="1676400"/>
            <a:ext cx="8534400" cy="5181600"/>
          </a:xfrm>
        </p:spPr>
        <p:txBody>
          <a:bodyPr>
            <a:normAutofit lnSpcReduction="10000"/>
          </a:bodyPr>
          <a:lstStyle/>
          <a:p>
            <a:r>
              <a:rPr lang="en-US" b="1" dirty="0" smtClean="0"/>
              <a:t>Each patch has a </a:t>
            </a:r>
            <a:r>
              <a:rPr lang="en-US" b="1" i="1" dirty="0" smtClean="0"/>
              <a:t>representative </a:t>
            </a:r>
            <a:r>
              <a:rPr lang="en-US" b="1" dirty="0" smtClean="0"/>
              <a:t>node</a:t>
            </a:r>
          </a:p>
          <a:p>
            <a:pPr lvl="1"/>
            <a:r>
              <a:rPr lang="en-US" dirty="0" smtClean="0"/>
              <a:t>Tunnels traffic between the patch and the global patch</a:t>
            </a:r>
          </a:p>
          <a:p>
            <a:r>
              <a:rPr lang="en-US" b="1" dirty="0" smtClean="0"/>
              <a:t>What about churn?</a:t>
            </a:r>
          </a:p>
          <a:p>
            <a:pPr lvl="1"/>
            <a:r>
              <a:rPr lang="en-US" dirty="0" smtClean="0"/>
              <a:t>The quilt overlay may partition if the representative leaves</a:t>
            </a:r>
          </a:p>
          <a:p>
            <a:r>
              <a:rPr lang="en-US" b="1" dirty="0" smtClean="0"/>
              <a:t>For robustness, Quilt has </a:t>
            </a:r>
            <a:r>
              <a:rPr lang="en-US" i="1" dirty="0" smtClean="0"/>
              <a:t>k</a:t>
            </a:r>
            <a:r>
              <a:rPr lang="en-US" b="1" dirty="0" smtClean="0"/>
              <a:t> representatives in each patch</a:t>
            </a:r>
          </a:p>
          <a:p>
            <a:pPr lvl="1"/>
            <a:r>
              <a:rPr lang="en-US" dirty="0" smtClean="0"/>
              <a:t>Here </a:t>
            </a:r>
            <a:r>
              <a:rPr lang="en-US" i="1" dirty="0" smtClean="0"/>
              <a:t>k</a:t>
            </a:r>
            <a:r>
              <a:rPr lang="en-US" dirty="0" smtClean="0"/>
              <a:t> is a small number, like 2 or 3</a:t>
            </a:r>
          </a:p>
          <a:p>
            <a:pPr lvl="1"/>
            <a:r>
              <a:rPr lang="en-US" dirty="0" smtClean="0"/>
              <a:t>Increasing </a:t>
            </a:r>
            <a:r>
              <a:rPr lang="en-US" i="1" dirty="0" smtClean="0"/>
              <a:t>k </a:t>
            </a:r>
            <a:r>
              <a:rPr lang="en-US" dirty="0" smtClean="0"/>
              <a:t>in turn increases message duplication</a:t>
            </a:r>
          </a:p>
          <a:p>
            <a:r>
              <a:rPr lang="en-US" b="1" dirty="0" smtClean="0"/>
              <a:t>Quilt is able to recover after failure</a:t>
            </a:r>
          </a:p>
          <a:p>
            <a:pPr lvl="1"/>
            <a:r>
              <a:rPr lang="en-US" dirty="0" smtClean="0"/>
              <a:t>Hosts periodically report to the bootstrap server, ensuring fresh membership snapshot</a:t>
            </a:r>
          </a:p>
          <a:p>
            <a:pPr lvl="1"/>
            <a:r>
              <a:rPr lang="en-US" dirty="0" smtClean="0"/>
              <a:t>Representatives are monitored and new ones appointed if they die</a:t>
            </a:r>
          </a:p>
        </p:txBody>
      </p:sp>
      <p:sp>
        <p:nvSpPr>
          <p:cNvPr id="7" name="Oval 6"/>
          <p:cNvSpPr/>
          <p:nvPr/>
        </p:nvSpPr>
        <p:spPr>
          <a:xfrm>
            <a:off x="6934200" y="4572000"/>
            <a:ext cx="1600200" cy="1752600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6248400" y="5334000"/>
            <a:ext cx="1295400" cy="1219200"/>
          </a:xfrm>
          <a:prstGeom prst="ellipse">
            <a:avLst/>
          </a:prstGeom>
          <a:gradFill>
            <a:gsLst>
              <a:gs pos="0">
                <a:schemeClr val="accent2">
                  <a:tint val="70000"/>
                  <a:satMod val="130000"/>
                  <a:alpha val="46000"/>
                </a:schemeClr>
              </a:gs>
              <a:gs pos="43000">
                <a:schemeClr val="accent2">
                  <a:tint val="44000"/>
                  <a:satMod val="165000"/>
                  <a:alpha val="51000"/>
                </a:schemeClr>
              </a:gs>
              <a:gs pos="93000">
                <a:schemeClr val="accent2">
                  <a:tint val="15000"/>
                  <a:satMod val="165000"/>
                  <a:alpha val="50000"/>
                </a:schemeClr>
              </a:gs>
              <a:gs pos="100000">
                <a:schemeClr val="accent2">
                  <a:tint val="5000"/>
                  <a:satMod val="250000"/>
                  <a:alpha val="52000"/>
                </a:schemeClr>
              </a:gs>
            </a:gsLst>
          </a:gra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7391400" y="4800600"/>
            <a:ext cx="228600" cy="228600"/>
          </a:xfrm>
          <a:prstGeom prst="ellipse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7162800" y="5715000"/>
            <a:ext cx="228600" cy="228600"/>
          </a:xfrm>
          <a:prstGeom prst="ellipse">
            <a:avLst/>
          </a:prstGeom>
          <a:gradFill flip="none" rotWithShape="1">
            <a:gsLst>
              <a:gs pos="0">
                <a:srgbClr val="FF0000">
                  <a:tint val="66000"/>
                  <a:satMod val="160000"/>
                </a:srgbClr>
              </a:gs>
              <a:gs pos="50000">
                <a:srgbClr val="C00000"/>
              </a:gs>
              <a:gs pos="100000">
                <a:schemeClr val="tx1"/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7391400" y="5334000"/>
            <a:ext cx="228600" cy="228600"/>
          </a:xfrm>
          <a:prstGeom prst="ellipse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6629400" y="5638800"/>
            <a:ext cx="228600" cy="228600"/>
          </a:xfrm>
          <a:prstGeom prst="ellipse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6934200" y="6172200"/>
            <a:ext cx="228600" cy="228600"/>
          </a:xfrm>
          <a:prstGeom prst="ellipse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7010400" y="5486400"/>
            <a:ext cx="228600" cy="228600"/>
          </a:xfrm>
          <a:prstGeom prst="ellipse">
            <a:avLst/>
          </a:prstGeom>
          <a:gradFill flip="none" rotWithShape="1">
            <a:gsLst>
              <a:gs pos="0">
                <a:srgbClr val="FF0000">
                  <a:tint val="66000"/>
                  <a:satMod val="160000"/>
                </a:srgbClr>
              </a:gs>
              <a:gs pos="50000">
                <a:srgbClr val="C00000"/>
              </a:gs>
              <a:gs pos="100000">
                <a:schemeClr val="tx1"/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6477000" y="6248400"/>
            <a:ext cx="228600" cy="228600"/>
          </a:xfrm>
          <a:prstGeom prst="ellipse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/>
          <p:cNvSpPr/>
          <p:nvPr/>
        </p:nvSpPr>
        <p:spPr>
          <a:xfrm>
            <a:off x="7848600" y="4876800"/>
            <a:ext cx="228600" cy="228600"/>
          </a:xfrm>
          <a:prstGeom prst="ellipse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Oval 18"/>
          <p:cNvSpPr/>
          <p:nvPr/>
        </p:nvSpPr>
        <p:spPr>
          <a:xfrm>
            <a:off x="7848600" y="5638800"/>
            <a:ext cx="228600" cy="228600"/>
          </a:xfrm>
          <a:prstGeom prst="ellipse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Oval 22"/>
          <p:cNvSpPr/>
          <p:nvPr/>
        </p:nvSpPr>
        <p:spPr>
          <a:xfrm>
            <a:off x="6477000" y="5943600"/>
            <a:ext cx="228600" cy="228600"/>
          </a:xfrm>
          <a:prstGeom prst="ellipse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4.44444E-6 L 0.04167 -0.02222 " pathEditMode="relative" ptsTypes="AA">
                                      <p:cBhvr>
                                        <p:cTn id="2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000"/>
                            </p:stCondLst>
                            <p:childTnLst>
                              <p:par>
                                <p:cTn id="2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uiExpand="1" build="p"/>
      <p:bldP spid="7" grpId="0" animBg="1"/>
      <p:bldP spid="10" grpId="0" animBg="1"/>
      <p:bldP spid="11" grpId="0" animBg="1"/>
      <p:bldP spid="12" grpId="0" animBg="1"/>
      <p:bldP spid="13" grpId="0" animBg="1"/>
      <p:bldP spid="14" grpId="0" uiExpand="1" animBg="1"/>
      <p:bldP spid="14" grpId="1" animBg="1"/>
      <p:bldP spid="15" grpId="0" animBg="1"/>
      <p:bldP spid="16" grpId="0" uiExpand="1" animBg="1"/>
      <p:bldP spid="16" grpId="1" animBg="1"/>
      <p:bldP spid="17" grpId="0" animBg="1"/>
      <p:bldP spid="18" grpId="0" animBg="1"/>
      <p:bldP spid="19" grpId="0" animBg="1"/>
      <p:bldP spid="23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Duplication suppression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457200" y="1676400"/>
            <a:ext cx="8534400" cy="5181600"/>
          </a:xfrm>
        </p:spPr>
        <p:txBody>
          <a:bodyPr>
            <a:normAutofit/>
          </a:bodyPr>
          <a:lstStyle/>
          <a:p>
            <a:r>
              <a:rPr lang="en-US" b="1" dirty="0" smtClean="0"/>
              <a:t>More representatives  </a:t>
            </a:r>
            <a:r>
              <a:rPr lang="en-US" dirty="0" smtClean="0">
                <a:sym typeface="Wingdings"/>
              </a:rPr>
              <a:t></a:t>
            </a:r>
            <a:r>
              <a:rPr lang="en-US" b="1" dirty="0" smtClean="0">
                <a:sym typeface="Wingdings"/>
              </a:rPr>
              <a:t> </a:t>
            </a:r>
            <a:r>
              <a:rPr lang="en-US" b="1" dirty="0" smtClean="0"/>
              <a:t>more duplicates</a:t>
            </a:r>
          </a:p>
          <a:p>
            <a:pPr lvl="1"/>
            <a:endParaRPr lang="en-US" dirty="0" smtClean="0"/>
          </a:p>
          <a:p>
            <a:r>
              <a:rPr lang="en-US" b="1" dirty="0" smtClean="0"/>
              <a:t>Suppressing duplicates </a:t>
            </a:r>
            <a:r>
              <a:rPr lang="en-US" b="1" i="1" dirty="0" smtClean="0">
                <a:solidFill>
                  <a:srgbClr val="0070C0"/>
                </a:solidFill>
              </a:rPr>
              <a:t>per host</a:t>
            </a:r>
            <a:endParaRPr lang="en-US" b="1" dirty="0" smtClean="0">
              <a:solidFill>
                <a:srgbClr val="0070C0"/>
              </a:solidFill>
            </a:endParaRPr>
          </a:p>
          <a:p>
            <a:pPr lvl="1"/>
            <a:r>
              <a:rPr lang="en-US" dirty="0" smtClean="0"/>
              <a:t>Each host maintains a Bloom filter, and marks incoming messages</a:t>
            </a:r>
          </a:p>
          <a:p>
            <a:pPr lvl="1"/>
            <a:r>
              <a:rPr lang="en-US" dirty="0" smtClean="0"/>
              <a:t>Reset filter periodically depending on multicast data rate</a:t>
            </a:r>
          </a:p>
          <a:p>
            <a:r>
              <a:rPr lang="en-US" b="1" dirty="0" smtClean="0"/>
              <a:t>Suppressing duplicates </a:t>
            </a:r>
            <a:r>
              <a:rPr lang="en-US" b="1" i="1" dirty="0" smtClean="0">
                <a:solidFill>
                  <a:srgbClr val="C00000"/>
                </a:solidFill>
              </a:rPr>
              <a:t>among representatives</a:t>
            </a:r>
            <a:endParaRPr lang="en-US" b="1" dirty="0" smtClean="0">
              <a:solidFill>
                <a:srgbClr val="C00000"/>
              </a:solidFill>
            </a:endParaRPr>
          </a:p>
          <a:p>
            <a:pPr lvl="1"/>
            <a:r>
              <a:rPr lang="en-US" dirty="0" smtClean="0"/>
              <a:t>Gossip-based protocol links patch representatives within multicast region</a:t>
            </a:r>
          </a:p>
          <a:p>
            <a:pPr lvl="1"/>
            <a:r>
              <a:rPr lang="en-US" dirty="0" smtClean="0"/>
              <a:t>Since </a:t>
            </a:r>
            <a:r>
              <a:rPr lang="en-US" i="1" dirty="0" smtClean="0"/>
              <a:t>k</a:t>
            </a:r>
            <a:r>
              <a:rPr lang="en-US" dirty="0" smtClean="0"/>
              <a:t> is tiny, use simple 2-phase synchronization protocol</a:t>
            </a:r>
          </a:p>
          <a:p>
            <a:pPr lvl="1"/>
            <a:endParaRPr lang="en-US" dirty="0" smtClean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57200"/>
            <a:ext cx="7772400" cy="1066800"/>
          </a:xfrm>
        </p:spPr>
        <p:txBody>
          <a:bodyPr/>
          <a:lstStyle/>
          <a:p>
            <a:pPr algn="ctr"/>
            <a:r>
              <a:rPr lang="en-US" dirty="0" smtClean="0"/>
              <a:t>Talk Overview</a:t>
            </a:r>
            <a:endParaRPr lang="en-US" dirty="0"/>
          </a:p>
        </p:txBody>
      </p:sp>
      <p:graphicFrame>
        <p:nvGraphicFramePr>
          <p:cNvPr id="4" name="Diagram 3"/>
          <p:cNvGraphicFramePr/>
          <p:nvPr/>
        </p:nvGraphicFramePr>
        <p:xfrm>
          <a:off x="609600" y="1524000"/>
          <a:ext cx="7772400" cy="495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7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715000" y="3822763"/>
            <a:ext cx="3429000" cy="3035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Center Topology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457200" y="1676400"/>
            <a:ext cx="7696200" cy="4648200"/>
          </a:xfrm>
        </p:spPr>
        <p:txBody>
          <a:bodyPr>
            <a:normAutofit/>
          </a:bodyPr>
          <a:lstStyle/>
          <a:p>
            <a:r>
              <a:rPr lang="en-US" b="1" dirty="0" smtClean="0"/>
              <a:t>Application: </a:t>
            </a:r>
            <a:r>
              <a:rPr lang="en-US" dirty="0" smtClean="0"/>
              <a:t>Publish/subscribe event notification among data centers linked on Internet WAN.</a:t>
            </a:r>
          </a:p>
          <a:p>
            <a:r>
              <a:rPr lang="en-US" dirty="0" smtClean="0"/>
              <a:t>Grid5000 structure links 25 clusters (1531 servers) from 9 locations in France</a:t>
            </a:r>
          </a:p>
          <a:p>
            <a:r>
              <a:rPr lang="en-US" dirty="0" smtClean="0"/>
              <a:t>Sub-millisecond latencies within clusters, 4-6ms between sites</a:t>
            </a:r>
          </a:p>
          <a:p>
            <a:r>
              <a:rPr lang="en-US" b="1" dirty="0" smtClean="0"/>
              <a:t>Assumptions:</a:t>
            </a:r>
          </a:p>
          <a:p>
            <a:pPr lvl="1"/>
            <a:r>
              <a:rPr lang="en-US" dirty="0" smtClean="0"/>
              <a:t>Single-source multicast</a:t>
            </a:r>
          </a:p>
          <a:p>
            <a:pPr lvl="1"/>
            <a:r>
              <a:rPr lang="en-US" dirty="0" smtClean="0"/>
              <a:t>IPMC is enabled within each site,                                      but  not between them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uiExpand="1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95400" y="1676400"/>
            <a:ext cx="6400800" cy="3379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Center Topology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5181600"/>
          </a:xfrm>
        </p:spPr>
        <p:txBody>
          <a:bodyPr>
            <a:normAutofit/>
          </a:bodyPr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>
              <a:buNone/>
            </a:pPr>
            <a:endParaRPr lang="en-US" dirty="0" smtClean="0"/>
          </a:p>
          <a:p>
            <a:r>
              <a:rPr lang="en-US" b="1" dirty="0" smtClean="0"/>
              <a:t>Overhead: </a:t>
            </a:r>
            <a:r>
              <a:rPr lang="en-US" dirty="0" smtClean="0"/>
              <a:t>Quilt has substantially less network overhead than pure OMNI for constructing the overlay.</a:t>
            </a:r>
          </a:p>
          <a:p>
            <a:pPr lvl="1"/>
            <a:r>
              <a:rPr lang="en-US" dirty="0" smtClean="0"/>
              <a:t>The Quilt overlay trees are much smaller.</a:t>
            </a:r>
            <a:endParaRPr lang="en-US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66799" y="1524000"/>
            <a:ext cx="6408115" cy="365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Center Topology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b="1" dirty="0" smtClean="0"/>
              <a:t>Latency: </a:t>
            </a:r>
            <a:r>
              <a:rPr lang="en-US" dirty="0" smtClean="0"/>
              <a:t>Quilt leverages IPMC to accelerate event dissemination unlike  the system-wide OMNI tree.</a:t>
            </a:r>
            <a:endParaRPr lang="en-US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Pub/sub transport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457200" y="1676400"/>
            <a:ext cx="8458200" cy="5181600"/>
          </a:xfrm>
        </p:spPr>
        <p:txBody>
          <a:bodyPr>
            <a:normAutofit fontScale="92500" lnSpcReduction="10000"/>
          </a:bodyPr>
          <a:lstStyle/>
          <a:p>
            <a:r>
              <a:rPr lang="en-US" b="1" dirty="0" smtClean="0"/>
              <a:t>Pub/sub over WAN has plethora of modern uses</a:t>
            </a:r>
            <a:endParaRPr lang="en-US" dirty="0" smtClean="0"/>
          </a:p>
          <a:p>
            <a:pPr lvl="1"/>
            <a:r>
              <a:rPr lang="en-US" dirty="0" err="1" smtClean="0"/>
              <a:t>Facebook</a:t>
            </a:r>
            <a:r>
              <a:rPr lang="en-US" dirty="0" smtClean="0"/>
              <a:t> and Twitter real-time feeds</a:t>
            </a:r>
          </a:p>
          <a:p>
            <a:pPr lvl="1"/>
            <a:r>
              <a:rPr lang="en-US" dirty="0" smtClean="0"/>
              <a:t>Web and cloud management</a:t>
            </a:r>
          </a:p>
          <a:p>
            <a:pPr lvl="1"/>
            <a:r>
              <a:rPr lang="en-US" dirty="0" smtClean="0"/>
              <a:t>Massive multiplayer online games (MMOGs)</a:t>
            </a:r>
          </a:p>
          <a:p>
            <a:pPr lvl="1"/>
            <a:r>
              <a:rPr lang="en-US" dirty="0" smtClean="0"/>
              <a:t>Component of numerous DEBS applications</a:t>
            </a:r>
          </a:p>
          <a:p>
            <a:r>
              <a:rPr lang="en-US" b="1" dirty="0" smtClean="0"/>
              <a:t>What about multicast over WAN?</a:t>
            </a:r>
          </a:p>
          <a:p>
            <a:pPr lvl="1"/>
            <a:r>
              <a:rPr lang="en-US" i="1" dirty="0" smtClean="0"/>
              <a:t>Multicast</a:t>
            </a:r>
            <a:r>
              <a:rPr lang="en-US" dirty="0" smtClean="0"/>
              <a:t>:</a:t>
            </a:r>
            <a:r>
              <a:rPr lang="en-US" b="1" dirty="0" smtClean="0"/>
              <a:t> </a:t>
            </a:r>
            <a:r>
              <a:rPr lang="en-US" dirty="0" smtClean="0"/>
              <a:t>One-to-many message dissemination</a:t>
            </a:r>
            <a:endParaRPr lang="en-US" b="1" dirty="0" smtClean="0"/>
          </a:p>
          <a:p>
            <a:pPr lvl="1"/>
            <a:r>
              <a:rPr lang="en-US" dirty="0" smtClean="0"/>
              <a:t>A natural transport mechanism for pub/sub</a:t>
            </a:r>
          </a:p>
          <a:p>
            <a:pPr lvl="1"/>
            <a:r>
              <a:rPr lang="en-US" dirty="0" err="1" smtClean="0"/>
              <a:t>Wishlist</a:t>
            </a:r>
            <a:r>
              <a:rPr lang="en-US" dirty="0" smtClean="0"/>
              <a:t>:</a:t>
            </a:r>
          </a:p>
          <a:p>
            <a:pPr marL="1181862" lvl="2" indent="-514350">
              <a:buFont typeface="+mj-lt"/>
              <a:buAutoNum type="romanLcPeriod"/>
            </a:pPr>
            <a:r>
              <a:rPr lang="en-US" dirty="0" smtClean="0"/>
              <a:t>Minimize </a:t>
            </a:r>
            <a:r>
              <a:rPr lang="en-US" b="1" dirty="0" smtClean="0"/>
              <a:t>redundant</a:t>
            </a:r>
            <a:r>
              <a:rPr lang="en-US" dirty="0" smtClean="0"/>
              <a:t> traffic</a:t>
            </a:r>
          </a:p>
          <a:p>
            <a:pPr marL="1181862" lvl="2" indent="-514350">
              <a:buFont typeface="+mj-lt"/>
              <a:buAutoNum type="romanLcPeriod"/>
            </a:pPr>
            <a:r>
              <a:rPr lang="en-US" dirty="0" smtClean="0"/>
              <a:t>Minimize </a:t>
            </a:r>
            <a:r>
              <a:rPr lang="en-US" b="1" dirty="0" smtClean="0"/>
              <a:t>average latency </a:t>
            </a:r>
            <a:r>
              <a:rPr lang="en-US" dirty="0" smtClean="0"/>
              <a:t>of delivery yet with high </a:t>
            </a:r>
            <a:r>
              <a:rPr lang="en-US" b="1" dirty="0" smtClean="0"/>
              <a:t>throughput</a:t>
            </a:r>
          </a:p>
          <a:p>
            <a:pPr marL="1181862" lvl="2" indent="-514350">
              <a:buFont typeface="+mj-lt"/>
              <a:buAutoNum type="romanLcPeriod"/>
            </a:pPr>
            <a:r>
              <a:rPr lang="en-US" dirty="0" smtClean="0"/>
              <a:t>Limit per-node </a:t>
            </a:r>
            <a:r>
              <a:rPr lang="en-US" b="1" dirty="0" smtClean="0"/>
              <a:t>storage </a:t>
            </a:r>
            <a:r>
              <a:rPr lang="en-US" dirty="0" smtClean="0"/>
              <a:t>requirements</a:t>
            </a:r>
          </a:p>
          <a:p>
            <a:pPr marL="1181862" lvl="2" indent="-514350">
              <a:buFont typeface="+mj-lt"/>
              <a:buAutoNum type="romanLcPeriod"/>
            </a:pPr>
            <a:r>
              <a:rPr lang="en-US" dirty="0" smtClean="0"/>
              <a:t>Stay </a:t>
            </a:r>
            <a:r>
              <a:rPr lang="en-US" b="1" dirty="0" smtClean="0"/>
              <a:t>robust </a:t>
            </a:r>
            <a:r>
              <a:rPr lang="en-US" dirty="0" smtClean="0"/>
              <a:t>to node churn/failures</a:t>
            </a:r>
          </a:p>
          <a:p>
            <a:pPr marL="1181862" lvl="2" indent="-514350">
              <a:buFont typeface="+mj-lt"/>
              <a:buAutoNum type="romanLcPeriod"/>
            </a:pPr>
            <a:r>
              <a:rPr lang="en-US" dirty="0" smtClean="0"/>
              <a:t>Automatically </a:t>
            </a:r>
            <a:r>
              <a:rPr lang="en-US" b="1" dirty="0" smtClean="0"/>
              <a:t>adapt </a:t>
            </a:r>
            <a:r>
              <a:rPr lang="en-US" dirty="0" smtClean="0"/>
              <a:t>to the runtime environment</a:t>
            </a:r>
          </a:p>
          <a:p>
            <a:endParaRPr lang="en-US" dirty="0" smtClean="0"/>
          </a:p>
        </p:txBody>
      </p:sp>
      <p:pic>
        <p:nvPicPr>
          <p:cNvPr id="3074" name="Picture 2" descr="C:\Program Files\Microsoft Office\MEDIA\CAGCAT10\j0297707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435901" y="1752600"/>
            <a:ext cx="1479499" cy="1820570"/>
          </a:xfrm>
          <a:prstGeom prst="rect">
            <a:avLst/>
          </a:prstGeom>
          <a:noFill/>
        </p:spPr>
      </p:pic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uiExpand="1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Center Topology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5181600"/>
          </a:xfrm>
        </p:spPr>
        <p:txBody>
          <a:bodyPr>
            <a:normAutofit/>
          </a:bodyPr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b="1" dirty="0" smtClean="0"/>
              <a:t>Churn resilience: </a:t>
            </a:r>
            <a:r>
              <a:rPr lang="en-US" dirty="0" smtClean="0"/>
              <a:t>Quilt recovers quickly even from catastrophic failures (50% of nodes randomly die), or within 10 seconds.</a:t>
            </a:r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19200" y="1586503"/>
            <a:ext cx="6553200" cy="34426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9" name="Straight Arrow Connector 8"/>
          <p:cNvCxnSpPr/>
          <p:nvPr/>
        </p:nvCxnSpPr>
        <p:spPr>
          <a:xfrm rot="16200000" flipH="1">
            <a:off x="4762500" y="2552700"/>
            <a:ext cx="533400" cy="4572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3429000" y="2209800"/>
            <a:ext cx="2209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+mj-lt"/>
              </a:rPr>
              <a:t>50% of nodes die</a:t>
            </a:r>
            <a:endParaRPr lang="en-US" dirty="0">
              <a:latin typeface="+mj-lt"/>
            </a:endParaRPr>
          </a:p>
        </p:txBody>
      </p:sp>
      <p:sp>
        <p:nvSpPr>
          <p:cNvPr id="15" name="Right Brace 14"/>
          <p:cNvSpPr/>
          <p:nvPr/>
        </p:nvSpPr>
        <p:spPr>
          <a:xfrm>
            <a:off x="7391400" y="1905000"/>
            <a:ext cx="228600" cy="609600"/>
          </a:xfrm>
          <a:prstGeom prst="rightBrac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>
              <a:latin typeface="Calibri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7543800" y="1905000"/>
            <a:ext cx="2286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+mj-lt"/>
              </a:rPr>
              <a:t># of Patch Representatives</a:t>
            </a:r>
            <a:endParaRPr lang="en-US" dirty="0">
              <a:latin typeface="+mj-lt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  <p:bldP spid="10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66800" y="1124548"/>
            <a:ext cx="6705600" cy="39090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Center Topology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5181600"/>
          </a:xfrm>
        </p:spPr>
        <p:txBody>
          <a:bodyPr>
            <a:normAutofit/>
          </a:bodyPr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b="1" dirty="0" smtClean="0"/>
              <a:t>Duplication suppression: </a:t>
            </a:r>
            <a:r>
              <a:rPr lang="en-US" dirty="0" smtClean="0"/>
              <a:t>Bloom-filters and 2-phase synchronization among representatives are effective.</a:t>
            </a:r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4648200" y="3429000"/>
            <a:ext cx="91440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2971800" y="3200400"/>
            <a:ext cx="2209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+mj-lt"/>
              </a:rPr>
              <a:t>50% of nodes die</a:t>
            </a:r>
            <a:endParaRPr lang="en-US" dirty="0">
              <a:latin typeface="+mj-lt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Internet Topology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457200" y="1676400"/>
            <a:ext cx="7696200" cy="4648200"/>
          </a:xfrm>
        </p:spPr>
        <p:txBody>
          <a:bodyPr>
            <a:normAutofit lnSpcReduction="10000"/>
          </a:bodyPr>
          <a:lstStyle/>
          <a:p>
            <a:r>
              <a:rPr lang="en-US" b="1" dirty="0" smtClean="0"/>
              <a:t>Application:</a:t>
            </a:r>
            <a:r>
              <a:rPr lang="en-US" dirty="0" smtClean="0"/>
              <a:t> Internet-wide dissemination</a:t>
            </a:r>
          </a:p>
          <a:p>
            <a:pPr lvl="1"/>
            <a:r>
              <a:rPr lang="en-US" dirty="0" smtClean="0"/>
              <a:t>A synthetic collection of 951 Internet hosts</a:t>
            </a:r>
          </a:p>
          <a:p>
            <a:pPr lvl="1"/>
            <a:r>
              <a:rPr lang="en-US" dirty="0" smtClean="0"/>
              <a:t>End-to-end latency between hosts from </a:t>
            </a:r>
            <a:r>
              <a:rPr lang="en-US" dirty="0" err="1" smtClean="0"/>
              <a:t>PeerWise</a:t>
            </a:r>
            <a:endParaRPr lang="en-US" dirty="0" smtClean="0"/>
          </a:p>
          <a:p>
            <a:pPr lvl="1"/>
            <a:r>
              <a:rPr lang="en-US" dirty="0" smtClean="0"/>
              <a:t>Selected random hosts from CAIDA </a:t>
            </a:r>
            <a:r>
              <a:rPr lang="en-US" dirty="0" err="1" smtClean="0"/>
              <a:t>traceroute</a:t>
            </a:r>
            <a:r>
              <a:rPr lang="en-US" dirty="0" smtClean="0"/>
              <a:t> records with similar host-to-host latencies and gathered route information</a:t>
            </a:r>
          </a:p>
          <a:p>
            <a:r>
              <a:rPr lang="en-US" b="1" dirty="0" smtClean="0"/>
              <a:t>Assumptions:</a:t>
            </a:r>
          </a:p>
          <a:p>
            <a:pPr lvl="1"/>
            <a:r>
              <a:rPr lang="en-US" dirty="0" smtClean="0"/>
              <a:t>Single-source multicast</a:t>
            </a:r>
          </a:p>
          <a:p>
            <a:pPr lvl="1"/>
            <a:r>
              <a:rPr lang="en-US" dirty="0" smtClean="0"/>
              <a:t>IPMC is not enabled</a:t>
            </a:r>
          </a:p>
          <a:p>
            <a:r>
              <a:rPr lang="en-US" dirty="0" smtClean="0"/>
              <a:t>Quilt uses </a:t>
            </a:r>
            <a:r>
              <a:rPr lang="en-US" dirty="0" err="1" smtClean="0"/>
              <a:t>DONet</a:t>
            </a:r>
            <a:r>
              <a:rPr lang="en-US" dirty="0" smtClean="0"/>
              <a:t> within patches and OMNI between them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Internet Topology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b="1" dirty="0" smtClean="0"/>
              <a:t>Latency: </a:t>
            </a:r>
            <a:r>
              <a:rPr lang="en-US" dirty="0" smtClean="0"/>
              <a:t>Quilt disseminates data quicker than </a:t>
            </a:r>
            <a:r>
              <a:rPr lang="en-US" dirty="0" err="1" smtClean="0"/>
              <a:t>DONet</a:t>
            </a:r>
            <a:r>
              <a:rPr lang="en-US" dirty="0" smtClean="0"/>
              <a:t> by avoiding expensive </a:t>
            </a:r>
            <a:r>
              <a:rPr lang="en-US" dirty="0" err="1" smtClean="0"/>
              <a:t>BitTorrent</a:t>
            </a:r>
            <a:r>
              <a:rPr lang="en-US" dirty="0" smtClean="0"/>
              <a:t>-style scheduling cycles.</a:t>
            </a:r>
            <a:endParaRPr lang="en-US" dirty="0"/>
          </a:p>
        </p:txBody>
      </p:sp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43000" y="1600200"/>
            <a:ext cx="6324600" cy="35435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Internet Topology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5181600"/>
          </a:xfrm>
        </p:spPr>
        <p:txBody>
          <a:bodyPr>
            <a:normAutofit/>
          </a:bodyPr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b="1" dirty="0" smtClean="0"/>
              <a:t>Overhead: </a:t>
            </a:r>
            <a:r>
              <a:rPr lang="en-US" dirty="0" smtClean="0"/>
              <a:t>Quilt avoids the </a:t>
            </a:r>
            <a:r>
              <a:rPr lang="en-US" dirty="0" err="1" smtClean="0"/>
              <a:t>BitTorrent</a:t>
            </a:r>
            <a:r>
              <a:rPr lang="en-US" dirty="0" smtClean="0"/>
              <a:t>-style overheads experienced by </a:t>
            </a:r>
            <a:r>
              <a:rPr lang="en-US" dirty="0" err="1" smtClean="0"/>
              <a:t>DONet</a:t>
            </a:r>
            <a:r>
              <a:rPr lang="en-US" dirty="0" smtClean="0"/>
              <a:t>.</a:t>
            </a: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66800" y="1600200"/>
            <a:ext cx="6400800" cy="35272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90600" y="1529696"/>
            <a:ext cx="6553200" cy="35215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Internet Topology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5181600"/>
          </a:xfrm>
        </p:spPr>
        <p:txBody>
          <a:bodyPr>
            <a:normAutofit/>
          </a:bodyPr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b="1" dirty="0" smtClean="0"/>
              <a:t>Churn resilience: </a:t>
            </a:r>
            <a:r>
              <a:rPr lang="en-US" dirty="0" smtClean="0"/>
              <a:t>Many small regions makes recovery harder, but still relatively quick.</a:t>
            </a:r>
          </a:p>
          <a:p>
            <a:r>
              <a:rPr lang="en-US" b="1" dirty="0" smtClean="0"/>
              <a:t>Duplication suppression:</a:t>
            </a:r>
            <a:r>
              <a:rPr lang="en-US" dirty="0" smtClean="0"/>
              <a:t> 50% fewer duplicates when </a:t>
            </a:r>
            <a:r>
              <a:rPr lang="en-US" i="1" dirty="0" smtClean="0"/>
              <a:t>k=2</a:t>
            </a:r>
            <a:r>
              <a:rPr lang="en-US" dirty="0" smtClean="0"/>
              <a:t>, 63% lower when </a:t>
            </a:r>
            <a:r>
              <a:rPr lang="en-US" i="1" dirty="0" smtClean="0"/>
              <a:t>k=3</a:t>
            </a:r>
            <a:r>
              <a:rPr lang="en-US" dirty="0" smtClean="0"/>
              <a:t>.</a:t>
            </a:r>
            <a:endParaRPr lang="en-US" dirty="0"/>
          </a:p>
        </p:txBody>
      </p:sp>
      <p:cxnSp>
        <p:nvCxnSpPr>
          <p:cNvPr id="7" name="Straight Arrow Connector 6"/>
          <p:cNvCxnSpPr/>
          <p:nvPr/>
        </p:nvCxnSpPr>
        <p:spPr>
          <a:xfrm flipV="1">
            <a:off x="4572000" y="2895600"/>
            <a:ext cx="533400" cy="3048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2819400" y="3048000"/>
            <a:ext cx="2209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+mj-lt"/>
              </a:rPr>
              <a:t>50% of nodes die</a:t>
            </a:r>
            <a:endParaRPr lang="en-US" dirty="0">
              <a:latin typeface="+mj-lt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uiExpand="1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228600" y="1524000"/>
            <a:ext cx="8534400" cy="5105400"/>
          </a:xfrm>
          <a:prstGeom prst="rect">
            <a:avLst/>
          </a:prstGeom>
          <a:solidFill>
            <a:schemeClr val="tx1">
              <a:alpha val="3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57200"/>
            <a:ext cx="7772400" cy="1066800"/>
          </a:xfrm>
        </p:spPr>
        <p:txBody>
          <a:bodyPr/>
          <a:lstStyle/>
          <a:p>
            <a:pPr algn="ctr"/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5" name="Content Placeholder 7"/>
          <p:cNvSpPr txBox="1">
            <a:spLocks/>
          </p:cNvSpPr>
          <p:nvPr/>
        </p:nvSpPr>
        <p:spPr>
          <a:xfrm>
            <a:off x="304800" y="1676400"/>
            <a:ext cx="8839200" cy="4893647"/>
          </a:xfrm>
          <a:prstGeom prst="rect">
            <a:avLst/>
          </a:prstGeom>
        </p:spPr>
        <p:txBody>
          <a:bodyPr vert="horz" wrap="square" lIns="91440" rIns="45720" anchor="t">
            <a:spAutoFit/>
          </a:bodyPr>
          <a:lstStyle/>
          <a:p>
            <a:pPr>
              <a:spcBef>
                <a:spcPct val="20000"/>
              </a:spcBef>
              <a:buClr>
                <a:schemeClr val="accent3"/>
              </a:buClr>
              <a:buSzPct val="95000"/>
              <a:buFont typeface="Arial" pitchFamily="34" charset="0"/>
              <a:buChar char="•"/>
            </a:pP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  </a:t>
            </a: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Impractical to create a one-size-fits-all multicast solution</a:t>
            </a:r>
          </a:p>
          <a:p>
            <a:pPr lvl="1">
              <a:spcBef>
                <a:spcPct val="20000"/>
              </a:spcBef>
              <a:buClr>
                <a:schemeClr val="accent3"/>
              </a:buClr>
              <a:buSzPct val="95000"/>
              <a:buFont typeface="Arial" pitchFamily="34" charset="0"/>
              <a:buChar char="•"/>
            </a:pPr>
            <a:r>
              <a:rPr kumimoji="0" lang="en-US" sz="2400" i="0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  </a:t>
            </a:r>
            <a:r>
              <a:rPr kumimoji="0" lang="en-US" sz="2400" i="0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uLnTx/>
                <a:uFillTx/>
                <a:latin typeface="Calibri" pitchFamily="34" charset="0"/>
                <a:ea typeface="+mn-ea"/>
                <a:cs typeface="+mn-cs"/>
              </a:rPr>
              <a:t>Many internet nodes separated by WAN links</a:t>
            </a:r>
          </a:p>
          <a:p>
            <a:pPr lvl="1">
              <a:spcBef>
                <a:spcPct val="20000"/>
              </a:spcBef>
              <a:buClr>
                <a:schemeClr val="accent3"/>
              </a:buClr>
              <a:buSzPct val="95000"/>
              <a:buFont typeface="Arial" pitchFamily="34" charset="0"/>
              <a:buChar char="•"/>
            </a:pPr>
            <a:r>
              <a:rPr lang="en-US" sz="2400" baseline="0" dirty="0" smtClean="0">
                <a:solidFill>
                  <a:schemeClr val="bg1"/>
                </a:solidFill>
                <a:latin typeface="Calibri" pitchFamily="34" charset="0"/>
              </a:rPr>
              <a:t>  Small clusters of</a:t>
            </a:r>
            <a:r>
              <a:rPr lang="en-US" sz="2400" dirty="0" smtClean="0">
                <a:solidFill>
                  <a:schemeClr val="bg1"/>
                </a:solidFill>
                <a:latin typeface="Calibri" pitchFamily="34" charset="0"/>
              </a:rPr>
              <a:t> nodes residing behind NAT or firewall</a:t>
            </a:r>
          </a:p>
          <a:p>
            <a:pPr lvl="1">
              <a:spcBef>
                <a:spcPct val="20000"/>
              </a:spcBef>
              <a:buClr>
                <a:schemeClr val="accent3"/>
              </a:buClr>
              <a:buSzPct val="95000"/>
              <a:buFont typeface="Arial" pitchFamily="34" charset="0"/>
              <a:buChar char="•"/>
            </a:pPr>
            <a:r>
              <a:rPr kumimoji="0" lang="en-US" sz="2400" i="0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uLnTx/>
                <a:uFillTx/>
                <a:latin typeface="Calibri" pitchFamily="34" charset="0"/>
                <a:ea typeface="+mn-ea"/>
                <a:cs typeface="+mn-cs"/>
              </a:rPr>
              <a:t>  Larger clusters in settings where IPMC is available</a:t>
            </a:r>
            <a:endParaRPr kumimoji="0" lang="en-US" sz="1600" i="0" u="none" strike="noStrike" kern="1200" cap="none" spc="0" normalizeH="0" noProof="0" dirty="0" smtClean="0">
              <a:ln>
                <a:noFill/>
              </a:ln>
              <a:solidFill>
                <a:schemeClr val="bg1"/>
              </a:solidFill>
              <a:uLnTx/>
              <a:uFillTx/>
              <a:latin typeface="Calibri" pitchFamily="34" charset="0"/>
              <a:ea typeface="+mn-ea"/>
              <a:cs typeface="+mn-cs"/>
            </a:endParaRPr>
          </a:p>
          <a:p>
            <a:pPr>
              <a:spcBef>
                <a:spcPct val="20000"/>
              </a:spcBef>
              <a:buClr>
                <a:schemeClr val="accent3"/>
              </a:buClr>
              <a:buSzPct val="95000"/>
              <a:buFont typeface="Arial" pitchFamily="34" charset="0"/>
              <a:buChar char="•"/>
            </a:pPr>
            <a:r>
              <a:rPr lang="en-US" sz="2400" b="1" baseline="0" dirty="0" smtClean="0">
                <a:latin typeface="Calibri" pitchFamily="34" charset="0"/>
              </a:rPr>
              <a:t>  </a:t>
            </a:r>
            <a:r>
              <a:rPr lang="en-US" sz="2400" b="1" baseline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Quilt</a:t>
            </a: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 weaves a patchwork of multicast regions</a:t>
            </a:r>
          </a:p>
          <a:p>
            <a:pPr lvl="1">
              <a:spcBef>
                <a:spcPct val="20000"/>
              </a:spcBef>
              <a:buClr>
                <a:schemeClr val="accent3"/>
              </a:buClr>
              <a:buSzPct val="95000"/>
              <a:buFont typeface="Arial" pitchFamily="34" charset="0"/>
              <a:buChar char="•"/>
            </a:pPr>
            <a:r>
              <a:rPr kumimoji="0" lang="en-US" sz="240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uLnTx/>
                <a:uFillTx/>
                <a:latin typeface="Calibri" pitchFamily="34" charset="0"/>
                <a:ea typeface="+mn-ea"/>
                <a:cs typeface="+mn-cs"/>
              </a:rPr>
              <a:t>  Automatic environment detection and region formation</a:t>
            </a:r>
          </a:p>
          <a:p>
            <a:pPr lvl="1">
              <a:spcBef>
                <a:spcPct val="20000"/>
              </a:spcBef>
              <a:buClr>
                <a:schemeClr val="accent3"/>
              </a:buClr>
              <a:buSzPct val="95000"/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bg1"/>
                </a:solidFill>
                <a:latin typeface="Calibri" pitchFamily="34" charset="0"/>
              </a:rPr>
              <a:t>  Resilient to churn and suppresses duplicates </a:t>
            </a:r>
            <a:endParaRPr kumimoji="0" lang="en-US" sz="240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uLnTx/>
              <a:uFillTx/>
              <a:latin typeface="Calibri" pitchFamily="34" charset="0"/>
              <a:ea typeface="+mn-ea"/>
              <a:cs typeface="+mn-cs"/>
            </a:endParaRPr>
          </a:p>
          <a:p>
            <a:pPr lvl="1">
              <a:spcBef>
                <a:spcPct val="20000"/>
              </a:spcBef>
              <a:buClr>
                <a:schemeClr val="accent3"/>
              </a:buClr>
              <a:buSzPct val="95000"/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bg1"/>
                </a:solidFill>
                <a:latin typeface="Calibri" pitchFamily="34" charset="0"/>
              </a:rPr>
              <a:t>  Lightweight and scalable multicast service</a:t>
            </a:r>
            <a:endParaRPr lang="en-US" sz="1400" dirty="0" smtClean="0">
              <a:solidFill>
                <a:schemeClr val="bg1"/>
              </a:solidFill>
              <a:latin typeface="Calibri" pitchFamily="34" charset="0"/>
            </a:endParaRPr>
          </a:p>
          <a:p>
            <a:pPr>
              <a:spcBef>
                <a:spcPct val="20000"/>
              </a:spcBef>
              <a:buClr>
                <a:schemeClr val="accent3"/>
              </a:buClr>
              <a:buSzPct val="95000"/>
              <a:buFont typeface="Arial" pitchFamily="34" charset="0"/>
              <a:buChar char="•"/>
            </a:pP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  Quilt actually works!</a:t>
            </a:r>
          </a:p>
          <a:p>
            <a:pPr lvl="1">
              <a:spcBef>
                <a:spcPct val="20000"/>
              </a:spcBef>
              <a:buClr>
                <a:schemeClr val="accent3"/>
              </a:buClr>
              <a:buSzPct val="95000"/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bg1"/>
                </a:solidFill>
                <a:latin typeface="Calibri" pitchFamily="34" charset="0"/>
              </a:rPr>
              <a:t>  Free download at Cornell’s Live Distributed Objects site:</a:t>
            </a:r>
          </a:p>
          <a:p>
            <a:pPr lvl="1" algn="ctr">
              <a:spcBef>
                <a:spcPct val="20000"/>
              </a:spcBef>
              <a:buClr>
                <a:schemeClr val="accent3"/>
              </a:buClr>
              <a:buSzPct val="95000"/>
              <a:buFont typeface="Arial" pitchFamily="34" charset="0"/>
              <a:buChar char="•"/>
            </a:pPr>
            <a:r>
              <a:rPr lang="en-US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http://liveobjects.cs.cornell.edu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Status of Multicast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457200" y="1676400"/>
            <a:ext cx="8458200" cy="5181600"/>
          </a:xfrm>
        </p:spPr>
        <p:txBody>
          <a:bodyPr>
            <a:normAutofit fontScale="92500" lnSpcReduction="10000"/>
          </a:bodyPr>
          <a:lstStyle/>
          <a:p>
            <a:r>
              <a:rPr lang="en-US" b="1" dirty="0" smtClean="0"/>
              <a:t>IP-multicast (IPMC)</a:t>
            </a:r>
          </a:p>
          <a:p>
            <a:pPr lvl="1"/>
            <a:r>
              <a:rPr lang="en-US" dirty="0" smtClean="0"/>
              <a:t>Disabled over WAN links</a:t>
            </a:r>
          </a:p>
          <a:p>
            <a:pPr lvl="2"/>
            <a:r>
              <a:rPr lang="en-US" dirty="0" smtClean="0"/>
              <a:t>Security concerns (</a:t>
            </a:r>
            <a:r>
              <a:rPr lang="en-US" dirty="0" err="1" smtClean="0"/>
              <a:t>DDoS</a:t>
            </a:r>
            <a:r>
              <a:rPr lang="en-US" dirty="0" smtClean="0"/>
              <a:t> attacks)</a:t>
            </a:r>
          </a:p>
          <a:p>
            <a:pPr lvl="2"/>
            <a:r>
              <a:rPr lang="en-US" dirty="0" smtClean="0"/>
              <a:t>Economic issues (how do you charge for IPMC?)</a:t>
            </a:r>
          </a:p>
          <a:p>
            <a:pPr lvl="1"/>
            <a:r>
              <a:rPr lang="en-US" dirty="0" smtClean="0"/>
              <a:t>Enabled in many data centers</a:t>
            </a:r>
          </a:p>
          <a:p>
            <a:pPr lvl="2"/>
            <a:r>
              <a:rPr lang="en-US" dirty="0" smtClean="0"/>
              <a:t>Possible to fix scalability and reliability issues</a:t>
            </a:r>
          </a:p>
          <a:p>
            <a:r>
              <a:rPr lang="en-US" b="1" dirty="0" smtClean="0"/>
              <a:t>Application-level multicast (ALM)</a:t>
            </a:r>
          </a:p>
          <a:p>
            <a:pPr lvl="1"/>
            <a:r>
              <a:rPr lang="en-US" dirty="0" smtClean="0"/>
              <a:t>Iterated </a:t>
            </a:r>
            <a:r>
              <a:rPr lang="en-US" dirty="0" err="1" smtClean="0"/>
              <a:t>unicast</a:t>
            </a:r>
            <a:r>
              <a:rPr lang="en-US" dirty="0" smtClean="0"/>
              <a:t> does not scale </a:t>
            </a:r>
            <a:r>
              <a:rPr lang="en-US" dirty="0" smtClean="0">
                <a:sym typeface="Wingdings"/>
              </a:rPr>
              <a:t> Use an overlay</a:t>
            </a:r>
            <a:endParaRPr lang="en-US" dirty="0" smtClean="0"/>
          </a:p>
          <a:p>
            <a:pPr lvl="1"/>
            <a:r>
              <a:rPr lang="en-US" dirty="0" smtClean="0"/>
              <a:t>Dissemination overlays ignore underlying topology and IPMC</a:t>
            </a:r>
          </a:p>
          <a:p>
            <a:pPr lvl="1"/>
            <a:r>
              <a:rPr lang="en-US" dirty="0" smtClean="0"/>
              <a:t>Peer-to-peer structures usually vulnerable to churn</a:t>
            </a:r>
          </a:p>
          <a:p>
            <a:pPr lvl="1"/>
            <a:r>
              <a:rPr lang="en-US" dirty="0" smtClean="0"/>
              <a:t>Mesh solutions have high overhead and increase latency</a:t>
            </a:r>
          </a:p>
          <a:p>
            <a:r>
              <a:rPr lang="en-US" b="1" dirty="0" smtClean="0"/>
              <a:t>No known solution achieves all of our goals</a:t>
            </a:r>
          </a:p>
          <a:p>
            <a:pPr lvl="1"/>
            <a:r>
              <a:rPr lang="en-US" dirty="0" smtClean="0"/>
              <a:t>Can one size fit all?</a:t>
            </a:r>
          </a:p>
          <a:p>
            <a:endParaRPr lang="en-US" dirty="0" smtClean="0"/>
          </a:p>
        </p:txBody>
      </p:sp>
      <p:pic>
        <p:nvPicPr>
          <p:cNvPr id="2050" name="Picture 2" descr="C:\Program Files\Microsoft Office\MEDIA\CAGCAT10\j0293828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65925" y="1752600"/>
            <a:ext cx="1744675" cy="1836115"/>
          </a:xfrm>
          <a:prstGeom prst="rect">
            <a:avLst/>
          </a:prstGeom>
          <a:noFill/>
        </p:spPr>
      </p:pic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81600" y="2658414"/>
            <a:ext cx="4114800" cy="19897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Rounded Rectangle 3"/>
          <p:cNvSpPr/>
          <p:nvPr/>
        </p:nvSpPr>
        <p:spPr>
          <a:xfrm>
            <a:off x="381000" y="1676400"/>
            <a:ext cx="8001000" cy="685800"/>
          </a:xfrm>
          <a:prstGeom prst="round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Introducing Quilt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457200" y="1676400"/>
            <a:ext cx="8077200" cy="762000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Idea: </a:t>
            </a:r>
            <a:r>
              <a:rPr lang="en-US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What if we </a:t>
            </a:r>
            <a:r>
              <a:rPr lang="en-US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combine </a:t>
            </a:r>
            <a:r>
              <a:rPr lang="en-US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multiple multicast solutions?</a:t>
            </a:r>
          </a:p>
        </p:txBody>
      </p:sp>
      <p:sp>
        <p:nvSpPr>
          <p:cNvPr id="9" name="Content Placeholder 7"/>
          <p:cNvSpPr txBox="1">
            <a:spLocks/>
          </p:cNvSpPr>
          <p:nvPr/>
        </p:nvSpPr>
        <p:spPr>
          <a:xfrm>
            <a:off x="457200" y="1447800"/>
            <a:ext cx="5105400" cy="5181600"/>
          </a:xfrm>
          <a:prstGeom prst="rect">
            <a:avLst/>
          </a:prstGeom>
        </p:spPr>
        <p:txBody>
          <a:bodyPr vert="horz">
            <a:normAutofit lnSpcReduction="10000"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endParaRPr kumimoji="0" lang="en-US" sz="2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endParaRPr kumimoji="0" lang="en-US" sz="2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endParaRPr kumimoji="0" lang="en-US" sz="2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en-US" sz="2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Quilt 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weaves multicast </a:t>
            </a:r>
            <a:r>
              <a:rPr kumimoji="0" lang="en-US" sz="26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regions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 into a patchwork:</a:t>
            </a:r>
          </a:p>
          <a:p>
            <a:pPr marL="640080" marR="0" lvl="1" indent="-246888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Char char=""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Discovers context automatically</a:t>
            </a:r>
          </a:p>
          <a:p>
            <a:pPr marL="640080" lvl="1" indent="-246888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</a:pPr>
            <a:r>
              <a:rPr lang="en-US" sz="2400" dirty="0" smtClean="0">
                <a:latin typeface="Calibri" pitchFamily="34" charset="0"/>
              </a:rPr>
              <a:t>Optimizes efficiency</a:t>
            </a:r>
          </a:p>
          <a:p>
            <a:pPr marL="640080" lvl="1" indent="-246888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</a:pPr>
            <a:r>
              <a:rPr lang="en-US" sz="2400" dirty="0" smtClean="0">
                <a:latin typeface="Calibri" pitchFamily="34" charset="0"/>
              </a:rPr>
              <a:t>Exports a simple library interface for developers</a:t>
            </a:r>
          </a:p>
          <a:p>
            <a:pPr marL="640080" lvl="1" indent="-246888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</a:pPr>
            <a:r>
              <a:rPr lang="en-US" sz="2400" dirty="0" smtClean="0">
                <a:latin typeface="Calibri" pitchFamily="34" charset="0"/>
              </a:rPr>
              <a:t>Routes messages between regions</a:t>
            </a:r>
          </a:p>
          <a:p>
            <a:pPr marL="640080" marR="0" lvl="1" indent="-246888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Char char=""/>
              <a:tabLst/>
              <a:defRPr/>
            </a:pPr>
            <a:r>
              <a:rPr lang="en-US" sz="2400" dirty="0" smtClean="0">
                <a:latin typeface="Calibri" pitchFamily="34" charset="0"/>
              </a:rPr>
              <a:t>Allows administrators to impose policy (e.g. enable IPMC)</a:t>
            </a: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</a:endParaRPr>
          </a:p>
          <a:p>
            <a:pPr marL="640080" marR="0" lvl="1" indent="-246888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Char char=""/>
              <a:tabLst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/>
      <p:bldP spid="8" grpId="0" build="p"/>
      <p:bldP spid="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57200"/>
            <a:ext cx="7772400" cy="1066800"/>
          </a:xfrm>
        </p:spPr>
        <p:txBody>
          <a:bodyPr/>
          <a:lstStyle/>
          <a:p>
            <a:pPr algn="ctr"/>
            <a:r>
              <a:rPr lang="en-US" dirty="0" smtClean="0"/>
              <a:t>Talk Overview</a:t>
            </a:r>
            <a:endParaRPr lang="en-US" dirty="0"/>
          </a:p>
        </p:txBody>
      </p:sp>
      <p:graphicFrame>
        <p:nvGraphicFramePr>
          <p:cNvPr id="4" name="Diagram 3"/>
          <p:cNvGraphicFramePr/>
          <p:nvPr/>
        </p:nvGraphicFramePr>
        <p:xfrm>
          <a:off x="609600" y="1524000"/>
          <a:ext cx="7772400" cy="495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0" y="1524000"/>
            <a:ext cx="4418415" cy="236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Quilt Overview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457200" y="1676400"/>
            <a:ext cx="8686800" cy="5181600"/>
          </a:xfrm>
        </p:spPr>
        <p:txBody>
          <a:bodyPr>
            <a:normAutofit/>
          </a:bodyPr>
          <a:lstStyle/>
          <a:p>
            <a:endParaRPr lang="en-US" b="1" dirty="0" smtClean="0"/>
          </a:p>
          <a:p>
            <a:endParaRPr lang="en-US" b="1" dirty="0" smtClean="0"/>
          </a:p>
          <a:p>
            <a:endParaRPr lang="en-US" b="1" dirty="0" smtClean="0"/>
          </a:p>
          <a:p>
            <a:endParaRPr lang="en-US" b="1" dirty="0" smtClean="0"/>
          </a:p>
          <a:p>
            <a:pPr>
              <a:buNone/>
            </a:pPr>
            <a:endParaRPr lang="en-US" b="1" dirty="0" smtClean="0"/>
          </a:p>
          <a:p>
            <a:r>
              <a:rPr lang="en-US" dirty="0" smtClean="0"/>
              <a:t>Quilt</a:t>
            </a:r>
            <a:r>
              <a:rPr lang="en-US" b="1" dirty="0" smtClean="0"/>
              <a:t> </a:t>
            </a:r>
            <a:r>
              <a:rPr lang="en-US" dirty="0" smtClean="0"/>
              <a:t>exposes a simple multicast API to end-user applications</a:t>
            </a:r>
          </a:p>
          <a:p>
            <a:r>
              <a:rPr lang="en-US" dirty="0" smtClean="0"/>
              <a:t>The </a:t>
            </a:r>
            <a:r>
              <a:rPr lang="en-US" b="1" dirty="0" smtClean="0"/>
              <a:t>multicast container </a:t>
            </a:r>
            <a:r>
              <a:rPr lang="en-US" dirty="0" smtClean="0"/>
              <a:t>stores active protocol “objects”</a:t>
            </a:r>
          </a:p>
          <a:p>
            <a:pPr>
              <a:buNone/>
            </a:pPr>
            <a:endParaRPr lang="en-US" dirty="0" smtClean="0"/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Multicast Protocols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457200" y="1676400"/>
            <a:ext cx="8686800" cy="5181600"/>
          </a:xfrm>
        </p:spPr>
        <p:txBody>
          <a:bodyPr>
            <a:normAutofit/>
          </a:bodyPr>
          <a:lstStyle/>
          <a:p>
            <a:r>
              <a:rPr lang="en-US" sz="2800" b="1" dirty="0" smtClean="0"/>
              <a:t>Quilt prototype supports three multicast protocols</a:t>
            </a:r>
          </a:p>
          <a:p>
            <a:pPr lvl="1"/>
            <a:r>
              <a:rPr lang="en-US" sz="2800" b="1" i="1" dirty="0" smtClean="0"/>
              <a:t>IPMC</a:t>
            </a:r>
            <a:endParaRPr lang="en-US" sz="2800" dirty="0" smtClean="0"/>
          </a:p>
          <a:p>
            <a:pPr lvl="2"/>
            <a:r>
              <a:rPr lang="en-US" sz="2500" dirty="0" smtClean="0"/>
              <a:t>Network-level IP multicast</a:t>
            </a:r>
          </a:p>
          <a:p>
            <a:pPr lvl="1"/>
            <a:r>
              <a:rPr lang="en-US" sz="2800" b="1" i="1" dirty="0" err="1" smtClean="0"/>
              <a:t>DONet</a:t>
            </a:r>
            <a:r>
              <a:rPr lang="en-US" sz="2800" b="1" i="1" dirty="0" smtClean="0"/>
              <a:t> (</a:t>
            </a:r>
            <a:r>
              <a:rPr lang="en-US" sz="2800" b="1" i="1" dirty="0" err="1" smtClean="0"/>
              <a:t>CoolStreaming</a:t>
            </a:r>
            <a:r>
              <a:rPr lang="en-US" sz="2800" b="1" i="1" dirty="0" smtClean="0"/>
              <a:t>)</a:t>
            </a:r>
            <a:endParaRPr lang="en-US" sz="2800" dirty="0" smtClean="0"/>
          </a:p>
          <a:p>
            <a:pPr lvl="2"/>
            <a:r>
              <a:rPr lang="en-US" sz="2500" dirty="0" smtClean="0"/>
              <a:t>Mesh-structured multicast</a:t>
            </a:r>
          </a:p>
          <a:p>
            <a:pPr lvl="2"/>
            <a:r>
              <a:rPr lang="en-US" sz="2400" dirty="0" err="1" smtClean="0"/>
              <a:t>BitTorrent</a:t>
            </a:r>
            <a:r>
              <a:rPr lang="en-US" sz="2400" dirty="0" smtClean="0"/>
              <a:t>-style content dissemination</a:t>
            </a:r>
          </a:p>
          <a:p>
            <a:pPr lvl="1"/>
            <a:r>
              <a:rPr lang="en-US" sz="2800" b="1" i="1" dirty="0" smtClean="0"/>
              <a:t>OMNI</a:t>
            </a:r>
            <a:endParaRPr lang="en-US" sz="2800" dirty="0" smtClean="0"/>
          </a:p>
          <a:p>
            <a:pPr lvl="2"/>
            <a:r>
              <a:rPr lang="en-US" sz="2500" dirty="0" smtClean="0"/>
              <a:t>Tree-based latency-aware multicast</a:t>
            </a:r>
          </a:p>
          <a:p>
            <a:pPr lvl="2"/>
            <a:r>
              <a:rPr lang="en-US" sz="2400" dirty="0" smtClean="0"/>
              <a:t>Optimizes average latency from source without burdening internal nodes</a:t>
            </a:r>
          </a:p>
          <a:p>
            <a:pPr lvl="2"/>
            <a:r>
              <a:rPr lang="en-US" sz="2400" dirty="0" smtClean="0"/>
              <a:t>Quilt uses OMNI for global patch multicast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0" y="1524000"/>
            <a:ext cx="4418415" cy="236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Quilt Overview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457200" y="1676400"/>
            <a:ext cx="8686800" cy="5181600"/>
          </a:xfrm>
        </p:spPr>
        <p:txBody>
          <a:bodyPr>
            <a:normAutofit/>
          </a:bodyPr>
          <a:lstStyle/>
          <a:p>
            <a:endParaRPr lang="en-US" b="1" dirty="0" smtClean="0"/>
          </a:p>
          <a:p>
            <a:endParaRPr lang="en-US" b="1" dirty="0" smtClean="0"/>
          </a:p>
          <a:p>
            <a:endParaRPr lang="en-US" b="1" dirty="0" smtClean="0"/>
          </a:p>
          <a:p>
            <a:endParaRPr lang="en-US" b="1" dirty="0" smtClean="0"/>
          </a:p>
          <a:p>
            <a:pPr>
              <a:buNone/>
            </a:pPr>
            <a:endParaRPr lang="en-US" b="1" dirty="0" smtClean="0"/>
          </a:p>
          <a:p>
            <a:r>
              <a:rPr lang="en-US" dirty="0" smtClean="0"/>
              <a:t>Quilt</a:t>
            </a:r>
            <a:r>
              <a:rPr lang="en-US" b="1" dirty="0" smtClean="0"/>
              <a:t> </a:t>
            </a:r>
            <a:r>
              <a:rPr lang="en-US" dirty="0" smtClean="0"/>
              <a:t>exposes a simple multicast API to end-user applications</a:t>
            </a:r>
          </a:p>
          <a:p>
            <a:r>
              <a:rPr lang="en-US" dirty="0" smtClean="0"/>
              <a:t>The </a:t>
            </a:r>
            <a:r>
              <a:rPr lang="en-US" b="1" dirty="0" smtClean="0"/>
              <a:t>multicast container </a:t>
            </a:r>
            <a:r>
              <a:rPr lang="en-US" dirty="0" smtClean="0"/>
              <a:t>stores active protocol “objects”</a:t>
            </a:r>
          </a:p>
          <a:p>
            <a:r>
              <a:rPr lang="en-US" dirty="0" smtClean="0"/>
              <a:t>The </a:t>
            </a:r>
            <a:r>
              <a:rPr lang="en-US" b="1" dirty="0" smtClean="0"/>
              <a:t>detection service </a:t>
            </a:r>
            <a:r>
              <a:rPr lang="en-US" dirty="0" smtClean="0"/>
              <a:t>discovers environment properties </a:t>
            </a:r>
          </a:p>
          <a:p>
            <a:pPr lvl="1"/>
            <a:r>
              <a:rPr lang="en-US" dirty="0" err="1" smtClean="0"/>
              <a:t>NATchecker</a:t>
            </a:r>
            <a:r>
              <a:rPr lang="en-US" dirty="0" smtClean="0"/>
              <a:t>, </a:t>
            </a:r>
            <a:r>
              <a:rPr lang="en-US" dirty="0" err="1" smtClean="0"/>
              <a:t>traceroute</a:t>
            </a:r>
            <a:r>
              <a:rPr lang="en-US" dirty="0" smtClean="0"/>
              <a:t>, latency + bandwidth statistics</a:t>
            </a:r>
          </a:p>
          <a:p>
            <a:pPr lvl="1"/>
            <a:r>
              <a:rPr lang="en-US" dirty="0" smtClean="0"/>
              <a:t>Constructs environment identifier (EUID)</a:t>
            </a:r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5" name="Rectangle 4"/>
          <p:cNvSpPr/>
          <p:nvPr/>
        </p:nvSpPr>
        <p:spPr>
          <a:xfrm>
            <a:off x="457200" y="4114800"/>
            <a:ext cx="8686800" cy="83820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 l="13265" t="36399" r="27842" b="45466"/>
          <a:stretch>
            <a:fillRect/>
          </a:stretch>
        </p:blipFill>
        <p:spPr bwMode="auto">
          <a:xfrm>
            <a:off x="685800" y="1447800"/>
            <a:ext cx="7696200" cy="3352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Environment Identifier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457200" y="1676400"/>
            <a:ext cx="7696200" cy="4648200"/>
          </a:xfrm>
        </p:spPr>
        <p:txBody>
          <a:bodyPr>
            <a:normAutofit lnSpcReduction="10000"/>
          </a:bodyPr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For each NIC, what transport protocols are supported and in which direction?</a:t>
            </a:r>
          </a:p>
          <a:p>
            <a:r>
              <a:rPr lang="en-US" dirty="0" smtClean="0"/>
              <a:t>74% of hosts run behind NAT boxes and firewalls</a:t>
            </a:r>
          </a:p>
          <a:p>
            <a:pPr lvl="1"/>
            <a:r>
              <a:rPr lang="en-US" dirty="0" smtClean="0"/>
              <a:t>These hosts might be limited to a leaf-role</a:t>
            </a:r>
          </a:p>
          <a:p>
            <a:endParaRPr lang="en-US" dirty="0" smtClean="0"/>
          </a:p>
        </p:txBody>
      </p:sp>
      <p:sp>
        <p:nvSpPr>
          <p:cNvPr id="10" name="Rectangle 9"/>
          <p:cNvSpPr/>
          <p:nvPr/>
        </p:nvSpPr>
        <p:spPr>
          <a:xfrm>
            <a:off x="1600200" y="2514600"/>
            <a:ext cx="6400800" cy="1828800"/>
          </a:xfrm>
          <a:prstGeom prst="rect">
            <a:avLst/>
          </a:prstGeom>
          <a:solidFill>
            <a:schemeClr val="bg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alibri" pitchFamily="34" charset="0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  <p:bldP spid="10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2.2|34.5|11|1.1|8.2|15.6|6.1|7.1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1.4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69.7|1.4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2.5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5.1|73.1|8.2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0.5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8.7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7.8|17.1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|21.3|29.4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7.7|24.3|21.8|51.9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6|12.4|16.7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3|0.7|2.9|21.4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8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2.9|0.1|0.1|10.1|1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8.8|0.7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3.6|15.8|25.9|12.6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4.2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4086</TotalTime>
  <Words>1096</Words>
  <Application>Microsoft Office PowerPoint</Application>
  <PresentationFormat>On-screen Show (4:3)</PresentationFormat>
  <Paragraphs>285</Paragraphs>
  <Slides>26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7" baseType="lpstr">
      <vt:lpstr>Flow</vt:lpstr>
      <vt:lpstr>PowerPoint Presentation</vt:lpstr>
      <vt:lpstr>Pub/sub transport</vt:lpstr>
      <vt:lpstr>Status of Multicast</vt:lpstr>
      <vt:lpstr>Introducing Quilt</vt:lpstr>
      <vt:lpstr>Talk Overview</vt:lpstr>
      <vt:lpstr>Quilt Overview</vt:lpstr>
      <vt:lpstr>Multicast Protocols</vt:lpstr>
      <vt:lpstr>Quilt Overview</vt:lpstr>
      <vt:lpstr>Environment Identifier</vt:lpstr>
      <vt:lpstr>Environment Identifier</vt:lpstr>
      <vt:lpstr>Environment Identifier</vt:lpstr>
      <vt:lpstr>Patch formation</vt:lpstr>
      <vt:lpstr>Bootstrap server</vt:lpstr>
      <vt:lpstr>Churn resilience</vt:lpstr>
      <vt:lpstr>Duplication suppression</vt:lpstr>
      <vt:lpstr>Talk Overview</vt:lpstr>
      <vt:lpstr>Data Center Topology</vt:lpstr>
      <vt:lpstr>Data Center Topology</vt:lpstr>
      <vt:lpstr>Data Center Topology</vt:lpstr>
      <vt:lpstr>Data Center Topology</vt:lpstr>
      <vt:lpstr>Data Center Topology</vt:lpstr>
      <vt:lpstr>Internet Topology</vt:lpstr>
      <vt:lpstr>Internet Topology</vt:lpstr>
      <vt:lpstr>Internet Topology</vt:lpstr>
      <vt:lpstr>Internet Topology</vt:lpstr>
      <vt:lpstr>Conclusion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ymir</dc:creator>
  <cp:lastModifiedBy>qi</cp:lastModifiedBy>
  <cp:revision>65</cp:revision>
  <dcterms:created xsi:type="dcterms:W3CDTF">2010-07-12T08:49:58Z</dcterms:created>
  <dcterms:modified xsi:type="dcterms:W3CDTF">2013-10-03T18:21:30Z</dcterms:modified>
</cp:coreProperties>
</file>