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1.xml" ContentType="application/vnd.openxmlformats-officedocument.presentationml.tags+xml"/>
  <Override PartName="/ppt/notesSlides/notesSlide20.xml" ContentType="application/vnd.openxmlformats-officedocument.presentationml.notesSlide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3.xml" ContentType="application/vnd.openxmlformats-officedocument.presentationml.tags+xml"/>
  <Override PartName="/ppt/notesSlides/notesSlide23.xml" ContentType="application/vnd.openxmlformats-officedocument.presentationml.notesSlide+xml"/>
  <Override PartName="/ppt/tags/tag14.xml" ContentType="application/vnd.openxmlformats-officedocument.presentationml.tags+xml"/>
  <Override PartName="/ppt/notesSlides/notesSlide24.xml" ContentType="application/vnd.openxmlformats-officedocument.presentationml.notesSlide+xml"/>
  <Override PartName="/ppt/tags/tag15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tags/tag16.xml" ContentType="application/vnd.openxmlformats-officedocument.presentationml.tags+xml"/>
  <Override PartName="/ppt/notesSlides/notesSlide26.xml" ContentType="application/vnd.openxmlformats-officedocument.presentationml.notesSlide+xml"/>
  <Override PartName="/ppt/tags/tag17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8.xml" ContentType="application/vnd.openxmlformats-officedocument.presentationml.tags+xml"/>
  <Override PartName="/ppt/notesSlides/notesSlide29.xml" ContentType="application/vnd.openxmlformats-officedocument.presentationml.notesSlide+xml"/>
  <Override PartName="/ppt/tags/tag19.xml" ContentType="application/vnd.openxmlformats-officedocument.presentationml.tags+xml"/>
  <Override PartName="/ppt/notesSlides/notesSlide30.xml" ContentType="application/vnd.openxmlformats-officedocument.presentationml.notesSlide+xml"/>
  <Override PartName="/ppt/tags/tag20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21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22.xml" ContentType="application/vnd.openxmlformats-officedocument.presentationml.tags+xml"/>
  <Override PartName="/ppt/notesSlides/notesSlide3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7.xml" ContentType="application/vnd.openxmlformats-officedocument.presentationml.notesSlide+xml"/>
  <Override PartName="/ppt/tags/tag30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31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32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33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ags/tag34.xml" ContentType="application/vnd.openxmlformats-officedocument.presentationml.tags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2" r:id="rId1"/>
  </p:sldMasterIdLst>
  <p:notesMasterIdLst>
    <p:notesMasterId r:id="rId67"/>
  </p:notesMasterIdLst>
  <p:handoutMasterIdLst>
    <p:handoutMasterId r:id="rId68"/>
  </p:handoutMasterIdLst>
  <p:sldIdLst>
    <p:sldId id="511" r:id="rId2"/>
    <p:sldId id="354" r:id="rId3"/>
    <p:sldId id="492" r:id="rId4"/>
    <p:sldId id="385" r:id="rId5"/>
    <p:sldId id="408" r:id="rId6"/>
    <p:sldId id="409" r:id="rId7"/>
    <p:sldId id="397" r:id="rId8"/>
    <p:sldId id="356" r:id="rId9"/>
    <p:sldId id="447" r:id="rId10"/>
    <p:sldId id="472" r:id="rId11"/>
    <p:sldId id="477" r:id="rId12"/>
    <p:sldId id="357" r:id="rId13"/>
    <p:sldId id="467" r:id="rId14"/>
    <p:sldId id="449" r:id="rId15"/>
    <p:sldId id="394" r:id="rId16"/>
    <p:sldId id="478" r:id="rId17"/>
    <p:sldId id="485" r:id="rId18"/>
    <p:sldId id="373" r:id="rId19"/>
    <p:sldId id="470" r:id="rId20"/>
    <p:sldId id="497" r:id="rId21"/>
    <p:sldId id="501" r:id="rId22"/>
    <p:sldId id="500" r:id="rId23"/>
    <p:sldId id="416" r:id="rId24"/>
    <p:sldId id="364" r:id="rId25"/>
    <p:sldId id="302" r:id="rId26"/>
    <p:sldId id="486" r:id="rId27"/>
    <p:sldId id="367" r:id="rId28"/>
    <p:sldId id="419" r:id="rId29"/>
    <p:sldId id="368" r:id="rId30"/>
    <p:sldId id="366" r:id="rId31"/>
    <p:sldId id="403" r:id="rId32"/>
    <p:sldId id="504" r:id="rId33"/>
    <p:sldId id="344" r:id="rId34"/>
    <p:sldId id="370" r:id="rId35"/>
    <p:sldId id="372" r:id="rId36"/>
    <p:sldId id="369" r:id="rId37"/>
    <p:sldId id="488" r:id="rId38"/>
    <p:sldId id="363" r:id="rId39"/>
    <p:sldId id="375" r:id="rId40"/>
    <p:sldId id="376" r:id="rId41"/>
    <p:sldId id="374" r:id="rId42"/>
    <p:sldId id="362" r:id="rId43"/>
    <p:sldId id="420" r:id="rId44"/>
    <p:sldId id="422" r:id="rId45"/>
    <p:sldId id="423" r:id="rId46"/>
    <p:sldId id="424" r:id="rId47"/>
    <p:sldId id="476" r:id="rId48"/>
    <p:sldId id="378" r:id="rId49"/>
    <p:sldId id="346" r:id="rId50"/>
    <p:sldId id="510" r:id="rId51"/>
    <p:sldId id="512" r:id="rId52"/>
    <p:sldId id="513" r:id="rId53"/>
    <p:sldId id="490" r:id="rId54"/>
    <p:sldId id="379" r:id="rId55"/>
    <p:sldId id="432" r:id="rId56"/>
    <p:sldId id="431" r:id="rId57"/>
    <p:sldId id="435" r:id="rId58"/>
    <p:sldId id="433" r:id="rId59"/>
    <p:sldId id="434" r:id="rId60"/>
    <p:sldId id="427" r:id="rId61"/>
    <p:sldId id="428" r:id="rId62"/>
    <p:sldId id="382" r:id="rId63"/>
    <p:sldId id="383" r:id="rId64"/>
    <p:sldId id="495" r:id="rId65"/>
    <p:sldId id="494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00"/>
    <a:srgbClr val="520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80000" autoAdjust="0"/>
  </p:normalViewPr>
  <p:slideViewPr>
    <p:cSldViewPr snapToGrid="0" snapToObjects="1">
      <p:cViewPr varScale="1">
        <p:scale>
          <a:sx n="88" d="100"/>
          <a:sy n="88" d="100"/>
        </p:scale>
        <p:origin x="-22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72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"/>
          <c:y val="0.0"/>
          <c:w val="1.0"/>
          <c:h val="1.0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Browser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dPt>
            <c:idx val="0"/>
            <c:invertIfNegative val="0"/>
            <c:bubble3D val="0"/>
          </c:dPt>
          <c:cat>
            <c:strRef>
              <c:f>Sheet1!$B$1</c:f>
              <c:strCache>
                <c:ptCount val="1"/>
                <c:pt idx="0">
                  <c:v>Number of Requests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Edge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Sheet1!$B$1</c:f>
              <c:strCache>
                <c:ptCount val="1"/>
                <c:pt idx="0">
                  <c:v>Number of Requests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15.4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Origin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Sheet1!$B$1</c:f>
              <c:strCache>
                <c:ptCount val="1"/>
                <c:pt idx="0">
                  <c:v>Number of Requests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Backend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Sheet1!$B$1</c:f>
              <c:strCache>
                <c:ptCount val="1"/>
                <c:pt idx="0">
                  <c:v>Number of Requests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0058680"/>
        <c:axId val="-2130055624"/>
      </c:barChart>
      <c:catAx>
        <c:axId val="-2130058680"/>
        <c:scaling>
          <c:orientation val="minMax"/>
        </c:scaling>
        <c:delete val="1"/>
        <c:axPos val="l"/>
        <c:majorTickMark val="out"/>
        <c:minorTickMark val="none"/>
        <c:tickLblPos val="nextTo"/>
        <c:crossAx val="-2130055624"/>
        <c:crosses val="autoZero"/>
        <c:auto val="1"/>
        <c:lblAlgn val="ctr"/>
        <c:lblOffset val="100"/>
        <c:noMultiLvlLbl val="0"/>
      </c:catAx>
      <c:valAx>
        <c:axId val="-213005562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30058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34232-3652-0142-945C-8F9DED3FE5A1}" type="datetime1">
              <a:rPr lang="en-US" smtClean="0"/>
              <a:t>12/23/13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1063D-533E-9B42-95F4-AD48F7D33C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5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227D9-06A7-F94D-998B-C6A03252399F}" type="datetime1">
              <a:rPr lang="en-US" smtClean="0"/>
              <a:t>12/23/13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F7B22-1E0B-E64D-94EF-05401C64DD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55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9181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2810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2810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1121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1121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1121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1121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1001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2126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25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0253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54035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0253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52570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2258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256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25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66829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6829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6829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6829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682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58685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6829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6829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6829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6829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6829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6829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1760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92567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63031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3880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59853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10756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6378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59254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59254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59254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59254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59254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59254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59254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5925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59853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7549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5985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160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2810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281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4E0A-E17B-D64B-B15F-C7D9D1924569}" type="datetime1">
              <a:rPr lang="en-US" smtClean="0"/>
              <a:t>12/23/13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b="0" dirty="0" smtClean="0">
                <a:latin typeface="Helvetica" charset="0"/>
              </a:rPr>
              <a:t>SOSP 2013</a:t>
            </a:r>
            <a:endParaRPr lang="en-US" sz="1600" b="0" dirty="0"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5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6AA2-839D-C14A-8EAB-B243BEE7E6C9}" type="datetime1">
              <a:rPr lang="en-US" smtClean="0"/>
              <a:t>12/23/13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SOSP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0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D183-4DE5-BE42-8387-4C7C51937DA6}" type="datetime1">
              <a:rPr lang="en-US" smtClean="0"/>
              <a:t>12/23/13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SOSP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2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C22D-E74D-F84F-B17B-AAE92D3E5A49}" type="datetime1">
              <a:rPr lang="en-US" smtClean="0"/>
              <a:t>12/23/13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b="0" dirty="0" smtClean="0">
                <a:latin typeface="Helvetica" charset="0"/>
              </a:rPr>
              <a:t>SOSP 2013</a:t>
            </a:r>
            <a:endParaRPr lang="en-US" sz="1600" b="0" dirty="0"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6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5759-423A-354F-B17E-50C81D1715A9}" type="datetime1">
              <a:rPr lang="en-US" smtClean="0"/>
              <a:t>12/23/13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b="0" dirty="0" smtClean="0">
                <a:latin typeface="Helvetica" charset="0"/>
              </a:rPr>
              <a:t>SOSP 2013</a:t>
            </a:r>
            <a:endParaRPr lang="en-US" sz="1600" b="0" dirty="0"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24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210F-D70B-FE43-ACD4-4701A6C4C764}" type="datetime1">
              <a:rPr lang="en-US" smtClean="0"/>
              <a:t>12/23/13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b="0" dirty="0" smtClean="0">
                <a:latin typeface="Helvetica" charset="0"/>
              </a:rPr>
              <a:t>SOSP 2013</a:t>
            </a:r>
            <a:endParaRPr lang="en-US" sz="1600" b="0" dirty="0">
              <a:latin typeface="Times New Roman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4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7B6C-6814-8B45-9D0F-C5A18E494C15}" type="datetime1">
              <a:rPr lang="en-US" smtClean="0"/>
              <a:t>12/23/13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b="0" dirty="0" smtClean="0">
                <a:latin typeface="Helvetica" charset="0"/>
              </a:rPr>
              <a:t>SOSP 2013</a:t>
            </a:r>
            <a:endParaRPr lang="en-US" sz="1600" b="0" dirty="0">
              <a:latin typeface="Times New Roman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1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6518-3F38-9A43-9337-7B383BC5EBBE}" type="datetime1">
              <a:rPr lang="en-US" smtClean="0"/>
              <a:t>12/23/13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SOSP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99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EF79-5B86-A44A-BF2D-D94ABDA20D3D}" type="datetime1">
              <a:rPr lang="en-US" smtClean="0"/>
              <a:t>12/23/13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SOSP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1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0592-3975-4A4A-8DB7-77648F07E95D}" type="datetime1">
              <a:rPr lang="en-US" smtClean="0"/>
              <a:t>12/23/13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SOSP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1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AADC-FF2C-3D43-BF86-6764191432CC}" type="datetime1">
              <a:rPr lang="en-US" smtClean="0"/>
              <a:t>12/23/13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SOSP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6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93F55-AA8E-8B4B-97BB-09488DB8E339}" type="datetime1">
              <a:rPr lang="en-US" smtClean="0"/>
              <a:t>12/23/13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b="0" dirty="0" smtClean="0">
                <a:latin typeface="Helvetica" charset="0"/>
              </a:rPr>
              <a:t>SOSP 2013</a:t>
            </a:r>
            <a:endParaRPr lang="en-US" sz="1600" b="0" dirty="0"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chemeClr val="tx1"/>
                </a:solidFill>
                <a:latin typeface="Helvetica Neue Medium"/>
                <a:cs typeface="Helvetica Neue Medium"/>
              </a:defRPr>
            </a:lvl1pPr>
          </a:lstStyle>
          <a:p>
            <a:fld id="{6D087D90-88CA-CA47-B335-453170371F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3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/>
          <a:ea typeface="+mn-ea"/>
          <a:cs typeface="Helvetica Neue Medium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Helvetica Neue Medium"/>
          <a:ea typeface="+mn-ea"/>
          <a:cs typeface="Helvetica Neue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/>
          <a:ea typeface="+mn-ea"/>
          <a:cs typeface="Helvetica Neue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Helvetica Neue Medium"/>
          <a:ea typeface="+mn-ea"/>
          <a:cs typeface="Helvetica Neue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Helvetica Neue Medium"/>
          <a:ea typeface="+mn-ea"/>
          <a:cs typeface="Helvetica Neue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5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8.emf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8.emf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5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chart" Target="../charts/chart1.xml"/><Relationship Id="rId5" Type="http://schemas.openxmlformats.org/officeDocument/2006/relationships/image" Target="../media/image5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9.emf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10.emf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12.emf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13.emf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14.emf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16.emf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18.emf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20.emf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image" Target="../media/image23.emf"/><Relationship Id="rId1" Type="http://schemas.openxmlformats.org/officeDocument/2006/relationships/tags" Target="../tags/tag30.x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4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image" Target="../media/image25.emf"/><Relationship Id="rId1" Type="http://schemas.openxmlformats.org/officeDocument/2006/relationships/tags" Target="../tags/tag31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image" Target="../media/image4.png"/><Relationship Id="rId1" Type="http://schemas.openxmlformats.org/officeDocument/2006/relationships/tags" Target="../tags/tag32.x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image" Target="../media/image4.png"/><Relationship Id="rId1" Type="http://schemas.openxmlformats.org/officeDocument/2006/relationships/tags" Target="../tags/tag33.x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9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5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110" y="175683"/>
            <a:ext cx="2441222" cy="2307872"/>
          </a:xfrm>
          <a:prstGeom prst="ellipse">
            <a:avLst/>
          </a:prstGeom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07619" y="3814394"/>
            <a:ext cx="8324842" cy="156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200" b="0" dirty="0" smtClean="0">
                <a:solidFill>
                  <a:srgbClr val="FF0000"/>
                </a:solidFill>
                <a:latin typeface="Helvetica Neue Medium"/>
                <a:ea typeface="黑体"/>
                <a:cs typeface="Helvetica Neue Medium"/>
              </a:rPr>
              <a:t>Qi Huang </a:t>
            </a:r>
            <a:r>
              <a:rPr lang="zh-CN" altLang="en-US" sz="2200" dirty="0" smtClean="0">
                <a:solidFill>
                  <a:srgbClr val="FF0000"/>
                </a:solidFill>
                <a:latin typeface="黑体"/>
                <a:ea typeface="黑体"/>
                <a:cs typeface="黑体"/>
              </a:rPr>
              <a:t>黄琦</a:t>
            </a:r>
            <a:r>
              <a:rPr 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Medium"/>
                <a:cs typeface="Helvetica Neue Medium"/>
              </a:rPr>
              <a:t>, </a:t>
            </a:r>
            <a:r>
              <a:rPr lang="en-US" sz="2200" b="0" dirty="0" smtClean="0">
                <a:latin typeface="Helvetica Neue Medium"/>
                <a:cs typeface="Helvetica Neue Medium"/>
              </a:rPr>
              <a:t>Ken Birman, Robbert van </a:t>
            </a:r>
            <a:r>
              <a:rPr lang="en-US" sz="2200" b="0" dirty="0" err="1" smtClean="0">
                <a:latin typeface="Helvetica Neue Medium"/>
                <a:cs typeface="Helvetica Neue Medium"/>
              </a:rPr>
              <a:t>Renesse</a:t>
            </a:r>
            <a:r>
              <a:rPr lang="en-US" sz="2200" b="0" dirty="0" smtClean="0">
                <a:latin typeface="Helvetica Neue Medium"/>
                <a:cs typeface="Helvetica Neue Medium"/>
              </a:rPr>
              <a:t> (</a:t>
            </a:r>
            <a:r>
              <a:rPr lang="zh-CN" altLang="en-US" sz="2200" b="0" dirty="0">
                <a:latin typeface="Heiti SC Medium"/>
                <a:ea typeface="Heiti SC Medium"/>
                <a:cs typeface="Heiti SC Medium"/>
              </a:rPr>
              <a:t>康奈尔</a:t>
            </a:r>
            <a:r>
              <a:rPr lang="en-US" sz="2200" b="0" dirty="0" smtClean="0">
                <a:latin typeface="Helvetica Neue Medium"/>
                <a:cs typeface="Helvetica Neue Medium"/>
              </a:rPr>
              <a:t>),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200" b="0" dirty="0" smtClean="0">
                <a:latin typeface="Helvetica Neue Medium"/>
                <a:cs typeface="Helvetica Neue Medium"/>
              </a:rPr>
              <a:t>Wyatt Lloyd (</a:t>
            </a:r>
            <a:r>
              <a:rPr lang="zh-CN" altLang="en-US" sz="2200" b="0" dirty="0" smtClean="0">
                <a:latin typeface="Heiti SC Medium"/>
                <a:ea typeface="Heiti SC Medium"/>
                <a:cs typeface="Heiti SC Medium"/>
              </a:rPr>
              <a:t>普林斯顿</a:t>
            </a:r>
            <a:r>
              <a:rPr lang="en-US" sz="2200" b="0" dirty="0" smtClean="0">
                <a:latin typeface="Helvetica Neue Medium"/>
                <a:cs typeface="Helvetica Neue Medium"/>
              </a:rPr>
              <a:t>, Facebook),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200" b="0" dirty="0" smtClean="0">
                <a:latin typeface="Helvetica Neue Medium"/>
                <a:cs typeface="Helvetica Neue Medium"/>
              </a:rPr>
              <a:t>Sanjeev Kumar, Harry C. Li (Facebook)</a:t>
            </a:r>
          </a:p>
          <a:p>
            <a:pPr algn="ctr" eaLnBrk="1" hangingPunct="1">
              <a:lnSpc>
                <a:spcPct val="60000"/>
              </a:lnSpc>
              <a:spcBef>
                <a:spcPct val="20000"/>
              </a:spcBef>
            </a:pPr>
            <a:endParaRPr lang="en-US" sz="2400" b="0" dirty="0">
              <a:latin typeface="Helvetica Neue Medium"/>
              <a:cs typeface="Helvetica Neue Medium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14222"/>
            <a:ext cx="9143999" cy="1143000"/>
          </a:xfrm>
        </p:spPr>
        <p:txBody>
          <a:bodyPr>
            <a:normAutofit/>
          </a:bodyPr>
          <a:lstStyle/>
          <a:p>
            <a:r>
              <a:rPr lang="en-US" sz="4400" dirty="0"/>
              <a:t>Facebook </a:t>
            </a:r>
            <a:r>
              <a:rPr lang="zh-CN" altLang="en-US" sz="4400" dirty="0" smtClean="0">
                <a:latin typeface="黑体"/>
                <a:ea typeface="黑体"/>
                <a:cs typeface="黑体"/>
              </a:rPr>
              <a:t>照片缓存</a:t>
            </a:r>
            <a:r>
              <a:rPr lang="zh-CN" altLang="en-US" sz="4400" dirty="0">
                <a:latin typeface="黑体"/>
                <a:ea typeface="黑体"/>
                <a:cs typeface="黑体"/>
              </a:rPr>
              <a:t>分析</a:t>
            </a:r>
            <a:endParaRPr lang="en-US" sz="4400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1360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40"/>
    </mc:Choice>
    <mc:Fallback xmlns="">
      <p:transition xmlns:p14="http://schemas.microsoft.com/office/powerpoint/2010/main" spd="slow" advTm="2724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18" descr="BlankMap-USA-states.PNG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952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Freeform 63"/>
          <p:cNvSpPr/>
          <p:nvPr/>
        </p:nvSpPr>
        <p:spPr>
          <a:xfrm>
            <a:off x="1984649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9</a:t>
            </a:fld>
            <a:endParaRPr lang="en-US" dirty="0"/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4951916" y="4026475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4279180" y="4812699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2321959" y="3550533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5507624" y="4897717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6053134" y="3797295"/>
            <a:ext cx="777240" cy="777240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6024872" y="4422617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5963167" y="5613870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4120595" y="5483547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2365377" y="4639584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2023030" y="3908610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2023030" y="3116946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2321959" y="339332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2365377" y="3765163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6302842" y="456534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5221709" y="4301215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6556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6132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5771133" y="517106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6223777" y="590478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4521232" y="534995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4396237" y="57698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2165002" y="4326321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2143065" y="438645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2365377" y="4897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2195167" y="463958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地域分布的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Edge Cache (FIFO)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1404695" y="2088444"/>
              <a:ext cx="333235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ounded Rectangle 55"/>
            <p:cNvSpPr/>
            <p:nvPr/>
          </p:nvSpPr>
          <p:spPr>
            <a:xfrm>
              <a:off x="1917993" y="1783925"/>
              <a:ext cx="1131146" cy="74424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Browser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Cache</a:t>
              </a:r>
              <a:endParaRPr lang="en-US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H="1">
              <a:off x="1404696" y="2240018"/>
              <a:ext cx="333234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ounded Rectangle 58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用户</a:t>
              </a:r>
              <a:endParaRPr lang="en-US" sz="2000" b="1" dirty="0" smtClean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62" name="Rounded Rectangle 61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3701502" y="2573205"/>
            <a:ext cx="1202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(</a:t>
            </a:r>
            <a:r>
              <a:rPr lang="zh-CN" altLang="en-US" sz="2200" b="1" dirty="0" smtClean="0">
                <a:solidFill>
                  <a:srgbClr val="008000"/>
                </a:solidFill>
                <a:latin typeface="黑体"/>
                <a:ea typeface="黑体"/>
                <a:cs typeface="黑体"/>
              </a:rPr>
              <a:t>数十个</a:t>
            </a:r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046111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(</a:t>
            </a:r>
            <a:r>
              <a:rPr lang="zh-CN" altLang="en-US" sz="2200" b="1" dirty="0" smtClean="0">
                <a:solidFill>
                  <a:srgbClr val="800000"/>
                </a:solidFill>
                <a:latin typeface="黑体"/>
                <a:ea typeface="黑体"/>
                <a:cs typeface="黑体"/>
              </a:rPr>
              <a:t>上百万</a:t>
            </a:r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)</a:t>
            </a:r>
            <a:endParaRPr lang="en-US" sz="2200" dirty="0">
              <a:solidFill>
                <a:srgbClr val="800000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5016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0"/>
    </mc:Choice>
    <mc:Fallback xmlns="">
      <p:transition xmlns:p14="http://schemas.microsoft.com/office/powerpoint/2010/main" spd="slow" advTm="694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18" descr="BlankMap-USA-states.PNG"/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952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Freeform 63"/>
          <p:cNvSpPr/>
          <p:nvPr/>
        </p:nvSpPr>
        <p:spPr>
          <a:xfrm>
            <a:off x="1984649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5771133" y="517106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6223777" y="590478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6302842" y="456534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4521232" y="534995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5221709" y="4301215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2143065" y="438645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2365377" y="4897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2195167" y="463958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6556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2321959" y="339332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4396237" y="57698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2365377" y="3765163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400603" y="4362645"/>
            <a:ext cx="731734" cy="36599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860580" y="4408365"/>
            <a:ext cx="317477" cy="759546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210386" y="4155571"/>
            <a:ext cx="346487" cy="174745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178057" y="4408365"/>
            <a:ext cx="150983" cy="180024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880762" y="4394974"/>
            <a:ext cx="1264966" cy="954984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3049139" y="3722830"/>
            <a:ext cx="3096589" cy="607487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10</a:t>
            </a:fld>
            <a:endParaRPr lang="en-US" dirty="0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6132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1404695" y="2088444"/>
              <a:ext cx="333235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ounded Rectangle 55"/>
            <p:cNvSpPr/>
            <p:nvPr/>
          </p:nvSpPr>
          <p:spPr>
            <a:xfrm>
              <a:off x="1917993" y="1783925"/>
              <a:ext cx="1131146" cy="74424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Browser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Cache</a:t>
              </a:r>
              <a:endParaRPr lang="en-US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H="1">
              <a:off x="1404696" y="2240018"/>
              <a:ext cx="333234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ounded Rectangle 62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用户</a:t>
              </a:r>
              <a:endParaRPr lang="en-US" sz="2000" b="1" dirty="0" smtClean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80" name="Rounded Rectangle 79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3701502" y="2573205"/>
            <a:ext cx="1202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(</a:t>
            </a:r>
            <a:r>
              <a:rPr lang="zh-CN" altLang="en-US" sz="2200" b="1" dirty="0" smtClean="0">
                <a:solidFill>
                  <a:srgbClr val="008000"/>
                </a:solidFill>
                <a:latin typeface="黑体"/>
                <a:ea typeface="黑体"/>
                <a:cs typeface="黑体"/>
              </a:rPr>
              <a:t>数十个</a:t>
            </a:r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46111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(</a:t>
            </a:r>
            <a:r>
              <a:rPr lang="zh-CN" altLang="en-US" sz="2200" b="1" dirty="0" smtClean="0">
                <a:solidFill>
                  <a:srgbClr val="800000"/>
                </a:solidFill>
                <a:latin typeface="黑体"/>
                <a:ea typeface="黑体"/>
                <a:cs typeface="黑体"/>
              </a:rPr>
              <a:t>上百万</a:t>
            </a:r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)</a:t>
            </a:r>
            <a:endParaRPr lang="en-US" sz="2200" dirty="0">
              <a:solidFill>
                <a:srgbClr val="8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地域分布的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Edge Cache (FIFO)</a:t>
            </a:r>
            <a:endParaRPr lang="en-US" dirty="0">
              <a:solidFill>
                <a:srgbClr val="008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0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12"/>
    </mc:Choice>
    <mc:Fallback xmlns="">
      <p:transition xmlns:p14="http://schemas.microsoft.com/office/powerpoint/2010/main" spd="slow" advTm="3091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8" descr="BlankMap-USA-states.PNG"/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9355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Freeform 41"/>
          <p:cNvSpPr/>
          <p:nvPr/>
        </p:nvSpPr>
        <p:spPr>
          <a:xfrm>
            <a:off x="2049567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全局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Origin Cache (FIFO)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068500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581798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068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5475274" y="1241778"/>
            <a:ext cx="3499393" cy="1378609"/>
            <a:chOff x="3624062" y="1241778"/>
            <a:chExt cx="3499393" cy="1378609"/>
          </a:xfrm>
        </p:grpSpPr>
        <p:sp>
          <p:nvSpPr>
            <p:cNvPr id="68" name="Rounded Rectangle 67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数据中心</a:t>
              </a:r>
              <a:endParaRPr lang="en-US" sz="2000" b="1" dirty="0" smtClean="0">
                <a:latin typeface="黑体"/>
                <a:ea typeface="黑体"/>
                <a:cs typeface="黑体"/>
              </a:endParaRPr>
            </a:p>
          </p:txBody>
        </p:sp>
      </p:grpSp>
      <p:sp>
        <p:nvSpPr>
          <p:cNvPr id="43" name="Oval 42"/>
          <p:cNvSpPr>
            <a:spLocks noChangeAspect="1"/>
          </p:cNvSpPr>
          <p:nvPr/>
        </p:nvSpPr>
        <p:spPr>
          <a:xfrm>
            <a:off x="6132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6556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62" name="Straight Connector 61"/>
          <p:cNvCxnSpPr>
            <a:stCxn id="43" idx="7"/>
            <a:endCxn id="52" idx="2"/>
          </p:cNvCxnSpPr>
          <p:nvPr/>
        </p:nvCxnSpPr>
        <p:spPr>
          <a:xfrm flipV="1">
            <a:off x="6210386" y="4158724"/>
            <a:ext cx="346487" cy="174745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553200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660066"/>
                </a:solidFill>
                <a:latin typeface="Helvetica Neue Medium"/>
                <a:cs typeface="Helvetica Neue Medium"/>
              </a:rPr>
              <a:t>(</a:t>
            </a:r>
            <a:r>
              <a:rPr lang="zh-CN" altLang="en-US" sz="2200" b="1" dirty="0" smtClean="0">
                <a:solidFill>
                  <a:srgbClr val="660066"/>
                </a:solidFill>
                <a:latin typeface="黑体"/>
                <a:ea typeface="黑体"/>
                <a:cs typeface="黑体"/>
              </a:rPr>
              <a:t>四个</a:t>
            </a:r>
            <a:r>
              <a:rPr lang="en-US" sz="2200" dirty="0" smtClean="0">
                <a:solidFill>
                  <a:srgbClr val="660066"/>
                </a:solidFill>
                <a:latin typeface="Helvetica Neue Medium"/>
                <a:cs typeface="Helvetica Neue Medium"/>
              </a:rPr>
              <a:t>)</a:t>
            </a:r>
            <a:endParaRPr lang="en-US" sz="2200" dirty="0">
              <a:solidFill>
                <a:srgbClr val="660066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8010" y="3116946"/>
            <a:ext cx="2027994" cy="877834"/>
            <a:chOff x="508010" y="3116946"/>
            <a:chExt cx="2027994" cy="877834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307404" y="3766180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0" name="Rectangular Callout 39"/>
            <p:cNvSpPr/>
            <p:nvPr/>
          </p:nvSpPr>
          <p:spPr>
            <a:xfrm>
              <a:off x="508010" y="3116946"/>
              <a:ext cx="1229919" cy="877834"/>
            </a:xfrm>
            <a:prstGeom prst="wedgeRectCallout">
              <a:avLst>
                <a:gd name="adj1" fmla="val 105196"/>
                <a:gd name="adj2" fmla="val 3755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330971" y="3259667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8011" y="4600888"/>
            <a:ext cx="1938546" cy="954838"/>
            <a:chOff x="508011" y="4600888"/>
            <a:chExt cx="1938546" cy="954838"/>
          </a:xfrm>
        </p:grpSpPr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2217957" y="4600888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5" name="Rectangular Callout 44"/>
            <p:cNvSpPr/>
            <p:nvPr/>
          </p:nvSpPr>
          <p:spPr>
            <a:xfrm>
              <a:off x="508011" y="4677892"/>
              <a:ext cx="1229919" cy="877834"/>
            </a:xfrm>
            <a:prstGeom prst="wedgeRectCallout">
              <a:avLst>
                <a:gd name="adj1" fmla="val 99459"/>
                <a:gd name="adj2" fmla="val -4603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1330971" y="482948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298682" y="3809254"/>
            <a:ext cx="2012203" cy="1042358"/>
            <a:chOff x="6298682" y="3809254"/>
            <a:chExt cx="2012203" cy="1042358"/>
          </a:xfrm>
        </p:grpSpPr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6298682" y="4623012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6" name="Rectangular Callout 45"/>
            <p:cNvSpPr/>
            <p:nvPr/>
          </p:nvSpPr>
          <p:spPr>
            <a:xfrm>
              <a:off x="7080966" y="3809254"/>
              <a:ext cx="1229919" cy="877834"/>
            </a:xfrm>
            <a:prstGeom prst="wedgeRectCallout">
              <a:avLst>
                <a:gd name="adj1" fmla="val -104764"/>
                <a:gd name="adj2" fmla="val 5684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7232213" y="3937863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24730" y="4888209"/>
            <a:ext cx="1845044" cy="1106434"/>
            <a:chOff x="6324730" y="4888209"/>
            <a:chExt cx="1845044" cy="1106434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6324730" y="4888209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7" name="Rectangular Callout 46"/>
            <p:cNvSpPr/>
            <p:nvPr/>
          </p:nvSpPr>
          <p:spPr>
            <a:xfrm>
              <a:off x="6939855" y="5116809"/>
              <a:ext cx="1229919" cy="877834"/>
            </a:xfrm>
            <a:prstGeom prst="wedgeRectCallout">
              <a:avLst>
                <a:gd name="adj1" fmla="val -89848"/>
                <a:gd name="adj2" fmla="val -5889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7080966" y="524541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53" name="Straight Connector 52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1404695" y="2088444"/>
              <a:ext cx="333235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ounded Rectangle 62"/>
            <p:cNvSpPr/>
            <p:nvPr/>
          </p:nvSpPr>
          <p:spPr>
            <a:xfrm>
              <a:off x="1917993" y="1783925"/>
              <a:ext cx="1131146" cy="74424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Browser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Cache</a:t>
              </a:r>
              <a:endParaRPr lang="en-US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H="1">
              <a:off x="1404696" y="2240018"/>
              <a:ext cx="333234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ounded Rectangle 69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用户</a:t>
              </a:r>
              <a:endParaRPr lang="en-US" sz="2000" b="1" dirty="0" smtClean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74" name="Rounded Rectangle 73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pic>
        <p:nvPicPr>
          <p:cNvPr id="76" name="Picture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3701502" y="2573205"/>
            <a:ext cx="1202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(</a:t>
            </a:r>
            <a:r>
              <a:rPr lang="zh-CN" altLang="en-US" sz="2200" b="1" dirty="0" smtClean="0">
                <a:solidFill>
                  <a:srgbClr val="008000"/>
                </a:solidFill>
                <a:latin typeface="黑体"/>
                <a:ea typeface="黑体"/>
                <a:cs typeface="黑体"/>
              </a:rPr>
              <a:t>数十个</a:t>
            </a:r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46111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(</a:t>
            </a:r>
            <a:r>
              <a:rPr lang="zh-CN" altLang="en-US" sz="2200" b="1" dirty="0" smtClean="0">
                <a:solidFill>
                  <a:srgbClr val="800000"/>
                </a:solidFill>
                <a:latin typeface="黑体"/>
                <a:ea typeface="黑体"/>
                <a:cs typeface="黑体"/>
              </a:rPr>
              <a:t>上百万</a:t>
            </a:r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)</a:t>
            </a:r>
            <a:endParaRPr lang="en-US" sz="2200" dirty="0">
              <a:solidFill>
                <a:srgbClr val="800000"/>
              </a:solidFill>
              <a:latin typeface="Helvetica Neue Medium"/>
              <a:cs typeface="Helvetica Neue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7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7"/>
    </mc:Choice>
    <mc:Fallback xmlns="">
      <p:transition xmlns:p14="http://schemas.microsoft.com/office/powerpoint/2010/main" spd="slow" advTm="955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12</a:t>
            </a:fld>
            <a:endParaRPr lang="en-US" dirty="0"/>
          </a:p>
        </p:txBody>
      </p:sp>
      <p:pic>
        <p:nvPicPr>
          <p:cNvPr id="44" name="Picture 18" descr="BlankMap-USA-states.PNG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9355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Freeform 75"/>
          <p:cNvSpPr/>
          <p:nvPr/>
        </p:nvSpPr>
        <p:spPr>
          <a:xfrm>
            <a:off x="2049567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6324730" y="4888209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6298682" y="4623012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2307404" y="3766180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2217957" y="4600888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6132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6556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83" name="Straight Connector 82"/>
          <p:cNvCxnSpPr>
            <a:stCxn id="81" idx="7"/>
            <a:endCxn id="82" idx="2"/>
          </p:cNvCxnSpPr>
          <p:nvPr/>
        </p:nvCxnSpPr>
        <p:spPr>
          <a:xfrm flipV="1">
            <a:off x="6210386" y="4158724"/>
            <a:ext cx="346487" cy="174745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2550115" y="3880480"/>
            <a:ext cx="4020869" cy="278244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761997" y="3229187"/>
            <a:ext cx="7876258" cy="3127163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CN" altLang="en-US" sz="2800" b="1" dirty="0" smtClean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目标</a:t>
            </a:r>
            <a:endParaRPr lang="en-US" sz="2800" b="1" dirty="0" smtClean="0">
              <a:solidFill>
                <a:srgbClr val="0000FF"/>
              </a:solidFill>
              <a:latin typeface="黑体"/>
              <a:ea typeface="黑体"/>
              <a:cs typeface="黑体"/>
            </a:endParaRPr>
          </a:p>
          <a:p>
            <a:pPr algn="ctr"/>
            <a:endParaRPr lang="en-US" sz="2800" b="1" dirty="0" smtClean="0">
              <a:solidFill>
                <a:schemeClr val="tx1"/>
              </a:solidFill>
              <a:latin typeface="Helvetica Neue Medium"/>
              <a:cs typeface="Helvetica Neue Medium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2800" b="1" dirty="0" smtClean="0">
                <a:solidFill>
                  <a:schemeClr val="tx1"/>
                </a:solidFill>
                <a:latin typeface="黑体"/>
                <a:ea typeface="黑体"/>
                <a:cs typeface="黑体"/>
              </a:rPr>
              <a:t>最小化</a:t>
            </a:r>
            <a:r>
              <a:rPr lang="en-US" sz="2800" b="1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 I/O-bound 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/>
                <a:ea typeface="黑体"/>
                <a:cs typeface="黑体"/>
              </a:rPr>
              <a:t>操作</a:t>
            </a:r>
            <a:endParaRPr lang="en-US" sz="2800" b="1" dirty="0" smtClean="0">
              <a:solidFill>
                <a:schemeClr val="tx1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全局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Origin Cache (FIFO)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068500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5581798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068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5475274" y="1241778"/>
            <a:ext cx="3499393" cy="1378609"/>
            <a:chOff x="3624062" y="1241778"/>
            <a:chExt cx="3499393" cy="1378609"/>
          </a:xfrm>
        </p:grpSpPr>
        <p:sp>
          <p:nvSpPr>
            <p:cNvPr id="47" name="Rounded Rectangle 46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数据中心</a:t>
              </a:r>
              <a:endParaRPr lang="en-US" sz="2000" b="1" dirty="0" smtClean="0">
                <a:latin typeface="黑体"/>
                <a:ea typeface="黑体"/>
                <a:cs typeface="黑体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553200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660066"/>
                </a:solidFill>
                <a:latin typeface="Helvetica Neue Medium"/>
                <a:cs typeface="Helvetica Neue Medium"/>
              </a:rPr>
              <a:t>(</a:t>
            </a:r>
            <a:r>
              <a:rPr lang="zh-CN" altLang="en-US" sz="2200" b="1" dirty="0" smtClean="0">
                <a:solidFill>
                  <a:srgbClr val="660066"/>
                </a:solidFill>
                <a:latin typeface="黑体"/>
                <a:ea typeface="黑体"/>
                <a:cs typeface="黑体"/>
              </a:rPr>
              <a:t>四个</a:t>
            </a:r>
            <a:r>
              <a:rPr lang="en-US" sz="2200" dirty="0" smtClean="0">
                <a:solidFill>
                  <a:srgbClr val="660066"/>
                </a:solidFill>
                <a:latin typeface="Helvetica Neue Medium"/>
                <a:cs typeface="Helvetica Neue Medium"/>
              </a:rPr>
              <a:t>)</a:t>
            </a:r>
            <a:endParaRPr lang="en-US" sz="2200" dirty="0">
              <a:solidFill>
                <a:srgbClr val="660066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1404695" y="2088444"/>
              <a:ext cx="333235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ounded Rectangle 54"/>
            <p:cNvSpPr/>
            <p:nvPr/>
          </p:nvSpPr>
          <p:spPr>
            <a:xfrm>
              <a:off x="1917993" y="1783925"/>
              <a:ext cx="1131146" cy="74424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Browser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Cache</a:t>
              </a:r>
              <a:endParaRPr lang="en-US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H="1">
              <a:off x="1404696" y="2240018"/>
              <a:ext cx="333234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61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用户</a:t>
              </a:r>
              <a:endParaRPr lang="en-US" sz="2000" b="1" dirty="0" smtClean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70" name="Rounded Rectangle 69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3701502" y="2573205"/>
            <a:ext cx="1202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(</a:t>
            </a:r>
            <a:r>
              <a:rPr lang="zh-CN" altLang="en-US" sz="2200" b="1" dirty="0" smtClean="0">
                <a:solidFill>
                  <a:srgbClr val="008000"/>
                </a:solidFill>
                <a:latin typeface="黑体"/>
                <a:ea typeface="黑体"/>
                <a:cs typeface="黑体"/>
              </a:rPr>
              <a:t>数十个</a:t>
            </a:r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46111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(</a:t>
            </a:r>
            <a:r>
              <a:rPr lang="zh-CN" altLang="en-US" sz="2200" b="1" dirty="0" smtClean="0">
                <a:solidFill>
                  <a:srgbClr val="800000"/>
                </a:solidFill>
                <a:latin typeface="黑体"/>
                <a:ea typeface="黑体"/>
                <a:cs typeface="黑体"/>
              </a:rPr>
              <a:t>上百万</a:t>
            </a:r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)</a:t>
            </a:r>
            <a:endParaRPr lang="en-US" sz="2200" dirty="0">
              <a:solidFill>
                <a:srgbClr val="800000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28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8"/>
    </mc:Choice>
    <mc:Fallback xmlns="">
      <p:transition xmlns:p14="http://schemas.microsoft.com/office/powerpoint/2010/main" spd="slow" advTm="1699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18" descr="BlankMap-USA-states.PNG"/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9355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2481109" y="3609824"/>
            <a:ext cx="1678702" cy="903970"/>
            <a:chOff x="858344" y="3609824"/>
            <a:chExt cx="1678702" cy="903970"/>
          </a:xfrm>
        </p:grpSpPr>
        <p:sp>
          <p:nvSpPr>
            <p:cNvPr id="63" name="Extract 62"/>
            <p:cNvSpPr/>
            <p:nvPr/>
          </p:nvSpPr>
          <p:spPr>
            <a:xfrm rot="17805570">
              <a:off x="879594" y="3588574"/>
              <a:ext cx="903970" cy="946469"/>
            </a:xfrm>
            <a:prstGeom prst="flowChartExtract">
              <a:avLst/>
            </a:prstGeom>
            <a:solidFill>
              <a:srgbClr val="0000FF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Extract 63"/>
            <p:cNvSpPr/>
            <p:nvPr/>
          </p:nvSpPr>
          <p:spPr>
            <a:xfrm rot="10173811">
              <a:off x="948459" y="3706701"/>
              <a:ext cx="1588587" cy="247728"/>
            </a:xfrm>
            <a:prstGeom prst="flowChartExtra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04196" y="4643367"/>
            <a:ext cx="1482719" cy="607848"/>
            <a:chOff x="781431" y="4643367"/>
            <a:chExt cx="1482719" cy="607848"/>
          </a:xfrm>
        </p:grpSpPr>
        <p:sp>
          <p:nvSpPr>
            <p:cNvPr id="70" name="Extract 69"/>
            <p:cNvSpPr/>
            <p:nvPr/>
          </p:nvSpPr>
          <p:spPr>
            <a:xfrm rot="16803332">
              <a:off x="997496" y="4465442"/>
              <a:ext cx="410339" cy="766189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Extract 70"/>
            <p:cNvSpPr/>
            <p:nvPr/>
          </p:nvSpPr>
          <p:spPr>
            <a:xfrm rot="2109232">
              <a:off x="781431" y="5026583"/>
              <a:ext cx="1482719" cy="224632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5" name="Extract 74"/>
          <p:cNvSpPr/>
          <p:nvPr/>
        </p:nvSpPr>
        <p:spPr>
          <a:xfrm rot="6368430">
            <a:off x="5627553" y="4090414"/>
            <a:ext cx="410339" cy="913863"/>
          </a:xfrm>
          <a:prstGeom prst="flowChartExtra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6" name="Extract 75"/>
          <p:cNvSpPr/>
          <p:nvPr/>
        </p:nvSpPr>
        <p:spPr>
          <a:xfrm rot="12928348">
            <a:off x="4707269" y="4158560"/>
            <a:ext cx="1579479" cy="352035"/>
          </a:xfrm>
          <a:prstGeom prst="flowChartExtra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8" name="Extract 77"/>
          <p:cNvSpPr/>
          <p:nvPr/>
        </p:nvSpPr>
        <p:spPr>
          <a:xfrm rot="5714751">
            <a:off x="5542789" y="4501629"/>
            <a:ext cx="554884" cy="997415"/>
          </a:xfrm>
          <a:prstGeom prst="flowChartExtract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9" name="Extract 78"/>
          <p:cNvSpPr/>
          <p:nvPr/>
        </p:nvSpPr>
        <p:spPr>
          <a:xfrm rot="20115061">
            <a:off x="4569263" y="5186845"/>
            <a:ext cx="1758600" cy="234190"/>
          </a:xfrm>
          <a:prstGeom prst="flowChartExtract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3175745" y="3556587"/>
            <a:ext cx="2286000" cy="2286000"/>
          </a:xfrm>
          <a:prstGeom prst="donut">
            <a:avLst>
              <a:gd name="adj" fmla="val 5426"/>
            </a:avLst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Block Arc 47"/>
          <p:cNvSpPr>
            <a:spLocks noChangeAspect="1"/>
          </p:cNvSpPr>
          <p:nvPr/>
        </p:nvSpPr>
        <p:spPr>
          <a:xfrm>
            <a:off x="3163415" y="3568916"/>
            <a:ext cx="2286000" cy="2286000"/>
          </a:xfrm>
          <a:prstGeom prst="blockArc">
            <a:avLst>
              <a:gd name="adj1" fmla="val 16190706"/>
              <a:gd name="adj2" fmla="val 21477795"/>
              <a:gd name="adj3" fmla="val 4476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Block Arc 49"/>
          <p:cNvSpPr>
            <a:spLocks noChangeAspect="1"/>
          </p:cNvSpPr>
          <p:nvPr/>
        </p:nvSpPr>
        <p:spPr>
          <a:xfrm rot="10800000">
            <a:off x="3180185" y="3561039"/>
            <a:ext cx="2286000" cy="2286000"/>
          </a:xfrm>
          <a:prstGeom prst="blockArc">
            <a:avLst>
              <a:gd name="adj1" fmla="val 16190706"/>
              <a:gd name="adj2" fmla="val 33"/>
              <a:gd name="adj3" fmla="val 45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Block Arc 48"/>
          <p:cNvSpPr>
            <a:spLocks noChangeAspect="1"/>
          </p:cNvSpPr>
          <p:nvPr/>
        </p:nvSpPr>
        <p:spPr>
          <a:xfrm rot="5400000">
            <a:off x="3163415" y="3556587"/>
            <a:ext cx="2286000" cy="2286000"/>
          </a:xfrm>
          <a:prstGeom prst="blockArc">
            <a:avLst>
              <a:gd name="adj1" fmla="val 16190706"/>
              <a:gd name="adj2" fmla="val 33"/>
              <a:gd name="adj3" fmla="val 4505"/>
            </a:avLst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540759" y="4096264"/>
            <a:ext cx="1534316" cy="990631"/>
            <a:chOff x="1917994" y="4096264"/>
            <a:chExt cx="1534316" cy="990631"/>
          </a:xfrm>
        </p:grpSpPr>
        <p:cxnSp>
          <p:nvCxnSpPr>
            <p:cNvPr id="80" name="Straight Connector 79"/>
            <p:cNvCxnSpPr/>
            <p:nvPr/>
          </p:nvCxnSpPr>
          <p:spPr>
            <a:xfrm flipH="1" flipV="1">
              <a:off x="1917994" y="4096264"/>
              <a:ext cx="745217" cy="548374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2046727" y="4656008"/>
              <a:ext cx="140558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dirty="0" smtClean="0">
                  <a:latin typeface="黑体"/>
                  <a:ea typeface="黑体"/>
                  <a:cs typeface="黑体"/>
                </a:rPr>
                <a:t>哈希</a:t>
              </a:r>
              <a:r>
                <a:rPr lang="en-US" sz="2200" dirty="0" smtClean="0">
                  <a:latin typeface="Helvetica Neue Medium"/>
                  <a:cs typeface="Helvetica Neue Medium"/>
                </a:rPr>
                <a:t>(</a:t>
              </a:r>
              <a:r>
                <a:rPr lang="en-US" sz="2200" dirty="0" err="1" smtClean="0">
                  <a:latin typeface="Helvetica Neue Medium"/>
                  <a:cs typeface="Helvetica Neue Medium"/>
                </a:rPr>
                <a:t>url</a:t>
              </a:r>
              <a:r>
                <a:rPr lang="en-US" sz="2200" dirty="0" smtClean="0">
                  <a:latin typeface="Helvetica Neue Medium"/>
                  <a:cs typeface="Helvetica Neue Medium"/>
                </a:rPr>
                <a:t>)</a:t>
              </a:r>
              <a:endParaRPr lang="en-US" sz="2200" dirty="0">
                <a:latin typeface="Helvetica Neue Medium"/>
                <a:cs typeface="Helvetica Neue Medium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13</a:t>
            </a:fld>
            <a:endParaRPr lang="en-US" dirty="0"/>
          </a:p>
        </p:txBody>
      </p:sp>
      <p:sp>
        <p:nvSpPr>
          <p:cNvPr id="73" name="Freeform 72"/>
          <p:cNvSpPr/>
          <p:nvPr/>
        </p:nvSpPr>
        <p:spPr>
          <a:xfrm>
            <a:off x="2049567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6132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6556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86" name="Straight Connector 85"/>
          <p:cNvCxnSpPr>
            <a:stCxn id="84" idx="7"/>
            <a:endCxn id="85" idx="2"/>
          </p:cNvCxnSpPr>
          <p:nvPr/>
        </p:nvCxnSpPr>
        <p:spPr>
          <a:xfrm flipV="1">
            <a:off x="6210386" y="4158724"/>
            <a:ext cx="346487" cy="174745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508010" y="3116946"/>
            <a:ext cx="2027994" cy="877834"/>
            <a:chOff x="508010" y="3116946"/>
            <a:chExt cx="2027994" cy="877834"/>
          </a:xfrm>
        </p:grpSpPr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2307404" y="3766180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54" name="Rectangular Callout 53"/>
            <p:cNvSpPr/>
            <p:nvPr/>
          </p:nvSpPr>
          <p:spPr>
            <a:xfrm>
              <a:off x="508010" y="3116946"/>
              <a:ext cx="1229919" cy="877834"/>
            </a:xfrm>
            <a:prstGeom prst="wedgeRectCallout">
              <a:avLst>
                <a:gd name="adj1" fmla="val 105196"/>
                <a:gd name="adj2" fmla="val 3755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1330971" y="3259667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08011" y="4600888"/>
            <a:ext cx="1938546" cy="954838"/>
            <a:chOff x="508011" y="4600888"/>
            <a:chExt cx="1938546" cy="954838"/>
          </a:xfrm>
        </p:grpSpPr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2217957" y="4600888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88" name="Rectangular Callout 87"/>
            <p:cNvSpPr/>
            <p:nvPr/>
          </p:nvSpPr>
          <p:spPr>
            <a:xfrm>
              <a:off x="508011" y="4677892"/>
              <a:ext cx="1229919" cy="877834"/>
            </a:xfrm>
            <a:prstGeom prst="wedgeRectCallout">
              <a:avLst>
                <a:gd name="adj1" fmla="val 99459"/>
                <a:gd name="adj2" fmla="val -4603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1330971" y="482948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298682" y="3809254"/>
            <a:ext cx="2012203" cy="1042358"/>
            <a:chOff x="6298682" y="3809254"/>
            <a:chExt cx="2012203" cy="1042358"/>
          </a:xfrm>
        </p:grpSpPr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6298682" y="4623012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92" name="Rectangular Callout 91"/>
            <p:cNvSpPr/>
            <p:nvPr/>
          </p:nvSpPr>
          <p:spPr>
            <a:xfrm>
              <a:off x="7080966" y="3809254"/>
              <a:ext cx="1229919" cy="877834"/>
            </a:xfrm>
            <a:prstGeom prst="wedgeRectCallout">
              <a:avLst>
                <a:gd name="adj1" fmla="val -104764"/>
                <a:gd name="adj2" fmla="val 5684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7232213" y="3937863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324730" y="4888209"/>
            <a:ext cx="1845044" cy="1106434"/>
            <a:chOff x="6324730" y="4888209"/>
            <a:chExt cx="1845044" cy="1106434"/>
          </a:xfrm>
        </p:grpSpPr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6324730" y="4888209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96" name="Rectangular Callout 95"/>
            <p:cNvSpPr/>
            <p:nvPr/>
          </p:nvSpPr>
          <p:spPr>
            <a:xfrm>
              <a:off x="6939855" y="5116809"/>
              <a:ext cx="1229919" cy="877834"/>
            </a:xfrm>
            <a:prstGeom prst="wedgeRectCallout">
              <a:avLst>
                <a:gd name="adj1" fmla="val -89848"/>
                <a:gd name="adj2" fmla="val -5889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7080966" y="524541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全局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Origin Cache (FIFO)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5068500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/>
          <p:cNvSpPr/>
          <p:nvPr/>
        </p:nvSpPr>
        <p:spPr>
          <a:xfrm>
            <a:off x="5581798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5068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>
            <a:off x="5475274" y="1241778"/>
            <a:ext cx="3499393" cy="1378609"/>
            <a:chOff x="3624062" y="1241778"/>
            <a:chExt cx="3499393" cy="1378609"/>
          </a:xfrm>
        </p:grpSpPr>
        <p:sp>
          <p:nvSpPr>
            <p:cNvPr id="99" name="Rounded Rectangle 98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数据中心</a:t>
              </a:r>
              <a:endParaRPr lang="en-US" sz="2000" b="1" dirty="0" smtClean="0">
                <a:latin typeface="黑体"/>
                <a:ea typeface="黑体"/>
                <a:cs typeface="黑体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6553200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660066"/>
                </a:solidFill>
                <a:latin typeface="Helvetica Neue Medium"/>
                <a:cs typeface="Helvetica Neue Medium"/>
              </a:rPr>
              <a:t>(</a:t>
            </a:r>
            <a:r>
              <a:rPr lang="zh-CN" altLang="en-US" sz="2200" b="1" dirty="0" smtClean="0">
                <a:solidFill>
                  <a:srgbClr val="660066"/>
                </a:solidFill>
                <a:latin typeface="黑体"/>
                <a:ea typeface="黑体"/>
                <a:cs typeface="黑体"/>
              </a:rPr>
              <a:t>四个</a:t>
            </a:r>
            <a:r>
              <a:rPr lang="en-US" sz="2200" dirty="0" smtClean="0">
                <a:solidFill>
                  <a:srgbClr val="660066"/>
                </a:solidFill>
                <a:latin typeface="Helvetica Neue Medium"/>
                <a:cs typeface="Helvetica Neue Medium"/>
              </a:rPr>
              <a:t>)</a:t>
            </a:r>
            <a:endParaRPr lang="en-US" sz="2200" dirty="0">
              <a:solidFill>
                <a:srgbClr val="660066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ounded Rectangle 102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1404695" y="2088444"/>
              <a:ext cx="333235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917993" y="1783925"/>
              <a:ext cx="1131146" cy="74424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Browser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Cache</a:t>
              </a:r>
              <a:endParaRPr lang="en-US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>
            <a:xfrm flipH="1">
              <a:off x="1404696" y="2240018"/>
              <a:ext cx="333234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ounded Rectangle 108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用户</a:t>
              </a:r>
              <a:endParaRPr lang="en-US" sz="2000" b="1" dirty="0" smtClean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112" name="Rounded Rectangle 111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pic>
        <p:nvPicPr>
          <p:cNvPr id="114" name="Picture 1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3701502" y="2573205"/>
            <a:ext cx="1202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(</a:t>
            </a:r>
            <a:r>
              <a:rPr lang="zh-CN" altLang="en-US" sz="2200" b="1" dirty="0" smtClean="0">
                <a:solidFill>
                  <a:srgbClr val="008000"/>
                </a:solidFill>
                <a:latin typeface="黑体"/>
                <a:ea typeface="黑体"/>
                <a:cs typeface="黑体"/>
              </a:rPr>
              <a:t>数十个</a:t>
            </a:r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046111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(</a:t>
            </a:r>
            <a:r>
              <a:rPr lang="zh-CN" altLang="en-US" sz="2200" b="1" dirty="0" smtClean="0">
                <a:solidFill>
                  <a:srgbClr val="800000"/>
                </a:solidFill>
                <a:latin typeface="黑体"/>
                <a:ea typeface="黑体"/>
                <a:cs typeface="黑体"/>
              </a:rPr>
              <a:t>上百万</a:t>
            </a:r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)</a:t>
            </a:r>
            <a:endParaRPr lang="en-US" sz="2200" dirty="0">
              <a:solidFill>
                <a:srgbClr val="800000"/>
              </a:solidFill>
              <a:latin typeface="Helvetica Neue Medium"/>
              <a:cs typeface="Helvetica Neue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862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36"/>
    </mc:Choice>
    <mc:Fallback xmlns="">
      <p:transition xmlns:p14="http://schemas.microsoft.com/office/powerpoint/2010/main" spd="slow" advTm="1333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14</a:t>
            </a:fld>
            <a:endParaRPr lang="en-US" dirty="0"/>
          </a:p>
        </p:txBody>
      </p:sp>
      <p:pic>
        <p:nvPicPr>
          <p:cNvPr id="44" name="Picture 18" descr="BlankMap-USA-states.PNG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9355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Freeform 75"/>
          <p:cNvSpPr/>
          <p:nvPr/>
        </p:nvSpPr>
        <p:spPr>
          <a:xfrm>
            <a:off x="2049567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6132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6556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83" name="Straight Connector 82"/>
          <p:cNvCxnSpPr>
            <a:stCxn id="81" idx="7"/>
            <a:endCxn id="82" idx="2"/>
          </p:cNvCxnSpPr>
          <p:nvPr/>
        </p:nvCxnSpPr>
        <p:spPr>
          <a:xfrm flipV="1">
            <a:off x="6210386" y="4158724"/>
            <a:ext cx="346487" cy="174745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2550115" y="3880480"/>
            <a:ext cx="4020869" cy="278244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08010" y="3116946"/>
            <a:ext cx="2027994" cy="877834"/>
            <a:chOff x="508010" y="3116946"/>
            <a:chExt cx="2027994" cy="877834"/>
          </a:xfrm>
        </p:grpSpPr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2307404" y="3766180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1" name="Rectangular Callout 40"/>
            <p:cNvSpPr/>
            <p:nvPr/>
          </p:nvSpPr>
          <p:spPr>
            <a:xfrm>
              <a:off x="508010" y="3116946"/>
              <a:ext cx="1229919" cy="877834"/>
            </a:xfrm>
            <a:prstGeom prst="wedgeRectCallout">
              <a:avLst>
                <a:gd name="adj1" fmla="val 105196"/>
                <a:gd name="adj2" fmla="val 3755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1330971" y="3259667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08011" y="4600888"/>
            <a:ext cx="1938546" cy="954838"/>
            <a:chOff x="508011" y="4600888"/>
            <a:chExt cx="1938546" cy="954838"/>
          </a:xfrm>
        </p:grpSpPr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2217957" y="4600888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6" name="Rectangular Callout 45"/>
            <p:cNvSpPr/>
            <p:nvPr/>
          </p:nvSpPr>
          <p:spPr>
            <a:xfrm>
              <a:off x="508011" y="4677892"/>
              <a:ext cx="1229919" cy="877834"/>
            </a:xfrm>
            <a:prstGeom prst="wedgeRectCallout">
              <a:avLst>
                <a:gd name="adj1" fmla="val 99459"/>
                <a:gd name="adj2" fmla="val -4603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1330971" y="482948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298682" y="3809254"/>
            <a:ext cx="2012203" cy="1042358"/>
            <a:chOff x="6298682" y="3809254"/>
            <a:chExt cx="2012203" cy="1042358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6298682" y="4623012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50" name="Rectangular Callout 49"/>
            <p:cNvSpPr/>
            <p:nvPr/>
          </p:nvSpPr>
          <p:spPr>
            <a:xfrm>
              <a:off x="7080966" y="3809254"/>
              <a:ext cx="1229919" cy="877834"/>
            </a:xfrm>
            <a:prstGeom prst="wedgeRectCallout">
              <a:avLst>
                <a:gd name="adj1" fmla="val -104764"/>
                <a:gd name="adj2" fmla="val 5684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7232213" y="3937863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324730" y="4888209"/>
            <a:ext cx="1845044" cy="1106434"/>
            <a:chOff x="6324730" y="4888209"/>
            <a:chExt cx="1845044" cy="1106434"/>
          </a:xfrm>
        </p:grpSpPr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6324730" y="4888209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54" name="Rectangular Callout 53"/>
            <p:cNvSpPr/>
            <p:nvPr/>
          </p:nvSpPr>
          <p:spPr>
            <a:xfrm>
              <a:off x="6939855" y="5116809"/>
              <a:ext cx="1229919" cy="877834"/>
            </a:xfrm>
            <a:prstGeom prst="wedgeRectCallout">
              <a:avLst>
                <a:gd name="adj1" fmla="val -89848"/>
                <a:gd name="adj2" fmla="val -5889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080966" y="524541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sp>
        <p:nvSpPr>
          <p:cNvPr id="5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zh-CN" altLang="en-US" smtClean="0">
                <a:latin typeface="黑体"/>
                <a:ea typeface="黑体"/>
                <a:cs typeface="黑体"/>
              </a:rPr>
              <a:t>全局</a:t>
            </a:r>
            <a:r>
              <a:rPr lang="en-US" smtClean="0"/>
              <a:t> </a:t>
            </a:r>
            <a:r>
              <a:rPr lang="en-US" smtClean="0">
                <a:solidFill>
                  <a:srgbClr val="0000FF"/>
                </a:solidFill>
              </a:rPr>
              <a:t>Origin Cache (FIFO)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5068500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5581798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5068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5475274" y="1241778"/>
            <a:ext cx="3499393" cy="1378609"/>
            <a:chOff x="3624062" y="1241778"/>
            <a:chExt cx="3499393" cy="1378609"/>
          </a:xfrm>
        </p:grpSpPr>
        <p:sp>
          <p:nvSpPr>
            <p:cNvPr id="71" name="Rounded Rectangle 70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数据中心</a:t>
              </a:r>
              <a:endParaRPr lang="en-US" sz="2000" b="1" dirty="0" smtClean="0">
                <a:latin typeface="黑体"/>
                <a:ea typeface="黑体"/>
                <a:cs typeface="黑体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553200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660066"/>
                </a:solidFill>
                <a:latin typeface="Helvetica Neue Medium"/>
                <a:cs typeface="Helvetica Neue Medium"/>
              </a:rPr>
              <a:t>(</a:t>
            </a:r>
            <a:r>
              <a:rPr lang="zh-CN" altLang="en-US" sz="2200" b="1" dirty="0" smtClean="0">
                <a:solidFill>
                  <a:srgbClr val="660066"/>
                </a:solidFill>
                <a:latin typeface="黑体"/>
                <a:ea typeface="黑体"/>
                <a:cs typeface="黑体"/>
              </a:rPr>
              <a:t>四个</a:t>
            </a:r>
            <a:r>
              <a:rPr lang="en-US" sz="2200" dirty="0" smtClean="0">
                <a:solidFill>
                  <a:srgbClr val="660066"/>
                </a:solidFill>
                <a:latin typeface="Helvetica Neue Medium"/>
                <a:cs typeface="Helvetica Neue Medium"/>
              </a:rPr>
              <a:t>)</a:t>
            </a:r>
            <a:endParaRPr lang="en-US" sz="2200" dirty="0">
              <a:solidFill>
                <a:srgbClr val="660066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1404695" y="2088444"/>
              <a:ext cx="333235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1917993" y="1783925"/>
              <a:ext cx="1131146" cy="74424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Browser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Cache</a:t>
              </a:r>
              <a:endParaRPr lang="en-US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>
              <a:off x="1404696" y="2240018"/>
              <a:ext cx="333234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ounded Rectangle 85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用户</a:t>
              </a:r>
              <a:endParaRPr lang="en-US" sz="2000" b="1" dirty="0" smtClean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89" name="Rounded Rectangle 88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3701502" y="2573205"/>
            <a:ext cx="1202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(</a:t>
            </a:r>
            <a:r>
              <a:rPr lang="zh-CN" altLang="en-US" sz="2200" b="1" dirty="0" smtClean="0">
                <a:solidFill>
                  <a:srgbClr val="008000"/>
                </a:solidFill>
                <a:latin typeface="黑体"/>
                <a:ea typeface="黑体"/>
                <a:cs typeface="黑体"/>
              </a:rPr>
              <a:t>数十个</a:t>
            </a:r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46111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(</a:t>
            </a:r>
            <a:r>
              <a:rPr lang="zh-CN" altLang="en-US" sz="2200" b="1" dirty="0" smtClean="0">
                <a:solidFill>
                  <a:srgbClr val="800000"/>
                </a:solidFill>
                <a:latin typeface="黑体"/>
                <a:ea typeface="黑体"/>
                <a:cs typeface="黑体"/>
              </a:rPr>
              <a:t>上百万</a:t>
            </a:r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)</a:t>
            </a:r>
            <a:endParaRPr lang="en-US" sz="2200" dirty="0">
              <a:solidFill>
                <a:srgbClr val="800000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3924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2"/>
    </mc:Choice>
    <mc:Fallback xmlns="">
      <p:transition xmlns:p14="http://schemas.microsoft.com/office/powerpoint/2010/main" spd="slow" advTm="936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46C0A"/>
                </a:solidFill>
              </a:rPr>
              <a:t>Haystack</a:t>
            </a:r>
            <a:r>
              <a:rPr lang="en-US" dirty="0" smtClean="0"/>
              <a:t> </a:t>
            </a:r>
            <a:r>
              <a:rPr lang="zh-CN" altLang="en-US" dirty="0" smtClean="0">
                <a:latin typeface="黑体"/>
                <a:ea typeface="黑体"/>
                <a:cs typeface="黑体"/>
              </a:rPr>
              <a:t>存储后台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黑体"/>
              <a:ea typeface="黑体"/>
              <a:cs typeface="黑体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029752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7461764" y="1783925"/>
            <a:ext cx="1409985" cy="74424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Backend (Haystack)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7029753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15</a:t>
            </a:fld>
            <a:endParaRPr lang="en-US" dirty="0"/>
          </a:p>
        </p:txBody>
      </p:sp>
      <p:pic>
        <p:nvPicPr>
          <p:cNvPr id="48" name="Picture 18" descr="BlankMap-USA-states.PNG"/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9355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Freeform 48"/>
          <p:cNvSpPr/>
          <p:nvPr/>
        </p:nvSpPr>
        <p:spPr>
          <a:xfrm>
            <a:off x="2049567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2307404" y="3766180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6132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6556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56" name="Straight Connector 55"/>
          <p:cNvCxnSpPr>
            <a:stCxn id="54" idx="7"/>
            <a:endCxn id="55" idx="2"/>
          </p:cNvCxnSpPr>
          <p:nvPr/>
        </p:nvCxnSpPr>
        <p:spPr>
          <a:xfrm flipV="1">
            <a:off x="6210386" y="4158724"/>
            <a:ext cx="346487" cy="174745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2550115" y="3880480"/>
            <a:ext cx="4020869" cy="278244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/>
          <p:cNvCxnSpPr>
            <a:stCxn id="46" idx="1"/>
            <a:endCxn id="90" idx="4"/>
          </p:cNvCxnSpPr>
          <p:nvPr/>
        </p:nvCxnSpPr>
        <p:spPr>
          <a:xfrm flipH="1">
            <a:off x="927239" y="3569975"/>
            <a:ext cx="403732" cy="9402"/>
          </a:xfrm>
          <a:prstGeom prst="straightConnector1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508010" y="3116946"/>
            <a:ext cx="2027994" cy="877834"/>
            <a:chOff x="508010" y="3116946"/>
            <a:chExt cx="2027994" cy="877834"/>
          </a:xfrm>
        </p:grpSpPr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2307404" y="3766180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5" name="Rectangular Callout 44"/>
            <p:cNvSpPr/>
            <p:nvPr/>
          </p:nvSpPr>
          <p:spPr>
            <a:xfrm>
              <a:off x="508010" y="3116946"/>
              <a:ext cx="1229919" cy="877834"/>
            </a:xfrm>
            <a:prstGeom prst="wedgeRectCallout">
              <a:avLst>
                <a:gd name="adj1" fmla="val 105196"/>
                <a:gd name="adj2" fmla="val 3755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1330971" y="3259667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8011" y="4600888"/>
            <a:ext cx="1938546" cy="954838"/>
            <a:chOff x="508011" y="4600888"/>
            <a:chExt cx="1938546" cy="954838"/>
          </a:xfrm>
        </p:grpSpPr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2217957" y="4600888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80" name="Rectangular Callout 79"/>
            <p:cNvSpPr/>
            <p:nvPr/>
          </p:nvSpPr>
          <p:spPr>
            <a:xfrm>
              <a:off x="508011" y="4677892"/>
              <a:ext cx="1229919" cy="877834"/>
            </a:xfrm>
            <a:prstGeom prst="wedgeRectCallout">
              <a:avLst>
                <a:gd name="adj1" fmla="val 99459"/>
                <a:gd name="adj2" fmla="val -4603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1330971" y="482948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298682" y="3809254"/>
            <a:ext cx="2012203" cy="1042358"/>
            <a:chOff x="6298682" y="3809254"/>
            <a:chExt cx="2012203" cy="1042358"/>
          </a:xfrm>
        </p:grpSpPr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6298682" y="4623012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84" name="Rectangular Callout 83"/>
            <p:cNvSpPr/>
            <p:nvPr/>
          </p:nvSpPr>
          <p:spPr>
            <a:xfrm>
              <a:off x="7080966" y="3809254"/>
              <a:ext cx="1229919" cy="877834"/>
            </a:xfrm>
            <a:prstGeom prst="wedgeRectCallout">
              <a:avLst>
                <a:gd name="adj1" fmla="val -104764"/>
                <a:gd name="adj2" fmla="val 5684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7232213" y="3937863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324730" y="4888209"/>
            <a:ext cx="1845044" cy="1106434"/>
            <a:chOff x="6324730" y="4888209"/>
            <a:chExt cx="1845044" cy="1106434"/>
          </a:xfrm>
        </p:grpSpPr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6324730" y="4888209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88" name="Rectangular Callout 87"/>
            <p:cNvSpPr/>
            <p:nvPr/>
          </p:nvSpPr>
          <p:spPr>
            <a:xfrm>
              <a:off x="6939855" y="5116809"/>
              <a:ext cx="1229919" cy="877834"/>
            </a:xfrm>
            <a:prstGeom prst="wedgeRectCallout">
              <a:avLst>
                <a:gd name="adj1" fmla="val -89848"/>
                <a:gd name="adj2" fmla="val -5889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7080966" y="524541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sp>
        <p:nvSpPr>
          <p:cNvPr id="90" name="Can 89"/>
          <p:cNvSpPr/>
          <p:nvPr/>
        </p:nvSpPr>
        <p:spPr>
          <a:xfrm>
            <a:off x="634631" y="3264161"/>
            <a:ext cx="292608" cy="630431"/>
          </a:xfrm>
          <a:prstGeom prst="can">
            <a:avLst>
              <a:gd name="adj" fmla="val 39728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91" name="Can 90"/>
          <p:cNvSpPr/>
          <p:nvPr/>
        </p:nvSpPr>
        <p:spPr>
          <a:xfrm>
            <a:off x="640727" y="4829488"/>
            <a:ext cx="292608" cy="630431"/>
          </a:xfrm>
          <a:prstGeom prst="can">
            <a:avLst>
              <a:gd name="adj" fmla="val 39728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94" name="Can 93"/>
          <p:cNvSpPr/>
          <p:nvPr/>
        </p:nvSpPr>
        <p:spPr>
          <a:xfrm>
            <a:off x="7840585" y="3937863"/>
            <a:ext cx="292608" cy="630431"/>
          </a:xfrm>
          <a:prstGeom prst="can">
            <a:avLst>
              <a:gd name="adj" fmla="val 39728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95" name="Can 94"/>
          <p:cNvSpPr/>
          <p:nvPr/>
        </p:nvSpPr>
        <p:spPr>
          <a:xfrm>
            <a:off x="7696283" y="5245418"/>
            <a:ext cx="292608" cy="630431"/>
          </a:xfrm>
          <a:prstGeom prst="can">
            <a:avLst>
              <a:gd name="adj" fmla="val 39728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93" name="Straight Connector 92"/>
          <p:cNvCxnSpPr>
            <a:stCxn id="46" idx="1"/>
            <a:endCxn id="91" idx="4"/>
          </p:cNvCxnSpPr>
          <p:nvPr/>
        </p:nvCxnSpPr>
        <p:spPr>
          <a:xfrm flipH="1">
            <a:off x="933335" y="3569975"/>
            <a:ext cx="397636" cy="1574729"/>
          </a:xfrm>
          <a:prstGeom prst="line">
            <a:avLst/>
          </a:prstGeom>
          <a:ln>
            <a:solidFill>
              <a:srgbClr val="0000FF"/>
            </a:solidFill>
            <a:prstDash val="dash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5068500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ounded Rectangle 117"/>
          <p:cNvSpPr/>
          <p:nvPr/>
        </p:nvSpPr>
        <p:spPr>
          <a:xfrm>
            <a:off x="5581798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 flipH="1">
            <a:off x="5068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/>
          <p:cNvGrpSpPr/>
          <p:nvPr/>
        </p:nvGrpSpPr>
        <p:grpSpPr>
          <a:xfrm>
            <a:off x="5475274" y="1241778"/>
            <a:ext cx="3499393" cy="1378609"/>
            <a:chOff x="3624062" y="1241778"/>
            <a:chExt cx="3499393" cy="1378609"/>
          </a:xfrm>
        </p:grpSpPr>
        <p:sp>
          <p:nvSpPr>
            <p:cNvPr id="121" name="Rounded Rectangle 120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数据中心</a:t>
              </a:r>
              <a:endParaRPr lang="en-US" sz="2000" b="1" dirty="0" smtClean="0">
                <a:latin typeface="黑体"/>
                <a:ea typeface="黑体"/>
                <a:cs typeface="黑体"/>
              </a:endParaRP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6553200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660066"/>
                </a:solidFill>
                <a:latin typeface="Helvetica Neue Medium"/>
                <a:cs typeface="Helvetica Neue Medium"/>
              </a:rPr>
              <a:t>(</a:t>
            </a:r>
            <a:r>
              <a:rPr lang="zh-CN" altLang="en-US" sz="2200" b="1" dirty="0" smtClean="0">
                <a:solidFill>
                  <a:srgbClr val="660066"/>
                </a:solidFill>
                <a:latin typeface="黑体"/>
                <a:ea typeface="黑体"/>
                <a:cs typeface="黑体"/>
              </a:rPr>
              <a:t>四个</a:t>
            </a:r>
            <a:r>
              <a:rPr lang="en-US" sz="2200" dirty="0" smtClean="0">
                <a:solidFill>
                  <a:srgbClr val="660066"/>
                </a:solidFill>
                <a:latin typeface="Helvetica Neue Medium"/>
                <a:cs typeface="Helvetica Neue Medium"/>
              </a:rPr>
              <a:t>)</a:t>
            </a:r>
            <a:endParaRPr lang="en-US" sz="2200" dirty="0">
              <a:solidFill>
                <a:srgbClr val="660066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Rounded Rectangle 124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cxnSp>
          <p:nvCxnSpPr>
            <p:cNvPr id="128" name="Straight Connector 127"/>
            <p:cNvCxnSpPr/>
            <p:nvPr/>
          </p:nvCxnSpPr>
          <p:spPr>
            <a:xfrm>
              <a:off x="1404695" y="2088444"/>
              <a:ext cx="333235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1917993" y="1783925"/>
              <a:ext cx="1131146" cy="74424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Browser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Cache</a:t>
              </a:r>
              <a:endParaRPr lang="en-US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130" name="Straight Connector 129"/>
            <p:cNvCxnSpPr/>
            <p:nvPr/>
          </p:nvCxnSpPr>
          <p:spPr>
            <a:xfrm flipH="1">
              <a:off x="1404696" y="2240018"/>
              <a:ext cx="333234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Rounded Rectangle 130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用户</a:t>
              </a:r>
              <a:endParaRPr lang="en-US" sz="2000" b="1" dirty="0" smtClean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134" name="Rounded Rectangle 133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pic>
        <p:nvPicPr>
          <p:cNvPr id="136" name="Picture 1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3701502" y="2573205"/>
            <a:ext cx="1202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(</a:t>
            </a:r>
            <a:r>
              <a:rPr lang="zh-CN" altLang="en-US" sz="2200" b="1" dirty="0" smtClean="0">
                <a:solidFill>
                  <a:srgbClr val="008000"/>
                </a:solidFill>
                <a:latin typeface="黑体"/>
                <a:ea typeface="黑体"/>
                <a:cs typeface="黑体"/>
              </a:rPr>
              <a:t>数十个</a:t>
            </a:r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046111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(</a:t>
            </a:r>
            <a:r>
              <a:rPr lang="zh-CN" altLang="en-US" sz="2200" b="1" dirty="0" smtClean="0">
                <a:solidFill>
                  <a:srgbClr val="800000"/>
                </a:solidFill>
                <a:latin typeface="黑体"/>
                <a:ea typeface="黑体"/>
                <a:cs typeface="黑体"/>
              </a:rPr>
              <a:t>上百万</a:t>
            </a:r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)</a:t>
            </a:r>
            <a:endParaRPr lang="en-US" sz="2200" dirty="0">
              <a:solidFill>
                <a:srgbClr val="800000"/>
              </a:solidFill>
              <a:latin typeface="Helvetica Neue Medium"/>
              <a:cs typeface="Helvetica Neue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513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95"/>
    </mc:Choice>
    <mc:Fallback xmlns="">
      <p:transition xmlns:p14="http://schemas.microsoft.com/office/powerpoint/2010/main" spd="slow" advTm="2819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2305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我们如何采集数据</a:t>
            </a:r>
            <a:r>
              <a:rPr lang="en-US" dirty="0" smtClean="0">
                <a:latin typeface="黑体"/>
                <a:ea typeface="黑体"/>
                <a:cs typeface="黑体"/>
              </a:rPr>
              <a:t>?</a:t>
            </a:r>
            <a:endParaRPr 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73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51"/>
    </mc:Choice>
    <mc:Fallback xmlns="">
      <p:transition xmlns:p14="http://schemas.microsoft.com/office/powerpoint/2010/main" spd="slow" advTm="1525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数据采集</a:t>
            </a:r>
            <a:endParaRPr 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774919" y="1641889"/>
            <a:ext cx="7199747" cy="2154000"/>
          </a:xfrm>
          <a:prstGeom prst="roundRect">
            <a:avLst/>
          </a:prstGeom>
          <a:solidFill>
            <a:schemeClr val="bg1">
              <a:lumMod val="95000"/>
              <a:alpha val="43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sz="2400" dirty="0"/>
          </a:p>
          <a:p>
            <a:pPr algn="ctr"/>
            <a:endParaRPr lang="en-US" sz="2400" dirty="0" smtClean="0">
              <a:solidFill>
                <a:schemeClr val="tx1"/>
              </a:solidFill>
              <a:latin typeface="Helvetica Neue Medium"/>
              <a:cs typeface="Helvetica Neue Medium"/>
            </a:endParaRPr>
          </a:p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黑体"/>
                <a:ea typeface="黑体"/>
                <a:cs typeface="黑体"/>
              </a:rPr>
              <a:t>检测范围</a:t>
            </a:r>
            <a:endParaRPr lang="en-US" sz="2400" dirty="0" smtClean="0">
              <a:solidFill>
                <a:schemeClr val="tx1"/>
              </a:solidFill>
              <a:latin typeface="黑体"/>
              <a:ea typeface="黑体"/>
              <a:cs typeface="黑体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7029752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7461764" y="1783925"/>
            <a:ext cx="1409985" cy="74424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Backend (Haystack)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7029753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404695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1917993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Browser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1404696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068500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5581798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5068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58" name="Rounded Rectangle 57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sp>
          <p:nvSpPr>
            <p:cNvPr id="61" name="Rounded Rectangle 60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用户</a:t>
              </a:r>
              <a:endParaRPr lang="en-US" sz="2000" b="1" dirty="0" smtClean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475274" y="1241778"/>
            <a:ext cx="3499393" cy="1378609"/>
            <a:chOff x="3624062" y="1241778"/>
            <a:chExt cx="3499393" cy="1378609"/>
          </a:xfrm>
        </p:grpSpPr>
        <p:sp>
          <p:nvSpPr>
            <p:cNvPr id="64" name="Rounded Rectangle 63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数据中心</a:t>
              </a:r>
              <a:endParaRPr lang="en-US" sz="2000" b="1" dirty="0" smtClean="0">
                <a:latin typeface="黑体"/>
                <a:ea typeface="黑体"/>
                <a:cs typeface="黑体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891791" y="3216112"/>
            <a:ext cx="2995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  <a:latin typeface="Helvetica Neue Medium"/>
                <a:cs typeface="Helvetica Neue Medium"/>
              </a:rPr>
              <a:t>(</a:t>
            </a:r>
            <a:r>
              <a:rPr lang="en-US" sz="2400" dirty="0">
                <a:solidFill>
                  <a:srgbClr val="800000"/>
                </a:solidFill>
                <a:latin typeface="Helvetica Neue Medium"/>
                <a:cs typeface="Helvetica Neue Medium"/>
              </a:rPr>
              <a:t>Object-based</a:t>
            </a:r>
            <a:r>
              <a:rPr lang="en-US" sz="2400" dirty="0">
                <a:solidFill>
                  <a:prstClr val="black"/>
                </a:solidFill>
                <a:latin typeface="Helvetica Neue Medium"/>
                <a:cs typeface="Helvetica Neue Medium"/>
              </a:rPr>
              <a:t> </a:t>
            </a:r>
            <a:r>
              <a:rPr lang="zh-CN" altLang="en-US" sz="2400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采样</a:t>
            </a:r>
            <a:r>
              <a:rPr lang="en-US" sz="2400" dirty="0" smtClean="0">
                <a:solidFill>
                  <a:prstClr val="black"/>
                </a:solidFill>
                <a:latin typeface="Helvetica Neue Medium"/>
                <a:cs typeface="Helvetica Neue Medium"/>
              </a:rPr>
              <a:t>)</a:t>
            </a:r>
            <a:endParaRPr lang="en-US" sz="2400" dirty="0">
              <a:solidFill>
                <a:prstClr val="black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0" name="Content Placeholder 2"/>
          <p:cNvSpPr>
            <a:spLocks noGrp="1"/>
          </p:cNvSpPr>
          <p:nvPr>
            <p:ph idx="1"/>
          </p:nvPr>
        </p:nvSpPr>
        <p:spPr>
          <a:xfrm>
            <a:off x="457199" y="4543780"/>
            <a:ext cx="8686801" cy="167922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Request-based</a:t>
            </a:r>
            <a:r>
              <a:rPr lang="en-US" dirty="0" smtClean="0"/>
              <a:t>: </a:t>
            </a:r>
            <a:r>
              <a:rPr lang="zh-CN" altLang="en-US" dirty="0" smtClean="0">
                <a:latin typeface="黑体"/>
                <a:ea typeface="黑体"/>
                <a:cs typeface="黑体"/>
              </a:rPr>
              <a:t>采集</a:t>
            </a:r>
            <a:r>
              <a:rPr lang="en-US" dirty="0" smtClean="0"/>
              <a:t> X% </a:t>
            </a:r>
            <a:r>
              <a:rPr lang="zh-CN" altLang="en-US" dirty="0" smtClean="0">
                <a:latin typeface="黑体"/>
                <a:ea typeface="黑体"/>
                <a:cs typeface="黑体"/>
              </a:rPr>
              <a:t>的请求</a:t>
            </a:r>
            <a:endParaRPr lang="en-US" dirty="0" smtClean="0">
              <a:solidFill>
                <a:srgbClr val="800000"/>
              </a:solidFill>
              <a:latin typeface="黑体"/>
              <a:ea typeface="黑体"/>
              <a:cs typeface="黑体"/>
            </a:endParaRPr>
          </a:p>
          <a:p>
            <a:r>
              <a:rPr lang="en-US" dirty="0" smtClean="0">
                <a:solidFill>
                  <a:srgbClr val="800000"/>
                </a:solidFill>
              </a:rPr>
              <a:t>Object-based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zh-CN" altLang="en-US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采集针对</a:t>
            </a:r>
            <a:r>
              <a:rPr lang="en-US" dirty="0" smtClean="0">
                <a:solidFill>
                  <a:srgbClr val="000000"/>
                </a:solidFill>
              </a:rPr>
              <a:t> X% </a:t>
            </a:r>
            <a:r>
              <a:rPr lang="en-US" altLang="zh-CN" dirty="0" smtClean="0">
                <a:solidFill>
                  <a:srgbClr val="000000"/>
                </a:solidFill>
              </a:rPr>
              <a:t>object </a:t>
            </a:r>
            <a:r>
              <a:rPr lang="zh-CN" altLang="en-US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的请求</a:t>
            </a:r>
            <a:endParaRPr lang="en-US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17</a:t>
            </a:fld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425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86"/>
    </mc:Choice>
    <mc:Fallback xmlns="">
      <p:transition xmlns:p14="http://schemas.microsoft.com/office/powerpoint/2010/main" spd="slow" advTm="4888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" grpId="0"/>
      <p:bldP spid="7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l_layers.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" y="1280160"/>
            <a:ext cx="6787299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如何采样</a:t>
            </a:r>
            <a:r>
              <a:rPr lang="en-US" dirty="0" smtClean="0"/>
              <a:t> Power-law</a:t>
            </a:r>
            <a:endParaRPr 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18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243667" y="1778000"/>
            <a:ext cx="4896555" cy="299155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10086" y="5340555"/>
            <a:ext cx="344311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Sans"/>
                <a:cs typeface="Sans"/>
              </a:rPr>
              <a:t>Object rank</a:t>
            </a:r>
            <a:endParaRPr lang="en-US" sz="2200" dirty="0">
              <a:latin typeface="Sans"/>
              <a:cs typeface="Sans"/>
            </a:endParaRPr>
          </a:p>
        </p:txBody>
      </p:sp>
    </p:spTree>
    <p:extLst>
      <p:ext uri="{BB962C8B-B14F-4D97-AF65-F5344CB8AC3E}">
        <p14:creationId xmlns:p14="http://schemas.microsoft.com/office/powerpoint/2010/main" val="252132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37"/>
    </mc:Choice>
    <mc:Fallback xmlns="">
      <p:transition xmlns:p14="http://schemas.microsoft.com/office/powerpoint/2010/main" spd="slow" advTm="2443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250</a:t>
            </a:r>
            <a:r>
              <a:rPr lang="en-US" altLang="zh-CN" b="1" dirty="0" smtClean="0">
                <a:solidFill>
                  <a:srgbClr val="800000"/>
                </a:solidFill>
              </a:rPr>
              <a:t>0 </a:t>
            </a:r>
            <a:r>
              <a:rPr lang="zh-CN" altLang="en-US" dirty="0" smtClean="0">
                <a:solidFill>
                  <a:srgbClr val="800000"/>
                </a:solidFill>
                <a:latin typeface="黑体"/>
                <a:ea typeface="黑体"/>
                <a:cs typeface="黑体"/>
              </a:rPr>
              <a:t>亿</a:t>
            </a:r>
            <a:r>
              <a:rPr lang="en-US" b="1" baseline="30000" dirty="0" smtClean="0">
                <a:solidFill>
                  <a:srgbClr val="800000"/>
                </a:solidFill>
              </a:rPr>
              <a:t>*</a:t>
            </a:r>
            <a:r>
              <a:rPr lang="en-US" dirty="0" smtClean="0"/>
              <a:t> </a:t>
            </a:r>
            <a:r>
              <a:rPr lang="zh-CN" altLang="en-US" b="1" dirty="0" smtClean="0">
                <a:latin typeface="黑体"/>
                <a:ea typeface="黑体"/>
                <a:cs typeface="黑体"/>
              </a:rPr>
              <a:t>照片</a:t>
            </a:r>
            <a:r>
              <a:rPr lang="en-US" b="1" dirty="0" smtClean="0"/>
              <a:t> </a:t>
            </a:r>
            <a:r>
              <a:rPr lang="en-US" altLang="zh-CN" b="1" dirty="0" smtClean="0"/>
              <a:t>@</a:t>
            </a:r>
            <a:r>
              <a:rPr lang="en-US" b="1" dirty="0" smtClean="0"/>
              <a:t> Facebook</a:t>
            </a:r>
            <a:endParaRPr lang="en-US" b="1" dirty="0"/>
          </a:p>
        </p:txBody>
      </p:sp>
      <p:pic>
        <p:nvPicPr>
          <p:cNvPr id="2" name="Picture 1" descr="Screen Shot 2013-10-17 at 1.40.14 A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9712" y="1538111"/>
            <a:ext cx="2582333" cy="4233334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385535" y="1538111"/>
            <a:ext cx="2477339" cy="1382889"/>
            <a:chOff x="1991934" y="1538111"/>
            <a:chExt cx="2477339" cy="1382889"/>
          </a:xfrm>
        </p:grpSpPr>
        <p:sp>
          <p:nvSpPr>
            <p:cNvPr id="10" name="Frame 9"/>
            <p:cNvSpPr/>
            <p:nvPr/>
          </p:nvSpPr>
          <p:spPr>
            <a:xfrm>
              <a:off x="3273777" y="1538111"/>
              <a:ext cx="693703" cy="691445"/>
            </a:xfrm>
            <a:prstGeom prst="frame">
              <a:avLst>
                <a:gd name="adj1" fmla="val 10459"/>
              </a:avLst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12" name="Straight Connector 11"/>
            <p:cNvCxnSpPr>
              <a:stCxn id="17" idx="3"/>
              <a:endCxn id="10" idx="1"/>
            </p:cNvCxnSpPr>
            <p:nvPr/>
          </p:nvCxnSpPr>
          <p:spPr>
            <a:xfrm flipV="1">
              <a:off x="2924622" y="1883834"/>
              <a:ext cx="349155" cy="282662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991934" y="1966441"/>
              <a:ext cx="932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头像</a:t>
              </a:r>
              <a:endParaRPr lang="en-US" sz="2000" b="1" dirty="0" smtClean="0">
                <a:latin typeface="黑体"/>
                <a:ea typeface="黑体"/>
                <a:cs typeface="黑体"/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4235027" y="2593623"/>
              <a:ext cx="234246" cy="327377"/>
            </a:xfrm>
            <a:prstGeom prst="frame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0" name="Straight Connector 19"/>
            <p:cNvCxnSpPr>
              <a:stCxn id="17" idx="3"/>
              <a:endCxn id="19" idx="1"/>
            </p:cNvCxnSpPr>
            <p:nvPr/>
          </p:nvCxnSpPr>
          <p:spPr>
            <a:xfrm>
              <a:off x="2924622" y="2166496"/>
              <a:ext cx="1310405" cy="590816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99560" y="2921000"/>
            <a:ext cx="3694930" cy="987777"/>
            <a:chOff x="625336" y="2921000"/>
            <a:chExt cx="3694930" cy="987777"/>
          </a:xfrm>
        </p:grpSpPr>
        <p:sp>
          <p:nvSpPr>
            <p:cNvPr id="21" name="Frame 20"/>
            <p:cNvSpPr/>
            <p:nvPr/>
          </p:nvSpPr>
          <p:spPr>
            <a:xfrm>
              <a:off x="2823362" y="2921000"/>
              <a:ext cx="1496904" cy="987777"/>
            </a:xfrm>
            <a:prstGeom prst="frame">
              <a:avLst>
                <a:gd name="adj1" fmla="val 6785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2" name="Straight Connector 21"/>
            <p:cNvCxnSpPr>
              <a:stCxn id="30" idx="3"/>
              <a:endCxn id="21" idx="1"/>
            </p:cNvCxnSpPr>
            <p:nvPr/>
          </p:nvCxnSpPr>
          <p:spPr>
            <a:xfrm>
              <a:off x="1455623" y="3414889"/>
              <a:ext cx="1367739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25336" y="3214834"/>
              <a:ext cx="8302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新闻</a:t>
              </a:r>
              <a:endParaRPr lang="en-US" sz="2000" b="1" dirty="0" smtClean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99560" y="4021667"/>
            <a:ext cx="2229068" cy="959556"/>
            <a:chOff x="2005959" y="4021667"/>
            <a:chExt cx="2229068" cy="959556"/>
          </a:xfrm>
        </p:grpSpPr>
        <p:sp>
          <p:nvSpPr>
            <p:cNvPr id="32" name="Frame 31"/>
            <p:cNvSpPr/>
            <p:nvPr/>
          </p:nvSpPr>
          <p:spPr>
            <a:xfrm>
              <a:off x="3273777" y="4021667"/>
              <a:ext cx="961250" cy="959556"/>
            </a:xfrm>
            <a:prstGeom prst="frame">
              <a:avLst>
                <a:gd name="adj1" fmla="val 5278"/>
              </a:avLst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890512" y="4477456"/>
              <a:ext cx="383265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005959" y="4270346"/>
              <a:ext cx="1159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相册</a:t>
              </a:r>
              <a:endParaRPr lang="en-US" sz="2000" b="1" dirty="0" smtClean="0">
                <a:latin typeface="黑体"/>
                <a:ea typeface="黑体"/>
                <a:cs typeface="黑体"/>
              </a:endParaRP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3222" y="6208889"/>
            <a:ext cx="428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/>
                <a:cs typeface="Helvetica Neue Medium"/>
              </a:rPr>
              <a:t>* </a:t>
            </a:r>
            <a:r>
              <a:rPr lang="en-US" dirty="0" err="1" smtClean="0">
                <a:latin typeface="Helvetica Neue Medium"/>
                <a:cs typeface="Helvetica Neue Medium"/>
              </a:rPr>
              <a:t>Internet.org</a:t>
            </a:r>
            <a:r>
              <a:rPr lang="en-US" dirty="0" smtClean="0">
                <a:latin typeface="Helvetica Neue Medium"/>
                <a:cs typeface="Helvetica Neue Medium"/>
              </a:rPr>
              <a:t>, 2013</a:t>
            </a:r>
            <a:r>
              <a:rPr lang="zh-CN" altLang="en-US" b="1" dirty="0" smtClean="0">
                <a:latin typeface="黑体"/>
                <a:ea typeface="黑体"/>
                <a:cs typeface="黑体"/>
              </a:rPr>
              <a:t>年</a:t>
            </a:r>
            <a:r>
              <a:rPr lang="en-US" altLang="zh-CN" dirty="0" smtClean="0">
                <a:latin typeface="Helvetica Neue Medium"/>
                <a:cs typeface="Helvetica Neue Medium"/>
              </a:rPr>
              <a:t>9</a:t>
            </a:r>
            <a:r>
              <a:rPr lang="zh-CN" altLang="en-US" b="1" dirty="0" smtClean="0">
                <a:latin typeface="黑体"/>
                <a:ea typeface="黑体"/>
                <a:cs typeface="黑体"/>
              </a:rPr>
              <a:t>月</a:t>
            </a:r>
            <a:endParaRPr lang="en-US" b="1" dirty="0">
              <a:latin typeface="黑体"/>
              <a:ea typeface="黑体"/>
              <a:cs typeface="黑体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81225" y="1492308"/>
            <a:ext cx="1828800" cy="4269967"/>
            <a:chOff x="4981225" y="1492308"/>
            <a:chExt cx="1828800" cy="4269967"/>
          </a:xfrm>
        </p:grpSpPr>
        <p:sp>
          <p:nvSpPr>
            <p:cNvPr id="27" name="Rounded Rectangle 26"/>
            <p:cNvSpPr/>
            <p:nvPr/>
          </p:nvSpPr>
          <p:spPr>
            <a:xfrm>
              <a:off x="4981225" y="4985035"/>
              <a:ext cx="1828800" cy="77724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altLang="zh-CN" sz="1000" b="1" dirty="0" smtClean="0">
                <a:solidFill>
                  <a:srgbClr val="000000"/>
                </a:solidFill>
                <a:latin typeface="黑体"/>
                <a:ea typeface="黑体"/>
                <a:cs typeface="黑体"/>
              </a:endParaRPr>
            </a:p>
            <a:p>
              <a:pPr algn="ctr"/>
              <a:r>
                <a:rPr lang="zh-CN" altLang="en-US" sz="2000" b="1" dirty="0" smtClean="0">
                  <a:solidFill>
                    <a:srgbClr val="000000"/>
                  </a:solidFill>
                  <a:latin typeface="黑体"/>
                  <a:ea typeface="黑体"/>
                  <a:cs typeface="黑体"/>
                </a:rPr>
                <a:t>后台存储</a:t>
              </a:r>
              <a:endParaRPr lang="en-US" altLang="zh-CN" sz="2000" b="1" dirty="0" smtClean="0">
                <a:solidFill>
                  <a:srgbClr val="000000"/>
                </a:solidFill>
                <a:latin typeface="黑体"/>
                <a:ea typeface="黑体"/>
                <a:cs typeface="黑体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0927" y="1492308"/>
              <a:ext cx="689396" cy="689396"/>
            </a:xfrm>
            <a:prstGeom prst="rect">
              <a:avLst/>
            </a:prstGeom>
          </p:spPr>
        </p:pic>
        <p:cxnSp>
          <p:nvCxnSpPr>
            <p:cNvPr id="29" name="Straight Connector 28"/>
            <p:cNvCxnSpPr>
              <a:stCxn id="28" idx="2"/>
              <a:endCxn id="27" idx="0"/>
            </p:cNvCxnSpPr>
            <p:nvPr/>
          </p:nvCxnSpPr>
          <p:spPr>
            <a:xfrm>
              <a:off x="5895625" y="2181704"/>
              <a:ext cx="0" cy="2803331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4981225" y="2723437"/>
              <a:ext cx="1828800" cy="1693333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b="1" dirty="0" smtClean="0">
                <a:solidFill>
                  <a:srgbClr val="000000"/>
                </a:solidFill>
                <a:latin typeface="黑体"/>
                <a:ea typeface="黑体"/>
                <a:cs typeface="黑体"/>
              </a:endParaRPr>
            </a:p>
            <a:p>
              <a:pPr algn="ctr"/>
              <a:endParaRPr lang="en-US" altLang="zh-CN" sz="1600" b="1" dirty="0" smtClean="0">
                <a:solidFill>
                  <a:srgbClr val="000000"/>
                </a:solidFill>
                <a:latin typeface="黑体"/>
                <a:ea typeface="黑体"/>
                <a:cs typeface="黑体"/>
              </a:endParaRPr>
            </a:p>
            <a:p>
              <a:pPr algn="ctr"/>
              <a:r>
                <a:rPr lang="zh-CN" altLang="en-US" sz="2000" b="1" dirty="0" smtClean="0">
                  <a:solidFill>
                    <a:srgbClr val="000000"/>
                  </a:solidFill>
                  <a:latin typeface="黑体"/>
                  <a:ea typeface="黑体"/>
                  <a:cs typeface="黑体"/>
                </a:rPr>
                <a:t>多级缓存</a:t>
              </a:r>
              <a:endParaRPr lang="en-US" altLang="zh-CN" sz="2000" b="1" dirty="0" smtClean="0">
                <a:solidFill>
                  <a:srgbClr val="000000"/>
                </a:solidFill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56783" y="2717166"/>
            <a:ext cx="1989661" cy="3045108"/>
            <a:chOff x="6956783" y="2717166"/>
            <a:chExt cx="1989661" cy="3045108"/>
          </a:xfrm>
        </p:grpSpPr>
        <p:sp>
          <p:nvSpPr>
            <p:cNvPr id="33" name="Left Brace 32"/>
            <p:cNvSpPr/>
            <p:nvPr/>
          </p:nvSpPr>
          <p:spPr>
            <a:xfrm rot="10800000">
              <a:off x="6956783" y="2717166"/>
              <a:ext cx="454240" cy="3045108"/>
            </a:xfrm>
            <a:prstGeom prst="leftBrace">
              <a:avLst>
                <a:gd name="adj1" fmla="val 8333"/>
                <a:gd name="adj2" fmla="val 49774"/>
              </a:avLst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411023" y="3824108"/>
              <a:ext cx="153542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2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Full-stack</a:t>
              </a:r>
            </a:p>
            <a:p>
              <a:pPr lvl="0">
                <a:spcBef>
                  <a:spcPct val="20000"/>
                </a:spcBef>
              </a:pPr>
              <a:r>
                <a:rPr lang="zh-CN" altLang="en-US" sz="2000" b="1" dirty="0" smtClean="0">
                  <a:solidFill>
                    <a:prstClr val="black"/>
                  </a:solidFill>
                  <a:latin typeface="黑体"/>
                  <a:ea typeface="黑体"/>
                  <a:cs typeface="黑体"/>
                </a:rPr>
                <a:t>分析</a:t>
              </a:r>
              <a:endParaRPr lang="en-US" sz="2000" b="1" dirty="0" smtClean="0">
                <a:solidFill>
                  <a:prstClr val="black"/>
                </a:solidFill>
                <a:latin typeface="黑体"/>
                <a:ea typeface="黑体"/>
                <a:cs typeface="黑体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5626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63"/>
    </mc:Choice>
    <mc:Fallback xmlns="">
      <p:transition xmlns:p14="http://schemas.microsoft.com/office/powerpoint/2010/main" spd="slow" advTm="4866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l_layers.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" y="1280160"/>
            <a:ext cx="6787299" cy="4572000"/>
          </a:xfrm>
          <a:prstGeom prst="rect">
            <a:avLst/>
          </a:prstGeom>
        </p:spPr>
      </p:pic>
      <p:sp>
        <p:nvSpPr>
          <p:cNvPr id="18" name="Content Placeholder 3"/>
          <p:cNvSpPr>
            <a:spLocks noGrp="1"/>
          </p:cNvSpPr>
          <p:nvPr>
            <p:ph sz="half" idx="1"/>
          </p:nvPr>
        </p:nvSpPr>
        <p:spPr>
          <a:xfrm>
            <a:off x="685800" y="5813775"/>
            <a:ext cx="8458200" cy="620889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800000"/>
                </a:solidFill>
              </a:rPr>
              <a:t>Req</a:t>
            </a:r>
            <a:r>
              <a:rPr lang="en-US" sz="2400" dirty="0" smtClean="0">
                <a:solidFill>
                  <a:srgbClr val="800000"/>
                </a:solidFill>
              </a:rPr>
              <a:t>-based</a:t>
            </a:r>
            <a:r>
              <a:rPr lang="en-US" sz="2400" dirty="0" smtClean="0">
                <a:solidFill>
                  <a:srgbClr val="000000"/>
                </a:solidFill>
              </a:rPr>
              <a:t>: </a:t>
            </a:r>
            <a:r>
              <a:rPr lang="zh-CN" altLang="en-US" sz="2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偏向热门内容</a:t>
            </a:r>
            <a:r>
              <a:rPr lang="en-US" sz="2400" dirty="0" smtClean="0">
                <a:solidFill>
                  <a:srgbClr val="000000"/>
                </a:solidFill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 </a:t>
            </a:r>
            <a:r>
              <a:rPr lang="zh-CN" altLang="en-US" sz="2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导致分析出的缓存性能虚高</a:t>
            </a:r>
            <a:endParaRPr lang="en-US" sz="24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19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243667" y="1778000"/>
            <a:ext cx="4896555" cy="299155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10086" y="5340555"/>
            <a:ext cx="344311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Sans"/>
                <a:cs typeface="Sans"/>
              </a:rPr>
              <a:t>Object rank</a:t>
            </a:r>
            <a:endParaRPr lang="en-US" sz="2200" dirty="0">
              <a:latin typeface="Sans"/>
              <a:cs typeface="San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43667" y="1778000"/>
            <a:ext cx="4896555" cy="2991556"/>
          </a:xfrm>
          <a:prstGeom prst="rect">
            <a:avLst/>
          </a:prstGeom>
          <a:solidFill>
            <a:schemeClr val="bg1">
              <a:lumMod val="75000"/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7" name="Picture 16" descr="all_layers.1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64" t="35495" r="52394" b="23679"/>
          <a:stretch/>
        </p:blipFill>
        <p:spPr>
          <a:xfrm>
            <a:off x="2243667" y="2903005"/>
            <a:ext cx="2039055" cy="1866552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26" name="Left Arrow 25"/>
          <p:cNvSpPr/>
          <p:nvPr/>
        </p:nvSpPr>
        <p:spPr>
          <a:xfrm>
            <a:off x="4597648" y="3908172"/>
            <a:ext cx="877221" cy="226381"/>
          </a:xfrm>
          <a:prstGeom prst="leftArrow">
            <a:avLst>
              <a:gd name="adj1" fmla="val 50000"/>
              <a:gd name="adj2" fmla="val 43141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1" name="Picture 20" descr="all_layers.1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495" r="65596" b="23679"/>
          <a:stretch/>
        </p:blipFill>
        <p:spPr>
          <a:xfrm>
            <a:off x="1051560" y="2903005"/>
            <a:ext cx="2335107" cy="186655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2" name="Picture 21" descr="all_layers.1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" t="48283" r="48740" b="23678"/>
          <a:stretch/>
        </p:blipFill>
        <p:spPr>
          <a:xfrm>
            <a:off x="1051560" y="3487641"/>
            <a:ext cx="3478973" cy="1281917"/>
          </a:xfrm>
          <a:prstGeom prst="trapezoid">
            <a:avLst/>
          </a:prstGeom>
          <a:solidFill>
            <a:srgbClr val="FFFFFF"/>
          </a:solidFill>
        </p:spPr>
      </p:pic>
      <p:sp>
        <p:nvSpPr>
          <p:cNvPr id="16" name="Rectangle 15"/>
          <p:cNvSpPr/>
          <p:nvPr/>
        </p:nvSpPr>
        <p:spPr>
          <a:xfrm>
            <a:off x="2393238" y="3774470"/>
            <a:ext cx="1763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Helvetica Neue Medium"/>
                <a:cs typeface="Helvetica Neue Medium"/>
              </a:rPr>
              <a:t>Req</a:t>
            </a:r>
            <a:r>
              <a:rPr lang="en-US" sz="2400" dirty="0" smtClean="0">
                <a:latin typeface="Helvetica Neue Medium"/>
                <a:cs typeface="Helvetica Neue Medium"/>
              </a:rPr>
              <a:t>-based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pic>
        <p:nvPicPr>
          <p:cNvPr id="14" name="Picture 13" descr="all_layers.1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272" r="65596" b="64506"/>
          <a:stretch/>
        </p:blipFill>
        <p:spPr>
          <a:xfrm>
            <a:off x="1051562" y="2435662"/>
            <a:ext cx="2335106" cy="467343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如何采样</a:t>
            </a:r>
            <a:r>
              <a:rPr lang="en-US" dirty="0" smtClean="0"/>
              <a:t> Power-law</a:t>
            </a:r>
            <a:endParaRPr lang="en-US" dirty="0">
              <a:latin typeface="黑体"/>
              <a:ea typeface="黑体"/>
              <a:cs typeface="黑体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5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26"/>
    </mc:Choice>
    <mc:Fallback xmlns="">
      <p:transition xmlns:p14="http://schemas.microsoft.com/office/powerpoint/2010/main" spd="slow" advTm="2812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ll_layers.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" y="1280160"/>
            <a:ext cx="6787299" cy="457200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3400601" y="4058302"/>
            <a:ext cx="2186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Object-</a:t>
            </a:r>
            <a:r>
              <a:rPr lang="en-US" sz="2400" dirty="0">
                <a:latin typeface="Helvetica Neue Medium"/>
                <a:cs typeface="Helvetica Neue Medium"/>
              </a:rPr>
              <a:t>based</a:t>
            </a:r>
          </a:p>
        </p:txBody>
      </p:sp>
      <p:sp>
        <p:nvSpPr>
          <p:cNvPr id="104" name="Slide Number Placeholder 1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20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243667" y="1778000"/>
            <a:ext cx="4896555" cy="299155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509519" y="4722120"/>
            <a:ext cx="4622203" cy="182880"/>
            <a:chOff x="2509519" y="4722120"/>
            <a:chExt cx="4622203" cy="182880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2509519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2803029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3082428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3353358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3635578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3917798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4200018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4468127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4764458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5018456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5307450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5568785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5834073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6113472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6384402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6666622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6948842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110086" y="5340555"/>
            <a:ext cx="344311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Sans"/>
                <a:cs typeface="Sans"/>
              </a:rPr>
              <a:t>Object rank</a:t>
            </a:r>
            <a:endParaRPr lang="en-US" sz="2200" dirty="0">
              <a:latin typeface="Sans"/>
              <a:cs typeface="Sans"/>
            </a:endParaRPr>
          </a:p>
        </p:txBody>
      </p:sp>
      <p:sp>
        <p:nvSpPr>
          <p:cNvPr id="28" name="Content Placeholder 3"/>
          <p:cNvSpPr>
            <a:spLocks noGrp="1"/>
          </p:cNvSpPr>
          <p:nvPr>
            <p:ph sz="half" idx="1"/>
          </p:nvPr>
        </p:nvSpPr>
        <p:spPr>
          <a:xfrm>
            <a:off x="685800" y="5813775"/>
            <a:ext cx="8133644" cy="62088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Object-based</a:t>
            </a:r>
            <a:r>
              <a:rPr lang="en-US" sz="2400" dirty="0" smtClean="0">
                <a:solidFill>
                  <a:srgbClr val="000000"/>
                </a:solidFill>
              </a:rPr>
              <a:t>: </a:t>
            </a:r>
            <a:r>
              <a:rPr lang="zh-CN" altLang="en-US" sz="2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即使不热门的内容也可以被采样覆盖到</a:t>
            </a:r>
            <a:endParaRPr lang="en-US" sz="2400" dirty="0">
              <a:solidFill>
                <a:srgbClr val="800000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如何采样</a:t>
            </a:r>
            <a:r>
              <a:rPr lang="en-US" dirty="0" smtClean="0"/>
              <a:t> Power-law</a:t>
            </a:r>
            <a:endParaRPr lang="en-US" dirty="0">
              <a:latin typeface="黑体"/>
              <a:ea typeface="黑体"/>
              <a:cs typeface="黑体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271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7"/>
    </mc:Choice>
    <mc:Fallback xmlns="">
      <p:transition xmlns:p14="http://schemas.microsoft.com/office/powerpoint/2010/main" spd="slow" advTm="771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ll_layers.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" y="1280160"/>
            <a:ext cx="6787299" cy="4572000"/>
          </a:xfrm>
          <a:prstGeom prst="rect">
            <a:avLst/>
          </a:prstGeom>
        </p:spPr>
      </p:pic>
      <p:sp>
        <p:nvSpPr>
          <p:cNvPr id="103" name="Content Placeholder 3"/>
          <p:cNvSpPr>
            <a:spLocks noGrp="1"/>
          </p:cNvSpPr>
          <p:nvPr>
            <p:ph sz="half" idx="1"/>
          </p:nvPr>
        </p:nvSpPr>
        <p:spPr>
          <a:xfrm>
            <a:off x="685800" y="5813775"/>
            <a:ext cx="8133644" cy="62088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Object-based</a:t>
            </a:r>
            <a:r>
              <a:rPr lang="en-US" sz="2400" dirty="0" smtClean="0">
                <a:solidFill>
                  <a:srgbClr val="000000"/>
                </a:solidFill>
              </a:rPr>
              <a:t>: </a:t>
            </a:r>
            <a:r>
              <a:rPr lang="zh-CN" altLang="en-US" sz="2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即</a:t>
            </a:r>
            <a:r>
              <a:rPr lang="zh-CN" altLang="en-US" sz="24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使不热门的内容也可以被采样覆盖</a:t>
            </a:r>
            <a:r>
              <a:rPr lang="zh-CN" altLang="en-US" sz="2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到</a:t>
            </a:r>
            <a:endParaRPr lang="en-US" sz="2400" dirty="0">
              <a:solidFill>
                <a:srgbClr val="800000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104" name="Slide Number Placeholder 1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21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243667" y="1778000"/>
            <a:ext cx="4896555" cy="299155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Oval 48"/>
          <p:cNvSpPr>
            <a:spLocks noChangeAspect="1"/>
          </p:cNvSpPr>
          <p:nvPr/>
        </p:nvSpPr>
        <p:spPr>
          <a:xfrm>
            <a:off x="2509519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2803029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3082428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3353358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3635578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3917798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4200018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4468127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3" name="Oval 92"/>
          <p:cNvSpPr>
            <a:spLocks noChangeAspect="1"/>
          </p:cNvSpPr>
          <p:nvPr/>
        </p:nvSpPr>
        <p:spPr>
          <a:xfrm>
            <a:off x="4764458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5018456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5307450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5568785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5834073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6113472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6384402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6666622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6948842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110086" y="5340555"/>
            <a:ext cx="344311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Sans"/>
                <a:cs typeface="Sans"/>
              </a:rPr>
              <a:t>Object rank</a:t>
            </a:r>
            <a:endParaRPr lang="en-US" sz="2200" dirty="0">
              <a:latin typeface="Sans"/>
              <a:cs typeface="San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00601" y="4058302"/>
            <a:ext cx="2186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Object-</a:t>
            </a:r>
            <a:r>
              <a:rPr lang="en-US" sz="2400" dirty="0">
                <a:latin typeface="Helvetica Neue Medium"/>
                <a:cs typeface="Helvetica Neue Medium"/>
              </a:rPr>
              <a:t>based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如何采样</a:t>
            </a:r>
            <a:r>
              <a:rPr lang="en-US" dirty="0" smtClean="0"/>
              <a:t> Power-law</a:t>
            </a:r>
            <a:endParaRPr lang="en-US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6195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9"/>
    </mc:Choice>
    <mc:Fallback xmlns="">
      <p:transition xmlns:p14="http://schemas.microsoft.com/office/powerpoint/2010/main" spd="slow" advTm="699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5E-6 -0.409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3 L -0.00017 -0.3826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0.00035 -0.3564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78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23 L 0.00017 -0.3344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673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023 L 4.72222E-6 -0.3078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41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00035 -0.2817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409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3 L -0.00069 -0.2583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294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6171E-6 5.76255E-7 L 0.00018 -0.2316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5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-2.77778E-6 -0.2083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1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L -0.00052 -0.1880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2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0.00104 -0.1574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787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23 L -0.00018 -0.14071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05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3 L -0.00017 -0.1157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0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L -0.00052 -0.0937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4 L -0.00017 -0.06413 " pathEditMode="relative" ptsTypes="AA">
                                      <p:cBhvr>
                                        <p:cTn id="3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24 L -0.00069 -0.0391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6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4 L 0.00035 -0.01551 " pathEditMode="relative" ptsTypes="AA">
                                      <p:cBhvr>
                                        <p:cTn id="3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379176" y="4796753"/>
            <a:ext cx="1988133" cy="1154854"/>
            <a:chOff x="292866" y="3824109"/>
            <a:chExt cx="1988133" cy="1154854"/>
          </a:xfrm>
        </p:grpSpPr>
        <p:sp>
          <p:nvSpPr>
            <p:cNvPr id="68" name="Pentagon 67"/>
            <p:cNvSpPr/>
            <p:nvPr/>
          </p:nvSpPr>
          <p:spPr>
            <a:xfrm>
              <a:off x="292866" y="3824109"/>
              <a:ext cx="1988133" cy="1154854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292867" y="4017728"/>
              <a:ext cx="179557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dirty="0" smtClean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77.2M</a:t>
              </a:r>
              <a:r>
                <a:rPr lang="en-US" sz="2400" dirty="0" smtClean="0">
                  <a:ln w="1905"/>
                  <a:solidFill>
                    <a:srgbClr val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 </a:t>
              </a:r>
              <a:r>
                <a:rPr lang="en-US" sz="2400" dirty="0" err="1" smtClean="0">
                  <a:ln w="1905"/>
                  <a:solidFill>
                    <a:srgbClr val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reqs</a:t>
              </a:r>
              <a:endParaRPr lang="en-US" sz="2400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黑体"/>
                <a:ea typeface="黑体"/>
                <a:cs typeface="黑体"/>
              </a:endParaRPr>
            </a:p>
            <a:p>
              <a:pPr algn="ctr"/>
              <a:r>
                <a:rPr lang="en-US" sz="2400" dirty="0" smtClean="0">
                  <a:ln w="1905"/>
                  <a:solidFill>
                    <a:srgbClr val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(Desktop)</a:t>
              </a:r>
              <a:endParaRPr lang="en-US" sz="2400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976082" y="4881419"/>
            <a:ext cx="1831622" cy="988907"/>
            <a:chOff x="1976082" y="4881419"/>
            <a:chExt cx="1831622" cy="988907"/>
          </a:xfrm>
        </p:grpSpPr>
        <p:sp>
          <p:nvSpPr>
            <p:cNvPr id="75" name="Chevron 74"/>
            <p:cNvSpPr/>
            <p:nvPr/>
          </p:nvSpPr>
          <p:spPr>
            <a:xfrm>
              <a:off x="1976082" y="4881419"/>
              <a:ext cx="1831622" cy="988907"/>
            </a:xfrm>
            <a:prstGeom prst="chevron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5" name="Rectangle 44"/>
            <p:cNvSpPr>
              <a:spLocks noChangeAspect="1"/>
            </p:cNvSpPr>
            <p:nvPr/>
          </p:nvSpPr>
          <p:spPr>
            <a:xfrm>
              <a:off x="2319269" y="4990922"/>
              <a:ext cx="1294261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12.3M</a:t>
              </a:r>
            </a:p>
            <a:p>
              <a:pPr algn="ctr"/>
              <a:r>
                <a:rPr lang="en-US" sz="20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Browsers</a:t>
              </a:r>
              <a:endPara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774919" y="1641889"/>
            <a:ext cx="7199747" cy="2771890"/>
          </a:xfrm>
          <a:prstGeom prst="roundRect">
            <a:avLst/>
          </a:prstGeom>
          <a:solidFill>
            <a:schemeClr val="bg1">
              <a:lumMod val="95000"/>
              <a:alpha val="43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sz="2400" dirty="0"/>
          </a:p>
          <a:p>
            <a:endParaRPr lang="en-US" dirty="0" smtClean="0"/>
          </a:p>
          <a:p>
            <a:pPr algn="ctr"/>
            <a:endParaRPr lang="en-US" sz="2400" dirty="0" smtClean="0">
              <a:solidFill>
                <a:schemeClr val="tx1"/>
              </a:solidFill>
              <a:latin typeface="Helvetica Neue Medium"/>
              <a:cs typeface="Helvetica Neue Medium"/>
            </a:endParaRPr>
          </a:p>
          <a:p>
            <a:pPr algn="ctr"/>
            <a:r>
              <a:rPr lang="zh-CN" altLang="en-US" sz="2400" dirty="0">
                <a:solidFill>
                  <a:schemeClr val="tx1"/>
                </a:solidFill>
                <a:latin typeface="黑体"/>
                <a:ea typeface="黑体"/>
                <a:cs typeface="黑体"/>
              </a:rPr>
              <a:t>检测范围</a:t>
            </a:r>
            <a:endParaRPr lang="en-US" sz="2400" dirty="0">
              <a:solidFill>
                <a:schemeClr val="tx1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35" name="Rectangle 34"/>
          <p:cNvSpPr>
            <a:spLocks noChangeAspect="1"/>
          </p:cNvSpPr>
          <p:nvPr/>
        </p:nvSpPr>
        <p:spPr>
          <a:xfrm>
            <a:off x="2203597" y="3450444"/>
            <a:ext cx="6248959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1.4M</a:t>
            </a:r>
            <a:r>
              <a:rPr lang="en-US" sz="2200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 </a:t>
            </a:r>
            <a:r>
              <a:rPr lang="zh-CN" altLang="en-US" sz="2200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黑体"/>
                <a:ea typeface="黑体"/>
                <a:cs typeface="黑体"/>
              </a:rPr>
              <a:t>照片</a:t>
            </a:r>
            <a:r>
              <a:rPr lang="en-US" sz="2200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, </a:t>
            </a:r>
            <a:r>
              <a:rPr lang="zh-CN" altLang="en-US" sz="2200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黑体"/>
                <a:ea typeface="黑体"/>
                <a:cs typeface="黑体"/>
              </a:rPr>
              <a:t>采集每个照片的</a:t>
            </a:r>
            <a:r>
              <a:rPr lang="zh-CN" altLang="en-US" sz="22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黑体"/>
                <a:ea typeface="黑体"/>
                <a:cs typeface="黑体"/>
              </a:rPr>
              <a:t>全部</a:t>
            </a:r>
            <a:r>
              <a:rPr lang="zh-CN" altLang="en-US" sz="2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黑体"/>
                <a:ea typeface="黑体"/>
                <a:cs typeface="黑体"/>
              </a:rPr>
              <a:t>访问</a:t>
            </a:r>
            <a:endParaRPr lang="en-US" sz="2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7029752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029753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6711765" y="1783925"/>
            <a:ext cx="1931342" cy="1393653"/>
            <a:chOff x="6711765" y="1783925"/>
            <a:chExt cx="1931342" cy="1393653"/>
          </a:xfrm>
        </p:grpSpPr>
        <p:cxnSp>
          <p:nvCxnSpPr>
            <p:cNvPr id="67" name="Straight Connector 66"/>
            <p:cNvCxnSpPr>
              <a:endCxn id="66" idx="2"/>
            </p:cNvCxnSpPr>
            <p:nvPr/>
          </p:nvCxnSpPr>
          <p:spPr>
            <a:xfrm flipH="1" flipV="1">
              <a:off x="6879077" y="2528166"/>
              <a:ext cx="666690" cy="464746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558095" y="2808246"/>
              <a:ext cx="1085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 Neue Medium"/>
                  <a:cs typeface="Helvetica Neue Medium"/>
                </a:rPr>
                <a:t>Resizer</a:t>
              </a:r>
              <a:endParaRPr lang="en-US" dirty="0">
                <a:latin typeface="Helvetica Neue Medium"/>
                <a:cs typeface="Helvetica Neue Medium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6711765" y="1783925"/>
              <a:ext cx="377776" cy="744241"/>
              <a:chOff x="6711765" y="1783925"/>
              <a:chExt cx="377776" cy="744241"/>
            </a:xfrm>
          </p:grpSpPr>
          <p:sp>
            <p:nvSpPr>
              <p:cNvPr id="66" name="Alternate Process 65"/>
              <p:cNvSpPr/>
              <p:nvPr/>
            </p:nvSpPr>
            <p:spPr>
              <a:xfrm>
                <a:off x="6740732" y="1783925"/>
                <a:ext cx="276690" cy="744241"/>
              </a:xfrm>
              <a:prstGeom prst="flowChartAlternateProcess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 smtClean="0">
                  <a:solidFill>
                    <a:srgbClr val="000000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711765" y="1949668"/>
                <a:ext cx="377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Helvetica Neue Medium"/>
                    <a:cs typeface="Helvetica Neue Medium"/>
                  </a:rPr>
                  <a:t>R</a:t>
                </a:r>
                <a:endParaRPr lang="en-US" dirty="0">
                  <a:latin typeface="Helvetica Neue Medium"/>
                  <a:cs typeface="Helvetica Neue Medium"/>
                </a:endParaRPr>
              </a:p>
            </p:txBody>
          </p:sp>
        </p:grpSp>
      </p:grpSp>
      <p:sp>
        <p:nvSpPr>
          <p:cNvPr id="74" name="Rectangle 73"/>
          <p:cNvSpPr>
            <a:spLocks noChangeAspect="1"/>
          </p:cNvSpPr>
          <p:nvPr/>
        </p:nvSpPr>
        <p:spPr>
          <a:xfrm>
            <a:off x="2208037" y="3824766"/>
            <a:ext cx="6248959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2.6M</a:t>
            </a:r>
            <a:r>
              <a:rPr lang="en-US" sz="2200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 </a:t>
            </a:r>
            <a:r>
              <a:rPr lang="zh-CN" altLang="en-US" sz="2200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黑体"/>
                <a:ea typeface="黑体"/>
                <a:cs typeface="黑体"/>
              </a:rPr>
              <a:t>照片文件</a:t>
            </a:r>
            <a:r>
              <a:rPr lang="en-US" sz="2200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,</a:t>
            </a:r>
            <a:r>
              <a:rPr lang="zh-CN" altLang="en-US" sz="2200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黑体"/>
                <a:ea typeface="黑体"/>
                <a:cs typeface="黑体"/>
              </a:rPr>
              <a:t>采集每个</a:t>
            </a:r>
            <a:r>
              <a:rPr lang="zh-CN" altLang="en-US" sz="2200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黑体"/>
                <a:ea typeface="黑体"/>
                <a:cs typeface="黑体"/>
              </a:rPr>
              <a:t>照片的</a:t>
            </a:r>
            <a:r>
              <a:rPr lang="zh-CN" altLang="en-US" sz="22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黑体"/>
                <a:ea typeface="黑体"/>
                <a:cs typeface="黑体"/>
              </a:rPr>
              <a:t>全部</a:t>
            </a:r>
            <a:r>
              <a:rPr lang="zh-CN" altLang="en-US" sz="2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黑体"/>
                <a:ea typeface="黑体"/>
                <a:cs typeface="黑体"/>
              </a:rPr>
              <a:t>访问</a:t>
            </a:r>
            <a:endParaRPr lang="en-US" sz="2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10372" y="4875777"/>
            <a:ext cx="5062737" cy="994549"/>
            <a:chOff x="3710372" y="4875777"/>
            <a:chExt cx="5062737" cy="994549"/>
          </a:xfrm>
        </p:grpSpPr>
        <p:sp>
          <p:nvSpPr>
            <p:cNvPr id="69" name="Notched Right Arrow 68"/>
            <p:cNvSpPr/>
            <p:nvPr/>
          </p:nvSpPr>
          <p:spPr>
            <a:xfrm>
              <a:off x="3710372" y="4962700"/>
              <a:ext cx="5062737" cy="822960"/>
            </a:xfrm>
            <a:prstGeom prst="notchedRightArrow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6" name="Chevron 75"/>
            <p:cNvSpPr/>
            <p:nvPr/>
          </p:nvSpPr>
          <p:spPr>
            <a:xfrm>
              <a:off x="4084815" y="4881419"/>
              <a:ext cx="1390459" cy="988907"/>
            </a:xfrm>
            <a:prstGeom prst="chevron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0" name="Chevron 69"/>
            <p:cNvSpPr/>
            <p:nvPr/>
          </p:nvSpPr>
          <p:spPr>
            <a:xfrm>
              <a:off x="5041542" y="4878598"/>
              <a:ext cx="1390459" cy="988907"/>
            </a:xfrm>
            <a:prstGeom prst="chevron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3" name="Chevron 72"/>
            <p:cNvSpPr/>
            <p:nvPr/>
          </p:nvSpPr>
          <p:spPr>
            <a:xfrm>
              <a:off x="5998269" y="4875777"/>
              <a:ext cx="1390459" cy="988907"/>
            </a:xfrm>
            <a:prstGeom prst="chevron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7" name="Rectangle 76"/>
            <p:cNvSpPr>
              <a:spLocks noChangeAspect="1"/>
            </p:cNvSpPr>
            <p:nvPr/>
          </p:nvSpPr>
          <p:spPr>
            <a:xfrm>
              <a:off x="4557890" y="4990922"/>
              <a:ext cx="2471862" cy="707886"/>
            </a:xfrm>
            <a:prstGeom prst="rect">
              <a:avLst/>
            </a:prstGeom>
            <a:solidFill>
              <a:schemeClr val="bg1">
                <a:lumMod val="85000"/>
                <a:alpha val="79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12.3K</a:t>
              </a:r>
            </a:p>
            <a:p>
              <a:pPr algn="ctr"/>
              <a:r>
                <a:rPr lang="en-US" sz="20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Servers</a:t>
              </a:r>
              <a:endPara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22</a:t>
            </a:fld>
            <a:endParaRPr lang="en-US" dirty="0"/>
          </a:p>
        </p:txBody>
      </p:sp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数据采集</a:t>
            </a:r>
            <a:endParaRPr lang="en-US" dirty="0">
              <a:latin typeface="黑体"/>
              <a:ea typeface="黑体"/>
              <a:cs typeface="黑体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7029752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7461764" y="1783925"/>
            <a:ext cx="1409985" cy="74424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Backend (Haystack)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flipH="1">
            <a:off x="7029753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404695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1917993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Browser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1404696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5068500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/>
          <p:cNvSpPr/>
          <p:nvPr/>
        </p:nvSpPr>
        <p:spPr>
          <a:xfrm>
            <a:off x="5581798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H="1">
            <a:off x="5068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93" name="Rounded Rectangle 92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sp>
          <p:nvSpPr>
            <p:cNvPr id="96" name="Rounded Rectangle 95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用户</a:t>
              </a:r>
              <a:endParaRPr lang="en-US" sz="2000" b="1" dirty="0" smtClean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475274" y="1241778"/>
            <a:ext cx="3499393" cy="1378609"/>
            <a:chOff x="3624062" y="1241778"/>
            <a:chExt cx="3499393" cy="1378609"/>
          </a:xfrm>
        </p:grpSpPr>
        <p:sp>
          <p:nvSpPr>
            <p:cNvPr id="99" name="Rounded Rectangle 98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数据中心</a:t>
              </a:r>
              <a:endParaRPr lang="en-US" sz="2000" b="1" dirty="0" smtClean="0">
                <a:latin typeface="黑体"/>
                <a:ea typeface="黑体"/>
                <a:cs typeface="黑体"/>
              </a:endParaRPr>
            </a:p>
          </p:txBody>
        </p:sp>
      </p:grpSp>
      <p:pic>
        <p:nvPicPr>
          <p:cNvPr id="101" name="Picture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075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09"/>
    </mc:Choice>
    <mc:Fallback xmlns="">
      <p:transition xmlns:p14="http://schemas.microsoft.com/office/powerpoint/2010/main" spd="slow" advTm="6030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分析</a:t>
            </a:r>
            <a:endParaRPr 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5060244"/>
          </a:xfrm>
          <a:ln>
            <a:noFill/>
          </a:ln>
        </p:spPr>
        <p:txBody>
          <a:bodyPr>
            <a:normAutofit/>
          </a:bodyPr>
          <a:lstStyle/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缓存的访问负载效果</a:t>
            </a:r>
            <a:r>
              <a:rPr lang="en-US" altLang="zh-CN" dirty="0" smtClean="0">
                <a:latin typeface="黑体"/>
                <a:ea typeface="黑体"/>
                <a:cs typeface="黑体"/>
              </a:rPr>
              <a:t> </a:t>
            </a:r>
            <a:r>
              <a:rPr lang="en-US" dirty="0" smtClean="0"/>
              <a:t>(traffic sheltering)</a:t>
            </a:r>
            <a:endParaRPr lang="en-US" dirty="0">
              <a:latin typeface="黑体"/>
              <a:ea typeface="黑体"/>
              <a:cs typeface="黑体"/>
            </a:endParaRPr>
          </a:p>
          <a:p>
            <a:endParaRPr lang="en-US" dirty="0" smtClean="0"/>
          </a:p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照片的访问频度分布</a:t>
            </a:r>
            <a:r>
              <a:rPr lang="en-US" altLang="zh-CN" dirty="0" smtClean="0">
                <a:latin typeface="黑体"/>
                <a:ea typeface="黑体"/>
                <a:cs typeface="黑体"/>
              </a:rPr>
              <a:t> </a:t>
            </a:r>
            <a:r>
              <a:rPr lang="en-US" altLang="zh-CN" dirty="0" smtClean="0"/>
              <a:t>(</a:t>
            </a:r>
            <a:r>
              <a:rPr lang="en-US" dirty="0" smtClean="0"/>
              <a:t>popularity distribution</a:t>
            </a:r>
            <a:r>
              <a:rPr lang="en-US" altLang="zh-CN" dirty="0" smtClean="0"/>
              <a:t>) </a:t>
            </a:r>
            <a:endParaRPr lang="en-US" altLang="zh-CN" dirty="0" smtClean="0">
              <a:latin typeface="黑体"/>
              <a:ea typeface="黑体"/>
              <a:cs typeface="黑体"/>
            </a:endParaRPr>
          </a:p>
          <a:p>
            <a:endParaRPr lang="en-US" dirty="0" smtClean="0"/>
          </a:p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缓存大小、算法、协作</a:t>
            </a:r>
            <a:r>
              <a:rPr lang="en-US" dirty="0" smtClean="0">
                <a:latin typeface="黑体"/>
                <a:ea typeface="黑体"/>
                <a:cs typeface="黑体"/>
              </a:rPr>
              <a:t> </a:t>
            </a:r>
            <a:r>
              <a:rPr lang="en-US" dirty="0" smtClean="0"/>
              <a:t>(collaborative Edge)</a:t>
            </a:r>
          </a:p>
          <a:p>
            <a:endParaRPr lang="en-US" dirty="0" smtClean="0"/>
          </a:p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黑体"/>
                <a:ea typeface="黑体"/>
                <a:cs typeface="黑体"/>
              </a:rPr>
              <a:t>文章中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黑体"/>
              <a:ea typeface="黑体"/>
              <a:cs typeface="黑体"/>
            </a:endParaRPr>
          </a:p>
          <a:p>
            <a:pPr lvl="1"/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黑体"/>
                <a:ea typeface="黑体"/>
                <a:cs typeface="黑体"/>
              </a:rPr>
              <a:t>照片的时间属性对系统性能的影响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黑体"/>
              <a:ea typeface="黑体"/>
              <a:cs typeface="黑体"/>
            </a:endParaRPr>
          </a:p>
          <a:p>
            <a:pPr lvl="1"/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黑体"/>
                <a:ea typeface="黑体"/>
                <a:cs typeface="黑体"/>
              </a:rPr>
              <a:t>照片拥有人的社交属性对系统性能的影响</a:t>
            </a:r>
          </a:p>
          <a:p>
            <a:pPr lvl="1"/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黑体"/>
                <a:ea typeface="黑体"/>
                <a:cs typeface="黑体"/>
              </a:rPr>
              <a:t>照片请求访问的路由分析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12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74"/>
    </mc:Choice>
    <mc:Fallback xmlns="">
      <p:transition xmlns:p14="http://schemas.microsoft.com/office/powerpoint/2010/main" spd="slow" advTm="5517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负载效果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90830" y="2701724"/>
            <a:ext cx="1723813" cy="944748"/>
            <a:chOff x="690830" y="2701724"/>
            <a:chExt cx="1723813" cy="944748"/>
          </a:xfrm>
        </p:grpSpPr>
        <p:sp>
          <p:nvSpPr>
            <p:cNvPr id="33" name="Right Arrow 32"/>
            <p:cNvSpPr/>
            <p:nvPr/>
          </p:nvSpPr>
          <p:spPr>
            <a:xfrm>
              <a:off x="690830" y="2942384"/>
              <a:ext cx="1723813" cy="704088"/>
            </a:xfrm>
            <a:prstGeom prst="rightArrow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739675" y="2701724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77.2M</a:t>
              </a:r>
              <a:endParaRPr lang="en-US" sz="24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483566" y="2784857"/>
            <a:ext cx="5511801" cy="2478588"/>
            <a:chOff x="2483566" y="2784856"/>
            <a:chExt cx="5511801" cy="2287534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483566" y="2786390"/>
              <a:ext cx="0" cy="2286000"/>
            </a:xfrm>
            <a:prstGeom prst="line">
              <a:avLst/>
            </a:prstGeom>
            <a:ln>
              <a:solidFill>
                <a:srgbClr val="8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315189" y="2786390"/>
              <a:ext cx="0" cy="2286000"/>
            </a:xfrm>
            <a:prstGeom prst="line">
              <a:avLst/>
            </a:prstGeom>
            <a:ln>
              <a:solidFill>
                <a:srgbClr val="008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189145" y="2784856"/>
              <a:ext cx="0" cy="228600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995367" y="2786390"/>
              <a:ext cx="0" cy="22860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533308" y="3578893"/>
            <a:ext cx="1723813" cy="625594"/>
            <a:chOff x="2533308" y="3578893"/>
            <a:chExt cx="1723813" cy="625594"/>
          </a:xfrm>
        </p:grpSpPr>
        <p:sp>
          <p:nvSpPr>
            <p:cNvPr id="46" name="Right Arrow 45"/>
            <p:cNvSpPr/>
            <p:nvPr/>
          </p:nvSpPr>
          <p:spPr>
            <a:xfrm>
              <a:off x="2533308" y="3957599"/>
              <a:ext cx="1723813" cy="246888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2668463" y="3578893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008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26.6M</a:t>
              </a:r>
              <a:endParaRPr lang="en-US" sz="2400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99837" y="3977639"/>
            <a:ext cx="1723813" cy="523625"/>
            <a:chOff x="4399837" y="3977639"/>
            <a:chExt cx="1723813" cy="523625"/>
          </a:xfrm>
        </p:grpSpPr>
        <p:sp>
          <p:nvSpPr>
            <p:cNvPr id="48" name="Right Arrow 47"/>
            <p:cNvSpPr/>
            <p:nvPr/>
          </p:nvSpPr>
          <p:spPr>
            <a:xfrm>
              <a:off x="4399837" y="4400680"/>
              <a:ext cx="1723813" cy="100584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4534992" y="3977639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11.2M</a:t>
              </a:r>
              <a:endParaRPr lang="en-US" sz="24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52679" y="4408584"/>
            <a:ext cx="1723813" cy="502547"/>
            <a:chOff x="6252679" y="4408584"/>
            <a:chExt cx="1723813" cy="502547"/>
          </a:xfrm>
        </p:grpSpPr>
        <p:sp>
          <p:nvSpPr>
            <p:cNvPr id="50" name="Right Arrow 49"/>
            <p:cNvSpPr/>
            <p:nvPr/>
          </p:nvSpPr>
          <p:spPr>
            <a:xfrm>
              <a:off x="6252679" y="4837979"/>
              <a:ext cx="1723813" cy="7315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51" name="Rectangle 50"/>
            <p:cNvSpPr>
              <a:spLocks noChangeAspect="1"/>
            </p:cNvSpPr>
            <p:nvPr/>
          </p:nvSpPr>
          <p:spPr>
            <a:xfrm>
              <a:off x="6387834" y="4408584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7.6M</a:t>
              </a:r>
              <a:endParaRPr lang="en-US" sz="240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64" name="Straight Connector 63"/>
          <p:cNvCxnSpPr/>
          <p:nvPr/>
        </p:nvCxnSpPr>
        <p:spPr>
          <a:xfrm>
            <a:off x="7029752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7461764" y="1783925"/>
            <a:ext cx="1409985" cy="74424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Backend (Haystack)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7029753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404695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1917993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Browser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1404696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82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068500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5581798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5068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89" name="Rounded Rectangle 88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sp>
          <p:nvSpPr>
            <p:cNvPr id="92" name="Rounded Rectangle 91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用户</a:t>
              </a:r>
              <a:endParaRPr lang="en-US" sz="2000" b="1" dirty="0" smtClean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475274" y="1241778"/>
            <a:ext cx="3499393" cy="1378609"/>
            <a:chOff x="3624062" y="1241778"/>
            <a:chExt cx="3499393" cy="1378609"/>
          </a:xfrm>
        </p:grpSpPr>
        <p:sp>
          <p:nvSpPr>
            <p:cNvPr id="95" name="Rounded Rectangle 94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数据中心</a:t>
              </a:r>
              <a:endParaRPr lang="en-US" sz="2000" b="1" dirty="0" smtClean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20261" y="3850211"/>
            <a:ext cx="1394381" cy="461665"/>
            <a:chOff x="1020261" y="3850211"/>
            <a:chExt cx="1394381" cy="461665"/>
          </a:xfrm>
        </p:grpSpPr>
        <p:sp>
          <p:nvSpPr>
            <p:cNvPr id="97" name="Right Arrow 96"/>
            <p:cNvSpPr/>
            <p:nvPr/>
          </p:nvSpPr>
          <p:spPr>
            <a:xfrm flipH="1">
              <a:off x="2069716" y="3852445"/>
              <a:ext cx="344926" cy="457197"/>
            </a:xfrm>
            <a:prstGeom prst="rightArrow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98" name="Rectangle 97"/>
            <p:cNvSpPr>
              <a:spLocks noChangeAspect="1"/>
            </p:cNvSpPr>
            <p:nvPr/>
          </p:nvSpPr>
          <p:spPr>
            <a:xfrm>
              <a:off x="1020261" y="3850211"/>
              <a:ext cx="118428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65.5%</a:t>
              </a:r>
              <a:endParaRPr lang="en-US" sz="24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37718" y="4220140"/>
            <a:ext cx="1519403" cy="461665"/>
            <a:chOff x="2737718" y="4220140"/>
            <a:chExt cx="1519403" cy="461665"/>
          </a:xfrm>
        </p:grpSpPr>
        <p:sp>
          <p:nvSpPr>
            <p:cNvPr id="99" name="Right Arrow 98"/>
            <p:cNvSpPr/>
            <p:nvPr/>
          </p:nvSpPr>
          <p:spPr>
            <a:xfrm flipH="1">
              <a:off x="3840635" y="4377820"/>
              <a:ext cx="416486" cy="146304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100" name="Rectangle 99"/>
            <p:cNvSpPr>
              <a:spLocks noChangeAspect="1"/>
            </p:cNvSpPr>
            <p:nvPr/>
          </p:nvSpPr>
          <p:spPr>
            <a:xfrm>
              <a:off x="2737718" y="4220140"/>
              <a:ext cx="1322437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008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58.0%</a:t>
              </a:r>
              <a:endParaRPr lang="en-US" sz="2400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636951" y="4643723"/>
            <a:ext cx="1476026" cy="461665"/>
            <a:chOff x="4636951" y="4643723"/>
            <a:chExt cx="1476026" cy="461665"/>
          </a:xfrm>
        </p:grpSpPr>
        <p:sp>
          <p:nvSpPr>
            <p:cNvPr id="101" name="Right Arrow 100"/>
            <p:cNvSpPr/>
            <p:nvPr/>
          </p:nvSpPr>
          <p:spPr>
            <a:xfrm flipH="1">
              <a:off x="5655777" y="4851696"/>
              <a:ext cx="457200" cy="45719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102" name="Rectangle 101"/>
            <p:cNvSpPr>
              <a:spLocks noChangeAspect="1"/>
            </p:cNvSpPr>
            <p:nvPr/>
          </p:nvSpPr>
          <p:spPr>
            <a:xfrm>
              <a:off x="4636951" y="4643723"/>
              <a:ext cx="11387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31.8%</a:t>
              </a:r>
              <a:endParaRPr lang="en-US" sz="24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104" name="Alternate Process 103"/>
          <p:cNvSpPr/>
          <p:nvPr/>
        </p:nvSpPr>
        <p:spPr>
          <a:xfrm>
            <a:off x="6740732" y="1783925"/>
            <a:ext cx="276690" cy="744241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711765" y="1949668"/>
            <a:ext cx="37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/>
                <a:cs typeface="Helvetica Neue Medium"/>
              </a:rPr>
              <a:t>R</a:t>
            </a:r>
            <a:endParaRPr lang="en-US" dirty="0">
              <a:latin typeface="Helvetica Neue Medium"/>
              <a:cs typeface="Helvetica Neue Medium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98778" y="5161720"/>
            <a:ext cx="8929161" cy="1392421"/>
            <a:chOff x="98778" y="5161720"/>
            <a:chExt cx="8929161" cy="1392421"/>
          </a:xfrm>
        </p:grpSpPr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98778" y="5177779"/>
              <a:ext cx="2005356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黑体"/>
                  <a:ea typeface="黑体"/>
                  <a:cs typeface="黑体"/>
                </a:rPr>
                <a:t>负载分布</a:t>
              </a:r>
              <a:endPara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黑体"/>
                <a:ea typeface="黑体"/>
                <a:cs typeface="黑体"/>
              </a:endParaRPr>
            </a:p>
          </p:txBody>
        </p:sp>
        <p:graphicFrame>
          <p:nvGraphicFramePr>
            <p:cNvPr id="59" name="Chart 5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9398983"/>
                </p:ext>
              </p:extLst>
            </p:nvPr>
          </p:nvGraphicFramePr>
          <p:xfrm>
            <a:off x="1723534" y="5814715"/>
            <a:ext cx="6551731" cy="7394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0" name="Rectangle 59"/>
            <p:cNvSpPr>
              <a:spLocks noChangeAspect="1"/>
            </p:cNvSpPr>
            <p:nvPr/>
          </p:nvSpPr>
          <p:spPr>
            <a:xfrm>
              <a:off x="1628696" y="5165911"/>
              <a:ext cx="189598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65.5%</a:t>
              </a:r>
              <a:endParaRPr lang="en-US" sz="24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61" name="Rectangle 60"/>
            <p:cNvSpPr>
              <a:spLocks noChangeAspect="1"/>
            </p:cNvSpPr>
            <p:nvPr/>
          </p:nvSpPr>
          <p:spPr>
            <a:xfrm>
              <a:off x="3451843" y="5165911"/>
              <a:ext cx="189598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008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20.0%</a:t>
              </a:r>
              <a:endParaRPr lang="en-US" sz="2400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62" name="Rectangle 61"/>
            <p:cNvSpPr>
              <a:spLocks noChangeAspect="1"/>
            </p:cNvSpPr>
            <p:nvPr/>
          </p:nvSpPr>
          <p:spPr>
            <a:xfrm>
              <a:off x="5235963" y="5165911"/>
              <a:ext cx="189598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4.6%</a:t>
              </a:r>
              <a:endParaRPr lang="en-US" sz="24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63" name="Rectangle 62"/>
            <p:cNvSpPr>
              <a:spLocks noChangeAspect="1"/>
            </p:cNvSpPr>
            <p:nvPr/>
          </p:nvSpPr>
          <p:spPr>
            <a:xfrm>
              <a:off x="7131951" y="5161720"/>
              <a:ext cx="189598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9.9%</a:t>
              </a:r>
              <a:endParaRPr lang="en-US" sz="240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2483566" y="5639445"/>
              <a:ext cx="968277" cy="358714"/>
            </a:xfrm>
            <a:prstGeom prst="line">
              <a:avLst/>
            </a:prstGeom>
            <a:ln>
              <a:solidFill>
                <a:srgbClr val="8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4304173" y="5639445"/>
              <a:ext cx="2083661" cy="358714"/>
            </a:xfrm>
            <a:prstGeom prst="line">
              <a:avLst/>
            </a:prstGeom>
            <a:ln>
              <a:solidFill>
                <a:srgbClr val="008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6252679" y="5639444"/>
              <a:ext cx="1110308" cy="358715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8004714" y="5583937"/>
              <a:ext cx="0" cy="41422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24</a:t>
            </a:fld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205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4580"/>
    </mc:Choice>
    <mc:Fallback xmlns="">
      <p:transition xmlns:p14="http://schemas.microsoft.com/office/powerpoint/2010/main" advTm="13458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2305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照片的访问频度分布和对系统的影响</a:t>
            </a:r>
            <a:endParaRPr 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73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7"/>
    </mc:Choice>
    <mc:Fallback xmlns="">
      <p:transition xmlns:p14="http://schemas.microsoft.com/office/powerpoint/2010/main" spd="slow" advTm="727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访问频度分布</a:t>
            </a:r>
            <a:endParaRPr 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685800" y="5813775"/>
            <a:ext cx="8133644" cy="62088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Browser</a:t>
            </a:r>
            <a:r>
              <a:rPr lang="en-US" sz="2400" dirty="0" smtClean="0"/>
              <a:t> 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符合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800000"/>
                </a:solidFill>
              </a:rPr>
              <a:t>power-law </a:t>
            </a:r>
            <a:r>
              <a:rPr lang="zh-CN" altLang="en-US" sz="2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分布</a:t>
            </a:r>
            <a:endParaRPr lang="en-US" sz="24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 descr="all_layers_norm.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541434" y="1264578"/>
            <a:ext cx="1330042" cy="691542"/>
            <a:chOff x="6443611" y="2314125"/>
            <a:chExt cx="1330042" cy="691542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6555252" y="2723444"/>
              <a:ext cx="274526" cy="282223"/>
            </a:xfrm>
            <a:prstGeom prst="line">
              <a:avLst/>
            </a:prstGeom>
            <a:ln>
              <a:solidFill>
                <a:srgbClr val="8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6443611" y="2314125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2%</a:t>
              </a:r>
              <a:endParaRPr lang="en-US" sz="24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389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78"/>
    </mc:Choice>
    <mc:Fallback xmlns="">
      <p:transition xmlns:p14="http://schemas.microsoft.com/office/powerpoint/2010/main" spd="slow" advTm="4237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l_layers_norm.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685800" y="5813775"/>
            <a:ext cx="8133644" cy="62088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“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/>
                <a:ea typeface="黑体"/>
                <a:cs typeface="黑体"/>
              </a:rPr>
              <a:t>火爆</a:t>
            </a:r>
            <a:r>
              <a:rPr lang="en-US" altLang="zh-CN" sz="2400" b="1" dirty="0">
                <a:solidFill>
                  <a:srgbClr val="FF0000"/>
                </a:solidFill>
                <a:latin typeface="黑体"/>
                <a:ea typeface="黑体"/>
                <a:cs typeface="黑体"/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Viral</a:t>
            </a:r>
            <a:r>
              <a:rPr lang="en-US" sz="2400" dirty="0" smtClean="0"/>
              <a:t>” 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的照片在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Edge 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上依然访问量巨大</a:t>
            </a:r>
            <a:endParaRPr lang="en-US" sz="2400" dirty="0">
              <a:latin typeface="黑体"/>
              <a:ea typeface="黑体"/>
              <a:cs typeface="黑体"/>
            </a:endParaRPr>
          </a:p>
        </p:txBody>
      </p:sp>
      <p:sp>
        <p:nvSpPr>
          <p:cNvPr id="9" name="Donut 8"/>
          <p:cNvSpPr>
            <a:spLocks noChangeAspect="1"/>
          </p:cNvSpPr>
          <p:nvPr/>
        </p:nvSpPr>
        <p:spPr>
          <a:xfrm>
            <a:off x="2384776" y="1762310"/>
            <a:ext cx="458596" cy="457200"/>
          </a:xfrm>
          <a:prstGeom prst="donut">
            <a:avLst>
              <a:gd name="adj" fmla="val 6108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/>
                <a:ea typeface="黑体"/>
                <a:cs typeface="黑体"/>
              </a:rPr>
              <a:t>访问频度分布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188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09"/>
    </mc:Choice>
    <mc:Fallback xmlns="">
      <p:transition xmlns:p14="http://schemas.microsoft.com/office/powerpoint/2010/main" spd="slow" advTm="3020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黑体"/>
                <a:ea typeface="黑体"/>
                <a:cs typeface="黑体"/>
              </a:rPr>
              <a:t>访问频度分布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685800" y="5815584"/>
            <a:ext cx="8133644" cy="873083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latin typeface="黑体"/>
                <a:ea typeface="黑体"/>
                <a:cs typeface="黑体"/>
              </a:rPr>
              <a:t>分布斜率</a:t>
            </a:r>
            <a:r>
              <a:rPr lang="en-US" altLang="zh-CN" sz="2400" dirty="0" smtClean="0">
                <a:latin typeface="黑体"/>
                <a:ea typeface="黑体"/>
                <a:cs typeface="黑体"/>
              </a:rPr>
              <a:t> </a:t>
            </a:r>
            <a:r>
              <a:rPr lang="en-US" altLang="zh-CN" sz="2400" dirty="0" smtClean="0">
                <a:ea typeface="黑体"/>
              </a:rPr>
              <a:t>(</a:t>
            </a:r>
            <a:r>
              <a:rPr lang="en-US" sz="2400" dirty="0" err="1" smtClean="0"/>
              <a:t>Skewness</a:t>
            </a:r>
            <a:r>
              <a:rPr lang="en-US" sz="2400" dirty="0" smtClean="0"/>
              <a:t>) 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在经过多极缓存后会</a:t>
            </a:r>
            <a:r>
              <a:rPr lang="zh-CN" altLang="en-US" sz="2400" dirty="0" smtClean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减少</a:t>
            </a:r>
            <a:endParaRPr lang="en-US" sz="2400" dirty="0">
              <a:solidFill>
                <a:srgbClr val="0000FF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 descr="all_layers_norm.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96"/>
    </mc:Choice>
    <mc:Fallback xmlns="">
      <p:transition xmlns:p14="http://schemas.microsoft.com/office/powerpoint/2010/main" spd="slow" advTm="1209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我们的发现（预览）</a:t>
            </a:r>
            <a:endParaRPr 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338298"/>
            <a:ext cx="8229600" cy="22600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zh-CN" altLang="en-US" sz="2800" b="1" dirty="0" smtClean="0">
                <a:latin typeface="黑体"/>
                <a:ea typeface="黑体"/>
                <a:cs typeface="黑体"/>
              </a:rPr>
              <a:t>现有</a:t>
            </a:r>
            <a:r>
              <a:rPr lang="en-US" sz="2800" dirty="0" smtClean="0">
                <a:latin typeface="Helvetica Neue Medium"/>
                <a:cs typeface="Helvetica Neue Medium"/>
              </a:rPr>
              <a:t>Stack</a:t>
            </a:r>
            <a:r>
              <a:rPr lang="zh-CN" altLang="en-US" sz="2800" b="1" dirty="0" smtClean="0">
                <a:latin typeface="黑体"/>
                <a:ea typeface="黑体"/>
                <a:cs typeface="黑体"/>
              </a:rPr>
              <a:t>的性能</a:t>
            </a:r>
            <a:endParaRPr lang="en-US" sz="2800" b="1" dirty="0">
              <a:latin typeface="黑体"/>
              <a:ea typeface="黑体"/>
              <a:cs typeface="黑体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683000"/>
            <a:ext cx="8229600" cy="2260036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zh-CN" altLang="en-US" sz="2800" b="1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改进的的机会</a:t>
            </a:r>
            <a:endParaRPr lang="en-US" sz="2800" b="1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555" y="2049725"/>
            <a:ext cx="8339667" cy="631386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latin typeface="黑体"/>
                <a:ea typeface="黑体"/>
                <a:cs typeface="黑体"/>
              </a:rPr>
              <a:t>浏览器缓存非常重要</a:t>
            </a:r>
            <a:r>
              <a:rPr lang="en-US" sz="2400" dirty="0" smtClean="0"/>
              <a:t> ( 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负担了</a:t>
            </a:r>
            <a:r>
              <a:rPr lang="en-US" altLang="zh-CN" sz="2400" dirty="0">
                <a:latin typeface="黑体"/>
                <a:ea typeface="黑体"/>
                <a:cs typeface="黑体"/>
              </a:rPr>
              <a:t> </a:t>
            </a:r>
            <a:r>
              <a:rPr lang="en-US" sz="2400" dirty="0" smtClean="0"/>
              <a:t>65</a:t>
            </a:r>
            <a:r>
              <a:rPr lang="en-US" sz="2400" dirty="0"/>
              <a:t>+</a:t>
            </a:r>
            <a:r>
              <a:rPr lang="en-US" sz="2400" dirty="0" smtClean="0"/>
              <a:t>% 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的访问</a:t>
            </a:r>
            <a:r>
              <a:rPr lang="en-US" sz="2400" dirty="0" smtClean="0"/>
              <a:t> </a:t>
            </a:r>
            <a:r>
              <a:rPr lang="en-US" sz="2400" dirty="0"/>
              <a:t>)</a:t>
            </a:r>
            <a:endParaRPr lang="en-US" sz="24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5556" y="2794793"/>
            <a:ext cx="7563556" cy="552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>
                <a:latin typeface="黑体"/>
                <a:ea typeface="黑体"/>
                <a:cs typeface="黑体"/>
              </a:rPr>
              <a:t>照片的访问频度分布每层都在变化</a:t>
            </a: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05556" y="4403458"/>
            <a:ext cx="7563556" cy="552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>
                <a:latin typeface="黑体"/>
                <a:ea typeface="黑体"/>
                <a:cs typeface="黑体"/>
              </a:rPr>
              <a:t>更优秀的缓存算法可以显著地提升</a:t>
            </a:r>
            <a:r>
              <a:rPr lang="zh-CN" altLang="en-US" sz="2400" dirty="0">
                <a:latin typeface="黑体"/>
                <a:ea typeface="黑体"/>
                <a:cs typeface="黑体"/>
              </a:rPr>
              <a:t>命中率</a:t>
            </a:r>
            <a:r>
              <a:rPr lang="en-US" sz="2400" dirty="0" smtClean="0"/>
              <a:t>(</a:t>
            </a:r>
            <a:r>
              <a:rPr lang="en-US" sz="2400" dirty="0"/>
              <a:t>S4LRU)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05555" y="5077971"/>
            <a:ext cx="8122867" cy="552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>
                <a:latin typeface="黑体"/>
                <a:ea typeface="黑体"/>
                <a:cs typeface="黑体"/>
              </a:rPr>
              <a:t>协同缓存值得一试</a:t>
            </a:r>
            <a:r>
              <a:rPr lang="en-US" altLang="zh-CN" sz="2400" dirty="0" smtClean="0">
                <a:latin typeface="黑体"/>
                <a:ea typeface="黑体"/>
                <a:cs typeface="黑体"/>
              </a:rPr>
              <a:t> </a:t>
            </a:r>
            <a:r>
              <a:rPr lang="en-US" sz="2400" dirty="0" smtClean="0"/>
              <a:t>(</a:t>
            </a:r>
            <a:r>
              <a:rPr lang="en-US" altLang="zh-CN" sz="2400" dirty="0" smtClean="0"/>
              <a:t>Co</a:t>
            </a:r>
            <a:r>
              <a:rPr lang="en-US" sz="2400" dirty="0" smtClean="0"/>
              <a:t>llaborative distributed cache</a:t>
            </a:r>
            <a:r>
              <a:rPr lang="en-US" sz="2400" dirty="0"/>
              <a:t>)</a:t>
            </a:r>
            <a:endParaRPr lang="en-US" sz="2400" dirty="0">
              <a:latin typeface="黑体"/>
              <a:ea typeface="黑体"/>
              <a:cs typeface="黑体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807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76"/>
    </mc:Choice>
    <mc:Fallback xmlns="">
      <p:transition xmlns:p14="http://schemas.microsoft.com/office/powerpoint/2010/main" spd="slow" advTm="5447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黑体"/>
                <a:ea typeface="黑体"/>
                <a:cs typeface="黑体"/>
              </a:rPr>
              <a:t>访问频度分布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685800" y="5815584"/>
            <a:ext cx="8133644" cy="8357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Backend</a:t>
            </a:r>
            <a:r>
              <a:rPr lang="en-US" sz="2400" dirty="0" smtClean="0"/>
              <a:t> 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符合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stretched exponential 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分布</a:t>
            </a:r>
            <a:endParaRPr lang="en-US" sz="2400" dirty="0">
              <a:latin typeface="黑体"/>
              <a:ea typeface="黑体"/>
              <a:cs typeface="黑体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 descr="all_layers_norm.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399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93"/>
    </mc:Choice>
    <mc:Fallback xmlns="">
      <p:transition xmlns:p14="http://schemas.microsoft.com/office/powerpoint/2010/main" spd="slow" advTm="1759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绝对访问频度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"/>
          </p:nvPr>
        </p:nvSpPr>
        <p:spPr>
          <a:xfrm>
            <a:off x="685800" y="5815584"/>
            <a:ext cx="8133644" cy="1172022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latin typeface="黑体"/>
                <a:ea typeface="黑体"/>
                <a:cs typeface="黑体"/>
              </a:rPr>
              <a:t>存储</a:t>
            </a:r>
            <a:r>
              <a:rPr lang="en-US" sz="2400" dirty="0" smtClean="0">
                <a:latin typeface="黑体"/>
                <a:ea typeface="黑体"/>
                <a:cs typeface="黑体"/>
              </a:rPr>
              <a:t>/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缓存的设计取决于部署的层次位置</a:t>
            </a:r>
            <a:endParaRPr lang="en-US" sz="2400" dirty="0" smtClean="0">
              <a:latin typeface="黑体"/>
              <a:ea typeface="黑体"/>
              <a:cs typeface="黑体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 descr="all_layers.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042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71"/>
    </mc:Choice>
    <mc:Fallback xmlns="">
      <p:transition xmlns:p14="http://schemas.microsoft.com/office/powerpoint/2010/main" spd="slow" advTm="3607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访问频度分布对缓存的影响</a:t>
            </a:r>
            <a:endParaRPr 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31</a:t>
            </a:fld>
            <a:endParaRPr lang="en-US" dirty="0"/>
          </a:p>
        </p:txBody>
      </p:sp>
      <p:pic>
        <p:nvPicPr>
          <p:cNvPr id="3" name="Picture 2" descr="all_layers.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428166" y="1716681"/>
            <a:ext cx="6576284" cy="3000702"/>
            <a:chOff x="2428166" y="1716681"/>
            <a:chExt cx="6576284" cy="3000702"/>
          </a:xfrm>
        </p:grpSpPr>
        <p:sp>
          <p:nvSpPr>
            <p:cNvPr id="13" name="Rectangle 12"/>
            <p:cNvSpPr/>
            <p:nvPr/>
          </p:nvSpPr>
          <p:spPr>
            <a:xfrm>
              <a:off x="2428166" y="1716681"/>
              <a:ext cx="2400257" cy="3000702"/>
            </a:xfrm>
            <a:prstGeom prst="rect">
              <a:avLst/>
            </a:prstGeom>
            <a:solidFill>
              <a:srgbClr val="800000">
                <a:alpha val="77000"/>
              </a:srgb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86226" y="2993336"/>
              <a:ext cx="9652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aseline="30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 </a:t>
              </a:r>
              <a:r>
                <a:rPr lang="en-US" sz="2400" dirty="0" smtClean="0">
                  <a:solidFill>
                    <a:schemeClr val="bg1"/>
                  </a:solidFill>
                  <a:latin typeface="Helvetica Neue Medium"/>
                  <a:cs typeface="Helvetica Neue Medium"/>
                </a:rPr>
                <a:t>High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828424" y="1716681"/>
              <a:ext cx="851262" cy="3000702"/>
            </a:xfrm>
            <a:prstGeom prst="rect">
              <a:avLst/>
            </a:prstGeom>
            <a:solidFill>
              <a:srgbClr val="009800">
                <a:alpha val="77000"/>
              </a:srgb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674027" y="1716681"/>
              <a:ext cx="1610471" cy="3000702"/>
            </a:xfrm>
            <a:prstGeom prst="rect">
              <a:avLst/>
            </a:prstGeom>
            <a:solidFill>
              <a:srgbClr val="3366FF">
                <a:alpha val="77000"/>
              </a:srgb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298453" y="1716681"/>
              <a:ext cx="251191" cy="3000702"/>
            </a:xfrm>
            <a:prstGeom prst="rect">
              <a:avLst/>
            </a:prstGeom>
            <a:solidFill>
              <a:schemeClr val="accent6">
                <a:lumMod val="75000"/>
                <a:alpha val="77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679685" y="3007293"/>
              <a:ext cx="152714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aseline="30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 </a:t>
              </a:r>
              <a:r>
                <a:rPr lang="en-US" sz="2400" dirty="0" smtClean="0">
                  <a:solidFill>
                    <a:srgbClr val="FFFFFF"/>
                  </a:solidFill>
                  <a:latin typeface="Helvetica Neue Medium"/>
                  <a:cs typeface="Helvetica Neue Medium"/>
                </a:rPr>
                <a:t>Low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940064" y="2997676"/>
              <a:ext cx="55819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aseline="30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 </a:t>
              </a:r>
              <a:r>
                <a:rPr lang="en-US" sz="2400" dirty="0" smtClean="0">
                  <a:solidFill>
                    <a:schemeClr val="bg1"/>
                  </a:solidFill>
                  <a:latin typeface="Helvetica Neue Medium"/>
                  <a:cs typeface="Helvetica Neue Medium"/>
                </a:rPr>
                <a:t>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716000" y="3007293"/>
              <a:ext cx="12884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aseline="30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 </a:t>
              </a:r>
              <a:r>
                <a:rPr lang="en-US" sz="2400" dirty="0" smtClean="0">
                  <a:latin typeface="Helvetica Neue Medium"/>
                  <a:cs typeface="Helvetica Neue Medium"/>
                </a:rPr>
                <a:t>Lowest</a:t>
              </a:r>
              <a:endParaRPr lang="en-US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H="1">
              <a:off x="7578737" y="3269608"/>
              <a:ext cx="274526" cy="0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935984" y="5318708"/>
            <a:ext cx="4027074" cy="1031055"/>
            <a:chOff x="2935984" y="3001846"/>
            <a:chExt cx="4027074" cy="1031055"/>
          </a:xfrm>
          <a:solidFill>
            <a:schemeClr val="bg1"/>
          </a:solidFill>
        </p:grpSpPr>
        <p:sp>
          <p:nvSpPr>
            <p:cNvPr id="16" name="Left Brace 15"/>
            <p:cNvSpPr/>
            <p:nvPr/>
          </p:nvSpPr>
          <p:spPr>
            <a:xfrm rot="16200000" flipV="1">
              <a:off x="4597871" y="1339959"/>
              <a:ext cx="703300" cy="4027074"/>
            </a:xfrm>
            <a:prstGeom prst="leftBrac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82345" y="3571236"/>
              <a:ext cx="3571387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aseline="30000" dirty="0" smtClean="0">
                  <a:solidFill>
                    <a:prstClr val="black"/>
                  </a:solidFill>
                  <a:latin typeface="黑体"/>
                  <a:ea typeface="黑体"/>
                  <a:cs typeface="黑体"/>
                </a:rPr>
                <a:t> </a:t>
              </a:r>
              <a:r>
                <a:rPr lang="zh-CN" altLang="en-US" sz="2400" dirty="0" smtClean="0">
                  <a:solidFill>
                    <a:prstClr val="black"/>
                  </a:solidFill>
                  <a:latin typeface="黑体"/>
                  <a:ea typeface="黑体"/>
                  <a:cs typeface="黑体"/>
                </a:rPr>
                <a:t>每个类别包括</a:t>
              </a:r>
              <a:r>
                <a:rPr lang="en-US" sz="24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 25% </a:t>
              </a:r>
              <a:r>
                <a:rPr lang="zh-CN" altLang="en-US" sz="2400" dirty="0" smtClean="0">
                  <a:solidFill>
                    <a:prstClr val="black"/>
                  </a:solidFill>
                  <a:latin typeface="黑体"/>
                  <a:ea typeface="黑体"/>
                  <a:cs typeface="黑体"/>
                </a:rPr>
                <a:t>访问</a:t>
              </a:r>
              <a:endParaRPr lang="en-US" dirty="0">
                <a:latin typeface="黑体"/>
                <a:ea typeface="黑体"/>
                <a:cs typeface="黑体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4996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30"/>
    </mc:Choice>
    <mc:Fallback xmlns="">
      <p:transition xmlns:p14="http://schemas.microsoft.com/office/powerpoint/2010/main" spd="slow" advTm="1573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黑体"/>
                <a:ea typeface="黑体"/>
                <a:cs typeface="黑体"/>
              </a:rPr>
              <a:t>访问频度分布对缓存的影响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685800" y="5815584"/>
            <a:ext cx="8133644" cy="675527"/>
          </a:xfrm>
        </p:spPr>
        <p:txBody>
          <a:bodyPr>
            <a:normAutofit/>
          </a:bodyPr>
          <a:lstStyle/>
          <a:p>
            <a:r>
              <a:rPr lang="en-US" sz="2400" dirty="0"/>
              <a:t>Browser 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的访问负载</a:t>
            </a:r>
            <a:r>
              <a:rPr lang="zh-CN" altLang="en-US" sz="2400" b="1" dirty="0" smtClean="0">
                <a:solidFill>
                  <a:srgbClr val="800000"/>
                </a:solidFill>
                <a:latin typeface="黑体"/>
                <a:ea typeface="黑体"/>
                <a:cs typeface="黑体"/>
              </a:rPr>
              <a:t>逐渐减少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Picture 4" descr="cachepop_blogpost.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9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2"/>
    </mc:Choice>
    <mc:Fallback xmlns="">
      <p:transition xmlns:p14="http://schemas.microsoft.com/office/powerpoint/2010/main" spd="slow" advTm="1053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黑体"/>
                <a:ea typeface="黑体"/>
                <a:cs typeface="黑体"/>
              </a:rPr>
              <a:t>访问频度分布对缓存的影响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685800" y="5815584"/>
            <a:ext cx="8133644" cy="11720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Edge 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除</a:t>
            </a:r>
            <a:r>
              <a:rPr lang="en-US" altLang="zh-CN" sz="2400" dirty="0" smtClean="0">
                <a:latin typeface="黑体"/>
                <a:ea typeface="黑体"/>
                <a:cs typeface="黑体"/>
              </a:rPr>
              <a:t> </a:t>
            </a:r>
            <a:r>
              <a:rPr lang="en-US" altLang="zh-CN" sz="2400" dirty="0" smtClean="0">
                <a:ea typeface="黑体"/>
              </a:rPr>
              <a:t>”lowest” 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组外</a:t>
            </a:r>
            <a:r>
              <a:rPr lang="zh-CN" altLang="en-US" sz="2400" dirty="0" smtClean="0">
                <a:solidFill>
                  <a:srgbClr val="008000"/>
                </a:solidFill>
                <a:latin typeface="黑体"/>
                <a:ea typeface="黑体"/>
                <a:cs typeface="黑体"/>
              </a:rPr>
              <a:t>负载稳定</a:t>
            </a:r>
            <a:endParaRPr lang="en-US" sz="2400" dirty="0">
              <a:solidFill>
                <a:srgbClr val="008000"/>
              </a:solidFill>
              <a:latin typeface="黑体"/>
              <a:ea typeface="黑体"/>
              <a:cs typeface="黑体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922137" y="2792667"/>
            <a:ext cx="1330042" cy="579886"/>
            <a:chOff x="6555251" y="2425781"/>
            <a:chExt cx="1330042" cy="579886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6555252" y="2723444"/>
              <a:ext cx="274526" cy="282223"/>
            </a:xfrm>
            <a:prstGeom prst="line">
              <a:avLst/>
            </a:prstGeom>
            <a:ln>
              <a:solidFill>
                <a:srgbClr val="008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6555251" y="2425781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008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7.8%</a:t>
              </a:r>
              <a:endParaRPr lang="en-US" sz="2400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02001" y="1221145"/>
            <a:ext cx="3154474" cy="1078966"/>
            <a:chOff x="3400778" y="1235256"/>
            <a:chExt cx="3154474" cy="1078966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400778" y="1676409"/>
              <a:ext cx="1721555" cy="282223"/>
            </a:xfrm>
            <a:prstGeom prst="line">
              <a:avLst/>
            </a:prstGeom>
            <a:ln>
              <a:solidFill>
                <a:srgbClr val="008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430889" y="1676409"/>
              <a:ext cx="691444" cy="282223"/>
            </a:xfrm>
            <a:prstGeom prst="line">
              <a:avLst/>
            </a:prstGeom>
            <a:ln>
              <a:solidFill>
                <a:srgbClr val="008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122333" y="1676409"/>
              <a:ext cx="310445" cy="637813"/>
            </a:xfrm>
            <a:prstGeom prst="line">
              <a:avLst/>
            </a:prstGeom>
            <a:ln>
              <a:solidFill>
                <a:srgbClr val="008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4967111" y="1235256"/>
              <a:ext cx="158814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008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22~23%</a:t>
              </a:r>
              <a:endParaRPr lang="en-US" sz="2400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Picture 5" descr="cachepop_blogpost.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347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90"/>
    </mc:Choice>
    <mc:Fallback xmlns="">
      <p:transition xmlns:p14="http://schemas.microsoft.com/office/powerpoint/2010/main" spd="slow" advTm="2259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chepop_blogpost.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黑体"/>
                <a:ea typeface="黑体"/>
                <a:cs typeface="黑体"/>
              </a:rPr>
              <a:t>访问频度分布对缓存的影响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685800" y="5815584"/>
            <a:ext cx="8133644" cy="146835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Origin 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对</a:t>
            </a:r>
            <a:r>
              <a:rPr lang="en-US" sz="2400" dirty="0" smtClean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“low”</a:t>
            </a:r>
            <a:r>
              <a:rPr lang="en-US" sz="2400" dirty="0">
                <a:latin typeface="黑体"/>
                <a:ea typeface="黑体"/>
                <a:cs typeface="黑体"/>
              </a:rPr>
              <a:t> 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组的贡献最多</a:t>
            </a:r>
            <a:endParaRPr lang="en-US" sz="2400" dirty="0">
              <a:latin typeface="黑体"/>
              <a:ea typeface="黑体"/>
              <a:cs typeface="黑体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765035" y="1494455"/>
            <a:ext cx="1330042" cy="579886"/>
            <a:chOff x="6555251" y="2425781"/>
            <a:chExt cx="1330042" cy="579886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6555252" y="2723444"/>
              <a:ext cx="274526" cy="282223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6555251" y="2425781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9.3%</a:t>
              </a:r>
              <a:endParaRPr lang="en-US" sz="24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85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63"/>
    </mc:Choice>
    <mc:Fallback xmlns="">
      <p:transition xmlns:p14="http://schemas.microsoft.com/office/powerpoint/2010/main" spd="slow" advTm="1296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chepop_blogpost.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黑体"/>
                <a:ea typeface="黑体"/>
                <a:cs typeface="黑体"/>
              </a:rPr>
              <a:t>访问频度分布对缓存的影响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685800" y="5815584"/>
            <a:ext cx="8133644" cy="61908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Backend </a:t>
            </a:r>
            <a:r>
              <a:rPr lang="zh-CN" altLang="en-US" sz="2400" dirty="0" smtClean="0">
                <a:solidFill>
                  <a:schemeClr val="accent6">
                    <a:lumMod val="75000"/>
                  </a:schemeClr>
                </a:solidFill>
                <a:latin typeface="黑体"/>
                <a:ea typeface="黑体"/>
                <a:cs typeface="黑体"/>
              </a:rPr>
              <a:t>服务长尾</a:t>
            </a:r>
            <a:endParaRPr lang="en-US" sz="2400" dirty="0">
              <a:latin typeface="黑体"/>
              <a:ea typeface="黑体"/>
              <a:cs typeface="黑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35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097884" y="1986845"/>
            <a:ext cx="1707450" cy="1272821"/>
            <a:chOff x="7097884" y="1986845"/>
            <a:chExt cx="1707450" cy="1272821"/>
          </a:xfrm>
        </p:grpSpPr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7167155" y="2230680"/>
              <a:ext cx="1638179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7</a:t>
              </a:r>
              <a:r>
                <a:rPr lang="en-US" sz="2400" dirty="0" smtClean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0%</a:t>
              </a:r>
              <a:r>
                <a:rPr lang="en-US" sz="2400" dirty="0" smtClean="0">
                  <a:ln w="1905"/>
                  <a:solidFill>
                    <a:srgbClr val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 Haystack</a:t>
              </a:r>
            </a:p>
          </p:txBody>
        </p:sp>
        <p:sp>
          <p:nvSpPr>
            <p:cNvPr id="20" name="Left Brace 19"/>
            <p:cNvSpPr/>
            <p:nvPr/>
          </p:nvSpPr>
          <p:spPr>
            <a:xfrm rot="10800000">
              <a:off x="7097884" y="1986845"/>
              <a:ext cx="310445" cy="1272821"/>
            </a:xfrm>
            <a:prstGeom prst="leftBrac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91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"/>
    </mc:Choice>
    <mc:Fallback xmlns="">
      <p:transition xmlns:p14="http://schemas.microsoft.com/office/powerpoint/2010/main" spd="slow" advTm="99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2305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我们如何能够提升缓存性能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0"/>
    </mc:Choice>
    <mc:Fallback xmlns="">
      <p:transition xmlns:p14="http://schemas.microsoft.com/office/powerpoint/2010/main" spd="slow" advTm="887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模拟</a:t>
            </a:r>
            <a:endParaRPr 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重放采集数据</a:t>
            </a:r>
            <a:r>
              <a:rPr lang="en-US" dirty="0" smtClean="0"/>
              <a:t> (25% </a:t>
            </a:r>
            <a:r>
              <a:rPr lang="zh-CN" altLang="en-US" dirty="0" smtClean="0">
                <a:latin typeface="黑体"/>
                <a:ea typeface="黑体"/>
                <a:cs typeface="黑体"/>
              </a:rPr>
              <a:t>用来预热缓存</a:t>
            </a:r>
            <a:r>
              <a:rPr lang="en-US" dirty="0" smtClean="0"/>
              <a:t>)</a:t>
            </a:r>
            <a:endParaRPr lang="en-US" dirty="0" smtClean="0">
              <a:latin typeface="黑体"/>
              <a:ea typeface="黑体"/>
              <a:cs typeface="黑体"/>
            </a:endParaRPr>
          </a:p>
          <a:p>
            <a:endParaRPr lang="en-US" dirty="0" smtClean="0">
              <a:latin typeface="黑体"/>
              <a:ea typeface="黑体"/>
              <a:cs typeface="黑体"/>
            </a:endParaRPr>
          </a:p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估算当前缓存大小</a:t>
            </a:r>
            <a:endParaRPr lang="en-US" dirty="0" smtClean="0">
              <a:latin typeface="黑体"/>
              <a:ea typeface="黑体"/>
              <a:cs typeface="黑体"/>
            </a:endParaRPr>
          </a:p>
          <a:p>
            <a:endParaRPr lang="en-US" dirty="0" smtClean="0"/>
          </a:p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分析两种命中率</a:t>
            </a:r>
            <a:r>
              <a:rPr lang="en-US" dirty="0" smtClean="0"/>
              <a:t> (object-wise,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byte-wise</a:t>
            </a:r>
            <a:r>
              <a:rPr lang="en-US" dirty="0" smtClean="0"/>
              <a:t>)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019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64"/>
    </mc:Choice>
    <mc:Fallback xmlns="">
      <p:transition xmlns:p14="http://schemas.microsoft.com/office/powerpoint/2010/main" spd="slow" advTm="4856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Cache </a:t>
            </a:r>
            <a:r>
              <a:rPr lang="zh-CN" altLang="en-US" dirty="0" smtClean="0">
                <a:latin typeface="黑体"/>
                <a:ea typeface="黑体"/>
                <a:cs typeface="黑体"/>
              </a:rPr>
              <a:t>＋</a:t>
            </a:r>
            <a:r>
              <a:rPr lang="en-US" dirty="0" smtClean="0">
                <a:latin typeface="黑体"/>
                <a:ea typeface="黑体"/>
                <a:cs typeface="黑体"/>
              </a:rPr>
              <a:t> </a:t>
            </a:r>
            <a:r>
              <a:rPr lang="zh-CN" altLang="en-US" dirty="0" smtClean="0">
                <a:latin typeface="黑体"/>
                <a:ea typeface="黑体"/>
                <a:cs typeface="黑体"/>
              </a:rPr>
              <a:t>缓存空间</a:t>
            </a:r>
            <a:endParaRPr 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85800" y="5815584"/>
            <a:ext cx="8133644" cy="633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>
                <a:latin typeface="黑体"/>
                <a:ea typeface="黑体"/>
                <a:cs typeface="黑体"/>
              </a:rPr>
              <a:t>选择</a:t>
            </a:r>
            <a:r>
              <a:rPr lang="en-US" altLang="zh-CN" sz="2400" dirty="0" smtClean="0">
                <a:latin typeface="黑体"/>
                <a:ea typeface="黑体"/>
                <a:cs typeface="黑体"/>
              </a:rPr>
              <a:t> </a:t>
            </a:r>
            <a:r>
              <a:rPr lang="en-US" sz="2400" dirty="0" smtClean="0"/>
              <a:t>San Jose </a:t>
            </a:r>
            <a:r>
              <a:rPr lang="en-US" sz="2400" dirty="0"/>
              <a:t>edge </a:t>
            </a:r>
            <a:r>
              <a:rPr lang="en-US" sz="2400" dirty="0" smtClean="0"/>
              <a:t>(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高访问量</a:t>
            </a:r>
            <a:r>
              <a:rPr lang="en-US" sz="2400" dirty="0" smtClean="0"/>
              <a:t>, 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中值命中率</a:t>
            </a:r>
            <a:r>
              <a:rPr lang="en-US" sz="2400" dirty="0" smtClean="0"/>
              <a:t>)</a:t>
            </a:r>
          </a:p>
        </p:txBody>
      </p:sp>
      <p:pic>
        <p:nvPicPr>
          <p:cNvPr id="3" name="Picture 2" descr="edge_trace_month_sjc1.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718835" y="2558749"/>
            <a:ext cx="1330042" cy="726322"/>
            <a:chOff x="3991646" y="1968908"/>
            <a:chExt cx="1330042" cy="72632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59%</a:t>
              </a:r>
              <a:endParaRPr lang="en-US" sz="2400" dirty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47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49"/>
    </mc:Choice>
    <mc:Fallback xmlns="">
      <p:transition xmlns:p14="http://schemas.microsoft.com/office/powerpoint/2010/main" spd="slow" advTm="3424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06318" y="3116946"/>
            <a:ext cx="5331364" cy="3239404"/>
            <a:chOff x="1906318" y="3116946"/>
            <a:chExt cx="5331364" cy="3239404"/>
          </a:xfrm>
        </p:grpSpPr>
        <p:pic>
          <p:nvPicPr>
            <p:cNvPr id="17" name="Picture 18" descr="BlankMap-USA-states.PNG"/>
            <p:cNvPicPr>
              <a:picLocks noChangeAspect="1"/>
            </p:cNvPicPr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318" y="3116946"/>
              <a:ext cx="5331364" cy="3239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Freeform 17"/>
            <p:cNvSpPr/>
            <p:nvPr/>
          </p:nvSpPr>
          <p:spPr>
            <a:xfrm>
              <a:off x="2021345" y="5528852"/>
              <a:ext cx="2004459" cy="827498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3550" y="1241778"/>
            <a:ext cx="5977659" cy="3169740"/>
            <a:chOff x="273550" y="1241778"/>
            <a:chExt cx="5977659" cy="3169740"/>
          </a:xfrm>
        </p:grpSpPr>
        <p:grpSp>
          <p:nvGrpSpPr>
            <p:cNvPr id="7" name="Group 6"/>
            <p:cNvGrpSpPr/>
            <p:nvPr/>
          </p:nvGrpSpPr>
          <p:grpSpPr>
            <a:xfrm>
              <a:off x="273550" y="1241778"/>
              <a:ext cx="5977659" cy="3169740"/>
              <a:chOff x="273550" y="1241778"/>
              <a:chExt cx="5977659" cy="3169740"/>
            </a:xfrm>
          </p:grpSpPr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6159769" y="432007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21" name="Rounded Rectangular Callout 20"/>
              <p:cNvSpPr/>
              <p:nvPr/>
            </p:nvSpPr>
            <p:spPr>
              <a:xfrm>
                <a:off x="273550" y="1316736"/>
                <a:ext cx="2971800" cy="1300500"/>
              </a:xfrm>
              <a:prstGeom prst="wedgeRoundRectCallout">
                <a:avLst>
                  <a:gd name="adj1" fmla="val 147315"/>
                  <a:gd name="adj2" fmla="val 181212"/>
                  <a:gd name="adj3" fmla="val 16667"/>
                </a:avLst>
              </a:prstGeom>
              <a:no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330971" y="1241778"/>
                <a:ext cx="8726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 smtClean="0">
                    <a:latin typeface="黑体"/>
                    <a:ea typeface="黑体"/>
                    <a:cs typeface="黑体"/>
                  </a:rPr>
                  <a:t>用户</a:t>
                </a:r>
                <a:endParaRPr lang="en-US" sz="2000" b="1" dirty="0" smtClean="0">
                  <a:latin typeface="黑体"/>
                  <a:ea typeface="黑体"/>
                  <a:cs typeface="黑体"/>
                </a:endParaRPr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883" y="1622691"/>
              <a:ext cx="948267" cy="94826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Facebook </a:t>
            </a:r>
            <a:r>
              <a:rPr lang="zh-CN" altLang="en-US" dirty="0" smtClean="0">
                <a:latin typeface="黑体"/>
                <a:ea typeface="黑体"/>
                <a:cs typeface="黑体"/>
              </a:rPr>
              <a:t>照片服务</a:t>
            </a:r>
            <a:r>
              <a:rPr lang="en-US" altLang="zh-CN" dirty="0" smtClean="0">
                <a:ea typeface="黑体"/>
              </a:rPr>
              <a:t>Stack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0971" y="1641888"/>
            <a:ext cx="872626" cy="8726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128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17"/>
    </mc:Choice>
    <mc:Fallback xmlns="">
      <p:transition xmlns:p14="http://schemas.microsoft.com/office/powerpoint/2010/main" spd="slow" advTm="1581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ge_trace_month_sjc1.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Cache </a:t>
            </a:r>
            <a:r>
              <a:rPr lang="zh-CN" altLang="en-US" dirty="0">
                <a:latin typeface="黑体"/>
                <a:ea typeface="黑体"/>
                <a:cs typeface="黑体"/>
              </a:rPr>
              <a:t>＋</a:t>
            </a:r>
            <a:r>
              <a:rPr lang="en-US" dirty="0">
                <a:latin typeface="黑体"/>
                <a:ea typeface="黑体"/>
                <a:cs typeface="黑体"/>
              </a:rPr>
              <a:t> </a:t>
            </a:r>
            <a:r>
              <a:rPr lang="zh-CN" altLang="en-US" dirty="0">
                <a:latin typeface="黑体"/>
                <a:ea typeface="黑体"/>
                <a:cs typeface="黑体"/>
              </a:rPr>
              <a:t>缓存空间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85800" y="5815584"/>
            <a:ext cx="8133644" cy="661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“</a:t>
            </a:r>
            <a:r>
              <a:rPr lang="en-US" sz="2400" dirty="0">
                <a:solidFill>
                  <a:srgbClr val="800000"/>
                </a:solidFill>
              </a:rPr>
              <a:t>x</a:t>
            </a:r>
            <a:r>
              <a:rPr lang="en-US" sz="2400" dirty="0"/>
              <a:t>” 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代表当前缓存尺寸</a:t>
            </a:r>
            <a:r>
              <a:rPr lang="en-US" sz="2400" dirty="0" smtClean="0">
                <a:latin typeface="黑体"/>
                <a:ea typeface="黑体"/>
                <a:cs typeface="黑体"/>
              </a:rPr>
              <a:t>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800000"/>
                </a:solidFill>
              </a:rPr>
              <a:t>59</a:t>
            </a:r>
            <a:r>
              <a:rPr lang="en-US" sz="2400" dirty="0">
                <a:solidFill>
                  <a:srgbClr val="800000"/>
                </a:solidFill>
              </a:rPr>
              <a:t>%</a:t>
            </a:r>
            <a:r>
              <a:rPr lang="en-US" sz="2400" dirty="0"/>
              <a:t> 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命中率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358532" y="2237017"/>
            <a:ext cx="1330042" cy="726322"/>
            <a:chOff x="3991646" y="1968908"/>
            <a:chExt cx="1330042" cy="72632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65%</a:t>
              </a:r>
              <a:endParaRPr lang="en-US" sz="2400" dirty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78476" y="2036642"/>
            <a:ext cx="1330042" cy="726322"/>
            <a:chOff x="3991646" y="1968908"/>
            <a:chExt cx="1330042" cy="72632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68%</a:t>
              </a:r>
              <a:endParaRPr lang="en-US" sz="2400" dirty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18835" y="2558749"/>
            <a:ext cx="1330042" cy="726322"/>
            <a:chOff x="3991646" y="1968908"/>
            <a:chExt cx="1330042" cy="72632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59%</a:t>
              </a:r>
              <a:endParaRPr lang="en-US" sz="2400" dirty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346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32"/>
    </mc:Choice>
    <mc:Fallback xmlns="">
      <p:transition xmlns:p14="http://schemas.microsoft.com/office/powerpoint/2010/main" spd="slow" advTm="2533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Cache </a:t>
            </a:r>
            <a:r>
              <a:rPr lang="zh-CN" altLang="en-US" dirty="0">
                <a:latin typeface="黑体"/>
                <a:ea typeface="黑体"/>
                <a:cs typeface="黑体"/>
              </a:rPr>
              <a:t>＋</a:t>
            </a:r>
            <a:r>
              <a:rPr lang="en-US" dirty="0">
                <a:latin typeface="黑体"/>
                <a:ea typeface="黑体"/>
                <a:cs typeface="黑体"/>
              </a:rPr>
              <a:t> </a:t>
            </a:r>
            <a:r>
              <a:rPr lang="zh-CN" altLang="en-US" dirty="0">
                <a:latin typeface="黑体"/>
                <a:ea typeface="黑体"/>
                <a:cs typeface="黑体"/>
              </a:rPr>
              <a:t>缓存空间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85800" y="5815584"/>
            <a:ext cx="8133644" cy="661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“</a:t>
            </a:r>
            <a:r>
              <a:rPr lang="zh-CN" altLang="en-US" sz="2400" dirty="0" smtClean="0">
                <a:solidFill>
                  <a:srgbClr val="800000"/>
                </a:solidFill>
                <a:latin typeface="黑体"/>
                <a:ea typeface="黑体"/>
                <a:cs typeface="黑体"/>
              </a:rPr>
              <a:t>无限</a:t>
            </a:r>
            <a:r>
              <a:rPr lang="en-US" sz="2400" dirty="0" smtClean="0"/>
              <a:t>” 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命中率需要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800000"/>
                </a:solidFill>
              </a:rPr>
              <a:t>45x </a:t>
            </a:r>
            <a:r>
              <a:rPr lang="zh-CN" altLang="en-US" sz="2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当前缓存尺寸</a:t>
            </a:r>
            <a:endParaRPr lang="en-US" sz="24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  <p:pic>
        <p:nvPicPr>
          <p:cNvPr id="4" name="Picture 3" descr="edge_trace_month_sjc1.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sp>
        <p:nvSpPr>
          <p:cNvPr id="13" name="Rectangle 12"/>
          <p:cNvSpPr>
            <a:spLocks noChangeAspect="1"/>
          </p:cNvSpPr>
          <p:nvPr/>
        </p:nvSpPr>
        <p:spPr>
          <a:xfrm>
            <a:off x="5809170" y="1417638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黑体"/>
                <a:ea typeface="黑体"/>
                <a:cs typeface="黑体"/>
              </a:rPr>
              <a:t>无限缓存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黑体"/>
              <a:ea typeface="黑体"/>
              <a:cs typeface="黑体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58532" y="2237017"/>
            <a:ext cx="1330042" cy="726322"/>
            <a:chOff x="3991646" y="1968908"/>
            <a:chExt cx="1330042" cy="72632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65%</a:t>
              </a:r>
              <a:endParaRPr lang="en-US" sz="2400" dirty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78476" y="2036642"/>
            <a:ext cx="1330042" cy="726322"/>
            <a:chOff x="3991646" y="1968908"/>
            <a:chExt cx="1330042" cy="72632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68%</a:t>
              </a:r>
              <a:endParaRPr lang="en-US" sz="2400" dirty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718835" y="2558749"/>
            <a:ext cx="1330042" cy="726322"/>
            <a:chOff x="3991646" y="1968908"/>
            <a:chExt cx="1330042" cy="726322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59%</a:t>
              </a:r>
              <a:endParaRPr lang="en-US" sz="2400" dirty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527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33"/>
    </mc:Choice>
    <mc:Fallback xmlns="">
      <p:transition xmlns:p14="http://schemas.microsoft.com/office/powerpoint/2010/main" spd="slow" advTm="1983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Cache </a:t>
            </a:r>
            <a:r>
              <a:rPr lang="zh-CN" altLang="en-US" dirty="0" smtClean="0">
                <a:latin typeface="黑体"/>
                <a:ea typeface="黑体"/>
                <a:cs typeface="黑体"/>
              </a:rPr>
              <a:t>＋</a:t>
            </a:r>
            <a:r>
              <a:rPr lang="en-US" altLang="zh-CN" dirty="0" smtClean="0">
                <a:latin typeface="黑体"/>
                <a:ea typeface="黑体"/>
                <a:cs typeface="黑体"/>
              </a:rPr>
              <a:t> </a:t>
            </a:r>
            <a:r>
              <a:rPr lang="zh-CN" altLang="en-US" dirty="0" smtClean="0">
                <a:latin typeface="黑体"/>
                <a:ea typeface="黑体"/>
                <a:cs typeface="黑体"/>
              </a:rPr>
              <a:t>缓存算法</a:t>
            </a:r>
            <a:endParaRPr 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85800" y="5815584"/>
            <a:ext cx="8133644" cy="63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</a:rPr>
              <a:t>LRU 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和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8000"/>
                </a:solidFill>
              </a:rPr>
              <a:t>LFU</a:t>
            </a:r>
            <a:r>
              <a:rPr lang="en-US" sz="2400" dirty="0"/>
              <a:t> 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仅比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FIFO </a:t>
            </a:r>
            <a:r>
              <a:rPr lang="zh-CN" altLang="en-US" sz="2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提高少许</a:t>
            </a:r>
            <a:endParaRPr lang="en-US" sz="24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  <p:pic>
        <p:nvPicPr>
          <p:cNvPr id="3" name="Picture 2" descr="edge_trace_month_sjc1.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sp>
        <p:nvSpPr>
          <p:cNvPr id="6" name="Rectangle 5"/>
          <p:cNvSpPr>
            <a:spLocks noChangeAspect="1"/>
          </p:cNvSpPr>
          <p:nvPr/>
        </p:nvSpPr>
        <p:spPr>
          <a:xfrm>
            <a:off x="5809170" y="1417638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黑体"/>
                <a:ea typeface="黑体"/>
                <a:cs typeface="黑体"/>
              </a:rPr>
              <a:t>无限缓存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黑体"/>
              <a:ea typeface="黑体"/>
              <a:cs typeface="黑体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3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21"/>
    </mc:Choice>
    <mc:Fallback xmlns="">
      <p:transition xmlns:p14="http://schemas.microsoft.com/office/powerpoint/2010/main" spd="slow" advTm="1642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S4LRU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1409" y="2213183"/>
            <a:ext cx="7315200" cy="185702"/>
          </a:xfrm>
          <a:prstGeom prst="rect">
            <a:avLst/>
          </a:prstGeom>
          <a:pattFill prst="dkVert">
            <a:fgClr>
              <a:srgbClr val="3366FF"/>
            </a:fgClr>
            <a:bgClr>
              <a:prstClr val="white"/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373637" y="1375305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Cache Space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10" name="Left Brace 9"/>
          <p:cNvSpPr/>
          <p:nvPr/>
        </p:nvSpPr>
        <p:spPr>
          <a:xfrm rot="5400000">
            <a:off x="4432579" y="-1638586"/>
            <a:ext cx="392862" cy="7315201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308186" y="3231822"/>
            <a:ext cx="2315962" cy="738738"/>
            <a:chOff x="254001" y="3162723"/>
            <a:chExt cx="2315962" cy="738738"/>
          </a:xfrm>
        </p:grpSpPr>
        <p:sp>
          <p:nvSpPr>
            <p:cNvPr id="24" name="Left Arrow 23"/>
            <p:cNvSpPr/>
            <p:nvPr/>
          </p:nvSpPr>
          <p:spPr>
            <a:xfrm>
              <a:off x="254001" y="3624388"/>
              <a:ext cx="2215444" cy="277073"/>
            </a:xfrm>
            <a:prstGeom prst="leftArrow">
              <a:avLst>
                <a:gd name="adj1" fmla="val 50000"/>
                <a:gd name="adj2" fmla="val 43141"/>
              </a:avLst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254001" y="3162723"/>
              <a:ext cx="231596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More Recent</a:t>
              </a:r>
              <a:endPara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71409" y="2398885"/>
            <a:ext cx="7989147" cy="2650041"/>
            <a:chOff x="971409" y="2398885"/>
            <a:chExt cx="7989147" cy="2650041"/>
          </a:xfrm>
        </p:grpSpPr>
        <p:grpSp>
          <p:nvGrpSpPr>
            <p:cNvPr id="13" name="Group 12"/>
            <p:cNvGrpSpPr/>
            <p:nvPr/>
          </p:nvGrpSpPr>
          <p:grpSpPr>
            <a:xfrm>
              <a:off x="971409" y="2529861"/>
              <a:ext cx="2528147" cy="461665"/>
              <a:chOff x="971409" y="2529861"/>
              <a:chExt cx="2528147" cy="46166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Rectangle 11"/>
              <p:cNvSpPr>
                <a:spLocks noChangeAspect="1"/>
              </p:cNvSpPr>
              <p:nvPr/>
            </p:nvSpPr>
            <p:spPr>
              <a:xfrm>
                <a:off x="2884923" y="2529861"/>
                <a:ext cx="614633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L3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800209" y="3215661"/>
              <a:ext cx="2674902" cy="461665"/>
              <a:chOff x="971409" y="2529861"/>
              <a:chExt cx="2674902" cy="46166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Rectangle 15"/>
              <p:cNvSpPr>
                <a:spLocks noChangeAspect="1"/>
              </p:cNvSpPr>
              <p:nvPr/>
            </p:nvSpPr>
            <p:spPr>
              <a:xfrm>
                <a:off x="2884924" y="2529861"/>
                <a:ext cx="761387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L2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629009" y="3901461"/>
              <a:ext cx="2553547" cy="461665"/>
              <a:chOff x="971409" y="2529861"/>
              <a:chExt cx="2553547" cy="46166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Rectangle 18"/>
              <p:cNvSpPr>
                <a:spLocks noChangeAspect="1"/>
              </p:cNvSpPr>
              <p:nvPr/>
            </p:nvSpPr>
            <p:spPr>
              <a:xfrm>
                <a:off x="2884924" y="2529861"/>
                <a:ext cx="64003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L1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457809" y="4587261"/>
              <a:ext cx="2502747" cy="461665"/>
              <a:chOff x="971409" y="2529861"/>
              <a:chExt cx="2502747" cy="46166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Rectangle 21"/>
              <p:cNvSpPr>
                <a:spLocks noChangeAspect="1"/>
              </p:cNvSpPr>
              <p:nvPr/>
            </p:nvSpPr>
            <p:spPr>
              <a:xfrm>
                <a:off x="2884924" y="2529861"/>
                <a:ext cx="58923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L0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cxnSp>
          <p:nvCxnSpPr>
            <p:cNvPr id="30" name="Straight Connector 29"/>
            <p:cNvCxnSpPr>
              <a:endCxn id="5" idx="0"/>
            </p:cNvCxnSpPr>
            <p:nvPr/>
          </p:nvCxnSpPr>
          <p:spPr>
            <a:xfrm>
              <a:off x="1885809" y="2398885"/>
              <a:ext cx="0" cy="2689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15" idx="0"/>
            </p:cNvCxnSpPr>
            <p:nvPr/>
          </p:nvCxnSpPr>
          <p:spPr>
            <a:xfrm>
              <a:off x="3714609" y="2398885"/>
              <a:ext cx="0" cy="9547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18" idx="0"/>
            </p:cNvCxnSpPr>
            <p:nvPr/>
          </p:nvCxnSpPr>
          <p:spPr>
            <a:xfrm>
              <a:off x="5543409" y="2398885"/>
              <a:ext cx="0" cy="16405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450667" y="2398885"/>
              <a:ext cx="0" cy="23263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90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15"/>
    </mc:Choice>
    <mc:Fallback xmlns="">
      <p:transition xmlns:p14="http://schemas.microsoft.com/office/powerpoint/2010/main" spd="slow" advTm="1781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S4LRU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1409" y="2213183"/>
            <a:ext cx="7315200" cy="185702"/>
          </a:xfrm>
          <a:prstGeom prst="rect">
            <a:avLst/>
          </a:prstGeom>
          <a:pattFill prst="dkVert">
            <a:fgClr>
              <a:srgbClr val="3366FF"/>
            </a:fgClr>
            <a:bgClr>
              <a:prstClr val="white"/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373637" y="1375305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Cache Space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10" name="Left Brace 9"/>
          <p:cNvSpPr/>
          <p:nvPr/>
        </p:nvSpPr>
        <p:spPr>
          <a:xfrm rot="5400000">
            <a:off x="4432579" y="-1638586"/>
            <a:ext cx="392862" cy="7315201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971409" y="2398885"/>
            <a:ext cx="7989147" cy="2650041"/>
            <a:chOff x="971409" y="2398885"/>
            <a:chExt cx="7989147" cy="2650041"/>
          </a:xfrm>
        </p:grpSpPr>
        <p:grpSp>
          <p:nvGrpSpPr>
            <p:cNvPr id="13" name="Group 12"/>
            <p:cNvGrpSpPr/>
            <p:nvPr/>
          </p:nvGrpSpPr>
          <p:grpSpPr>
            <a:xfrm>
              <a:off x="971409" y="2529861"/>
              <a:ext cx="2528147" cy="461665"/>
              <a:chOff x="971409" y="2529861"/>
              <a:chExt cx="2528147" cy="46166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Rectangle 11"/>
              <p:cNvSpPr>
                <a:spLocks noChangeAspect="1"/>
              </p:cNvSpPr>
              <p:nvPr/>
            </p:nvSpPr>
            <p:spPr>
              <a:xfrm>
                <a:off x="2884923" y="2529861"/>
                <a:ext cx="614633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L3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800209" y="3215661"/>
              <a:ext cx="2674902" cy="461665"/>
              <a:chOff x="971409" y="2529861"/>
              <a:chExt cx="2674902" cy="46166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Rectangle 15"/>
              <p:cNvSpPr>
                <a:spLocks noChangeAspect="1"/>
              </p:cNvSpPr>
              <p:nvPr/>
            </p:nvSpPr>
            <p:spPr>
              <a:xfrm>
                <a:off x="2884924" y="2529861"/>
                <a:ext cx="761387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L2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629009" y="3901461"/>
              <a:ext cx="2553547" cy="461665"/>
              <a:chOff x="971409" y="2529861"/>
              <a:chExt cx="2553547" cy="46166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Rectangle 18"/>
              <p:cNvSpPr>
                <a:spLocks noChangeAspect="1"/>
              </p:cNvSpPr>
              <p:nvPr/>
            </p:nvSpPr>
            <p:spPr>
              <a:xfrm>
                <a:off x="2884924" y="2529861"/>
                <a:ext cx="64003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L1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457809" y="4587261"/>
              <a:ext cx="2502747" cy="461665"/>
              <a:chOff x="971409" y="2529861"/>
              <a:chExt cx="2502747" cy="46166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Rectangle 21"/>
              <p:cNvSpPr>
                <a:spLocks noChangeAspect="1"/>
              </p:cNvSpPr>
              <p:nvPr/>
            </p:nvSpPr>
            <p:spPr>
              <a:xfrm>
                <a:off x="2884924" y="2529861"/>
                <a:ext cx="58923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L0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cxnSp>
          <p:nvCxnSpPr>
            <p:cNvPr id="30" name="Straight Connector 29"/>
            <p:cNvCxnSpPr>
              <a:endCxn id="5" idx="0"/>
            </p:cNvCxnSpPr>
            <p:nvPr/>
          </p:nvCxnSpPr>
          <p:spPr>
            <a:xfrm>
              <a:off x="1885809" y="2398885"/>
              <a:ext cx="0" cy="2689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15" idx="0"/>
            </p:cNvCxnSpPr>
            <p:nvPr/>
          </p:nvCxnSpPr>
          <p:spPr>
            <a:xfrm>
              <a:off x="3714609" y="2398885"/>
              <a:ext cx="0" cy="9547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18" idx="0"/>
            </p:cNvCxnSpPr>
            <p:nvPr/>
          </p:nvCxnSpPr>
          <p:spPr>
            <a:xfrm>
              <a:off x="5543409" y="2398885"/>
              <a:ext cx="0" cy="16405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450667" y="2398885"/>
              <a:ext cx="0" cy="23263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Oval 31"/>
          <p:cNvSpPr>
            <a:spLocks noChangeAspect="1"/>
          </p:cNvSpPr>
          <p:nvPr/>
        </p:nvSpPr>
        <p:spPr>
          <a:xfrm>
            <a:off x="6457809" y="4471244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715000" y="4680111"/>
            <a:ext cx="550333" cy="230833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spect="1"/>
          </p:cNvSpPr>
          <p:nvPr/>
        </p:nvSpPr>
        <p:spPr>
          <a:xfrm>
            <a:off x="4205110" y="4835332"/>
            <a:ext cx="260829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Missed Object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08186" y="3231822"/>
            <a:ext cx="2315962" cy="738738"/>
            <a:chOff x="254001" y="3162723"/>
            <a:chExt cx="2315962" cy="738738"/>
          </a:xfrm>
        </p:grpSpPr>
        <p:sp>
          <p:nvSpPr>
            <p:cNvPr id="39" name="Left Arrow 38"/>
            <p:cNvSpPr/>
            <p:nvPr/>
          </p:nvSpPr>
          <p:spPr>
            <a:xfrm>
              <a:off x="254001" y="3624388"/>
              <a:ext cx="2215444" cy="277073"/>
            </a:xfrm>
            <a:prstGeom prst="leftArrow">
              <a:avLst>
                <a:gd name="adj1" fmla="val 50000"/>
                <a:gd name="adj2" fmla="val 43141"/>
              </a:avLst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254001" y="3162723"/>
              <a:ext cx="231596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More Recent</a:t>
              </a:r>
              <a:endPara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2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1"/>
    </mc:Choice>
    <mc:Fallback xmlns="">
      <p:transition xmlns:p14="http://schemas.microsoft.com/office/powerpoint/2010/main" spd="slow" advTm="524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S4LRU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1409" y="2213183"/>
            <a:ext cx="7315200" cy="185702"/>
          </a:xfrm>
          <a:prstGeom prst="rect">
            <a:avLst/>
          </a:prstGeom>
          <a:pattFill prst="dkVert">
            <a:fgClr>
              <a:srgbClr val="3366FF"/>
            </a:fgClr>
            <a:bgClr>
              <a:prstClr val="white"/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373637" y="1375305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Cache Space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10" name="Left Brace 9"/>
          <p:cNvSpPr/>
          <p:nvPr/>
        </p:nvSpPr>
        <p:spPr>
          <a:xfrm rot="5400000">
            <a:off x="4432579" y="-1638586"/>
            <a:ext cx="392862" cy="7315201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971409" y="2398885"/>
            <a:ext cx="7989147" cy="2650041"/>
            <a:chOff x="971409" y="2398885"/>
            <a:chExt cx="7989147" cy="2650041"/>
          </a:xfrm>
        </p:grpSpPr>
        <p:grpSp>
          <p:nvGrpSpPr>
            <p:cNvPr id="13" name="Group 12"/>
            <p:cNvGrpSpPr/>
            <p:nvPr/>
          </p:nvGrpSpPr>
          <p:grpSpPr>
            <a:xfrm>
              <a:off x="971409" y="2529861"/>
              <a:ext cx="2528147" cy="461665"/>
              <a:chOff x="971409" y="2529861"/>
              <a:chExt cx="2528147" cy="46166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Rectangle 11"/>
              <p:cNvSpPr>
                <a:spLocks noChangeAspect="1"/>
              </p:cNvSpPr>
              <p:nvPr/>
            </p:nvSpPr>
            <p:spPr>
              <a:xfrm>
                <a:off x="2884923" y="2529861"/>
                <a:ext cx="614633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L3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800209" y="3215661"/>
              <a:ext cx="2674902" cy="461665"/>
              <a:chOff x="971409" y="2529861"/>
              <a:chExt cx="2674902" cy="46166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Rectangle 15"/>
              <p:cNvSpPr>
                <a:spLocks noChangeAspect="1"/>
              </p:cNvSpPr>
              <p:nvPr/>
            </p:nvSpPr>
            <p:spPr>
              <a:xfrm>
                <a:off x="2884924" y="2529861"/>
                <a:ext cx="761387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L2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629009" y="3901461"/>
              <a:ext cx="2553547" cy="461665"/>
              <a:chOff x="971409" y="2529861"/>
              <a:chExt cx="2553547" cy="46166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Rectangle 18"/>
              <p:cNvSpPr>
                <a:spLocks noChangeAspect="1"/>
              </p:cNvSpPr>
              <p:nvPr/>
            </p:nvSpPr>
            <p:spPr>
              <a:xfrm>
                <a:off x="2884924" y="2529861"/>
                <a:ext cx="64003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L1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457809" y="4587261"/>
              <a:ext cx="2502747" cy="461665"/>
              <a:chOff x="971409" y="2529861"/>
              <a:chExt cx="2502747" cy="46166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Rectangle 21"/>
              <p:cNvSpPr>
                <a:spLocks noChangeAspect="1"/>
              </p:cNvSpPr>
              <p:nvPr/>
            </p:nvSpPr>
            <p:spPr>
              <a:xfrm>
                <a:off x="2884924" y="2529861"/>
                <a:ext cx="58923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L0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cxnSp>
          <p:nvCxnSpPr>
            <p:cNvPr id="30" name="Straight Connector 29"/>
            <p:cNvCxnSpPr>
              <a:endCxn id="5" idx="0"/>
            </p:cNvCxnSpPr>
            <p:nvPr/>
          </p:nvCxnSpPr>
          <p:spPr>
            <a:xfrm>
              <a:off x="1885809" y="2398885"/>
              <a:ext cx="0" cy="2689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15" idx="0"/>
            </p:cNvCxnSpPr>
            <p:nvPr/>
          </p:nvCxnSpPr>
          <p:spPr>
            <a:xfrm>
              <a:off x="3714609" y="2398885"/>
              <a:ext cx="0" cy="9547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18" idx="0"/>
            </p:cNvCxnSpPr>
            <p:nvPr/>
          </p:nvCxnSpPr>
          <p:spPr>
            <a:xfrm>
              <a:off x="5543409" y="2398885"/>
              <a:ext cx="0" cy="16405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450667" y="2398885"/>
              <a:ext cx="0" cy="23263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Oval 31"/>
          <p:cNvSpPr>
            <a:spLocks noChangeAspect="1"/>
          </p:cNvSpPr>
          <p:nvPr/>
        </p:nvSpPr>
        <p:spPr>
          <a:xfrm>
            <a:off x="5884380" y="3787161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6097457" y="3381864"/>
            <a:ext cx="294876" cy="433519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spect="1"/>
          </p:cNvSpPr>
          <p:nvPr/>
        </p:nvSpPr>
        <p:spPr>
          <a:xfrm>
            <a:off x="6126198" y="2875886"/>
            <a:ext cx="66322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Hit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08186" y="3231822"/>
            <a:ext cx="2315962" cy="738738"/>
            <a:chOff x="254001" y="3162723"/>
            <a:chExt cx="2315962" cy="738738"/>
          </a:xfrm>
        </p:grpSpPr>
        <p:sp>
          <p:nvSpPr>
            <p:cNvPr id="38" name="Left Arrow 37"/>
            <p:cNvSpPr/>
            <p:nvPr/>
          </p:nvSpPr>
          <p:spPr>
            <a:xfrm>
              <a:off x="254001" y="3624388"/>
              <a:ext cx="2215444" cy="277073"/>
            </a:xfrm>
            <a:prstGeom prst="leftArrow">
              <a:avLst>
                <a:gd name="adj1" fmla="val 50000"/>
                <a:gd name="adj2" fmla="val 43141"/>
              </a:avLst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254001" y="3162723"/>
              <a:ext cx="231596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More Recent</a:t>
              </a:r>
              <a:endPara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885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6"/>
    </mc:Choice>
    <mc:Fallback xmlns="">
      <p:transition xmlns:p14="http://schemas.microsoft.com/office/powerpoint/2010/main" spd="slow" advTm="370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16771 -4.81481E-6 C -0.24288 -4.81481E-6 -0.33507 -0.02662 -0.33507 -0.04837 L -0.33507 -0.0965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S4LRU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1409" y="2213183"/>
            <a:ext cx="7315200" cy="185702"/>
          </a:xfrm>
          <a:prstGeom prst="rect">
            <a:avLst/>
          </a:prstGeom>
          <a:pattFill prst="dkVert">
            <a:fgClr>
              <a:srgbClr val="3366FF"/>
            </a:fgClr>
            <a:bgClr>
              <a:prstClr val="white"/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373637" y="1375305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Cache Space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10" name="Left Brace 9"/>
          <p:cNvSpPr/>
          <p:nvPr/>
        </p:nvSpPr>
        <p:spPr>
          <a:xfrm rot="5400000">
            <a:off x="4432579" y="-1638586"/>
            <a:ext cx="392862" cy="7315201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971409" y="2398885"/>
            <a:ext cx="7989147" cy="2650041"/>
            <a:chOff x="971409" y="2398885"/>
            <a:chExt cx="7989147" cy="2650041"/>
          </a:xfrm>
        </p:grpSpPr>
        <p:grpSp>
          <p:nvGrpSpPr>
            <p:cNvPr id="13" name="Group 12"/>
            <p:cNvGrpSpPr/>
            <p:nvPr/>
          </p:nvGrpSpPr>
          <p:grpSpPr>
            <a:xfrm>
              <a:off x="971409" y="2529861"/>
              <a:ext cx="2528147" cy="461665"/>
              <a:chOff x="971409" y="2529861"/>
              <a:chExt cx="2528147" cy="46166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Rectangle 11"/>
              <p:cNvSpPr>
                <a:spLocks noChangeAspect="1"/>
              </p:cNvSpPr>
              <p:nvPr/>
            </p:nvSpPr>
            <p:spPr>
              <a:xfrm>
                <a:off x="2884923" y="2529861"/>
                <a:ext cx="614633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L3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800209" y="3215661"/>
              <a:ext cx="2674902" cy="461665"/>
              <a:chOff x="971409" y="2529861"/>
              <a:chExt cx="2674902" cy="46166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Rectangle 15"/>
              <p:cNvSpPr>
                <a:spLocks noChangeAspect="1"/>
              </p:cNvSpPr>
              <p:nvPr/>
            </p:nvSpPr>
            <p:spPr>
              <a:xfrm>
                <a:off x="2884924" y="2529861"/>
                <a:ext cx="761387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L2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629009" y="3901461"/>
              <a:ext cx="2553547" cy="461665"/>
              <a:chOff x="971409" y="2529861"/>
              <a:chExt cx="2553547" cy="46166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Rectangle 18"/>
              <p:cNvSpPr>
                <a:spLocks noChangeAspect="1"/>
              </p:cNvSpPr>
              <p:nvPr/>
            </p:nvSpPr>
            <p:spPr>
              <a:xfrm>
                <a:off x="2884924" y="2529861"/>
                <a:ext cx="64003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L1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457809" y="4587261"/>
              <a:ext cx="2502747" cy="461665"/>
              <a:chOff x="971409" y="2529861"/>
              <a:chExt cx="2502747" cy="46166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Rectangle 21"/>
              <p:cNvSpPr>
                <a:spLocks noChangeAspect="1"/>
              </p:cNvSpPr>
              <p:nvPr/>
            </p:nvSpPr>
            <p:spPr>
              <a:xfrm>
                <a:off x="2884924" y="2529861"/>
                <a:ext cx="58923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L0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cxnSp>
          <p:nvCxnSpPr>
            <p:cNvPr id="30" name="Straight Connector 29"/>
            <p:cNvCxnSpPr>
              <a:endCxn id="5" idx="0"/>
            </p:cNvCxnSpPr>
            <p:nvPr/>
          </p:nvCxnSpPr>
          <p:spPr>
            <a:xfrm>
              <a:off x="1885809" y="2398885"/>
              <a:ext cx="0" cy="2689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15" idx="0"/>
            </p:cNvCxnSpPr>
            <p:nvPr/>
          </p:nvCxnSpPr>
          <p:spPr>
            <a:xfrm>
              <a:off x="3714609" y="2398885"/>
              <a:ext cx="0" cy="9547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18" idx="0"/>
            </p:cNvCxnSpPr>
            <p:nvPr/>
          </p:nvCxnSpPr>
          <p:spPr>
            <a:xfrm>
              <a:off x="5543409" y="2398885"/>
              <a:ext cx="0" cy="16405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450667" y="2398885"/>
              <a:ext cx="0" cy="23263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Oval 31"/>
          <p:cNvSpPr>
            <a:spLocks noChangeAspect="1"/>
          </p:cNvSpPr>
          <p:nvPr/>
        </p:nvSpPr>
        <p:spPr>
          <a:xfrm>
            <a:off x="4401866" y="3101361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31" name="Straight Connector 30"/>
          <p:cNvCxnSpPr>
            <a:stCxn id="35" idx="2"/>
            <a:endCxn id="32" idx="0"/>
          </p:cNvCxnSpPr>
          <p:nvPr/>
        </p:nvCxnSpPr>
        <p:spPr>
          <a:xfrm flipH="1">
            <a:off x="4516166" y="2870755"/>
            <a:ext cx="331611" cy="230606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spect="1"/>
          </p:cNvSpPr>
          <p:nvPr/>
        </p:nvSpPr>
        <p:spPr>
          <a:xfrm>
            <a:off x="4401866" y="2409090"/>
            <a:ext cx="89182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Evict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08186" y="3231822"/>
            <a:ext cx="2315962" cy="738738"/>
            <a:chOff x="254001" y="3162723"/>
            <a:chExt cx="2315962" cy="738738"/>
          </a:xfrm>
        </p:grpSpPr>
        <p:sp>
          <p:nvSpPr>
            <p:cNvPr id="38" name="Left Arrow 37"/>
            <p:cNvSpPr/>
            <p:nvPr/>
          </p:nvSpPr>
          <p:spPr>
            <a:xfrm>
              <a:off x="254001" y="3624388"/>
              <a:ext cx="2215444" cy="277073"/>
            </a:xfrm>
            <a:prstGeom prst="leftArrow">
              <a:avLst>
                <a:gd name="adj1" fmla="val 50000"/>
                <a:gd name="adj2" fmla="val 43141"/>
              </a:avLst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254001" y="3162723"/>
              <a:ext cx="231596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More Recent</a:t>
              </a:r>
              <a:endPara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61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66"/>
    </mc:Choice>
    <mc:Fallback xmlns="">
      <p:transition xmlns:p14="http://schemas.microsoft.com/office/powerpoint/2010/main" spd="slow" advTm="3276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01146 -1.48148E-6 C 0.01667 -1.48148E-6 0.02309 0.02847 0.02309 0.05255 L 0.02309 0.1050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dge_trace_month_sjc1.6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Cache </a:t>
            </a:r>
            <a:r>
              <a:rPr lang="zh-CN" altLang="en-US" dirty="0">
                <a:latin typeface="黑体"/>
                <a:ea typeface="黑体"/>
                <a:cs typeface="黑体"/>
              </a:rPr>
              <a:t>＋</a:t>
            </a:r>
            <a:r>
              <a:rPr lang="en-US" altLang="zh-CN" dirty="0">
                <a:latin typeface="黑体"/>
                <a:ea typeface="黑体"/>
                <a:cs typeface="黑体"/>
              </a:rPr>
              <a:t> </a:t>
            </a:r>
            <a:r>
              <a:rPr lang="zh-CN" altLang="en-US" dirty="0">
                <a:latin typeface="黑体"/>
                <a:ea typeface="黑体"/>
                <a:cs typeface="黑体"/>
              </a:rPr>
              <a:t>缓存算法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85800" y="5815584"/>
            <a:ext cx="8133644" cy="619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52024D"/>
                </a:solidFill>
              </a:rPr>
              <a:t>S4LRU </a:t>
            </a:r>
            <a:r>
              <a:rPr lang="zh-CN" altLang="en-US" sz="2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提升最大</a:t>
            </a:r>
            <a:endParaRPr lang="en-US" sz="24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21656" y="1997130"/>
            <a:ext cx="1330042" cy="726322"/>
            <a:chOff x="3991646" y="1968908"/>
            <a:chExt cx="1330042" cy="72632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rgbClr val="660066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68%</a:t>
              </a:r>
              <a:endParaRPr lang="en-US" sz="24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83637" y="3358443"/>
            <a:ext cx="1330042" cy="2438851"/>
            <a:chOff x="3892869" y="849488"/>
            <a:chExt cx="1330042" cy="1496419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4503233" y="849488"/>
              <a:ext cx="0" cy="1034754"/>
            </a:xfrm>
            <a:prstGeom prst="line">
              <a:avLst/>
            </a:prstGeom>
            <a:ln>
              <a:solidFill>
                <a:srgbClr val="660066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3892869" y="1884242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1/3x</a:t>
              </a:r>
              <a:endParaRPr lang="en-US" sz="24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11" name="Rectangle 10"/>
          <p:cNvSpPr>
            <a:spLocks noChangeAspect="1"/>
          </p:cNvSpPr>
          <p:nvPr/>
        </p:nvSpPr>
        <p:spPr>
          <a:xfrm>
            <a:off x="5809170" y="1417638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黑体"/>
                <a:ea typeface="黑体"/>
                <a:cs typeface="黑体"/>
              </a:rPr>
              <a:t>无限缓存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黑体"/>
              <a:ea typeface="黑体"/>
              <a:cs typeface="黑体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46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041498" y="2593629"/>
            <a:ext cx="1330042" cy="627545"/>
            <a:chOff x="4287977" y="1968908"/>
            <a:chExt cx="1330042" cy="62754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954024" y="2314230"/>
              <a:ext cx="55421" cy="282223"/>
            </a:xfrm>
            <a:prstGeom prst="line">
              <a:avLst/>
            </a:prstGeom>
            <a:ln>
              <a:solidFill>
                <a:srgbClr val="660066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4287977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59%</a:t>
              </a:r>
              <a:endParaRPr lang="en-US" sz="24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773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33"/>
    </mc:Choice>
    <mc:Fallback xmlns="">
      <p:transition xmlns:p14="http://schemas.microsoft.com/office/powerpoint/2010/main" spd="slow" advTm="2933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Cache </a:t>
            </a:r>
            <a:r>
              <a:rPr lang="zh-CN" altLang="en-US" dirty="0">
                <a:latin typeface="黑体"/>
                <a:ea typeface="黑体"/>
                <a:cs typeface="黑体"/>
              </a:rPr>
              <a:t>＋</a:t>
            </a:r>
            <a:r>
              <a:rPr lang="en-US" altLang="zh-CN" dirty="0">
                <a:latin typeface="黑体"/>
                <a:ea typeface="黑体"/>
                <a:cs typeface="黑体"/>
              </a:rPr>
              <a:t> </a:t>
            </a:r>
            <a:r>
              <a:rPr lang="zh-CN" altLang="en-US" dirty="0">
                <a:latin typeface="黑体"/>
                <a:ea typeface="黑体"/>
                <a:cs typeface="黑体"/>
              </a:rPr>
              <a:t>缓存算法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85800" y="5815584"/>
            <a:ext cx="8133644" cy="607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800000"/>
                </a:solidFill>
              </a:rPr>
              <a:t>Clairvoyant (</a:t>
            </a:r>
            <a:r>
              <a:rPr lang="en-US" sz="2400" dirty="0" err="1" smtClean="0">
                <a:solidFill>
                  <a:srgbClr val="800000"/>
                </a:solidFill>
              </a:rPr>
              <a:t>Bélády</a:t>
            </a:r>
            <a:r>
              <a:rPr lang="en-US" sz="2400" dirty="0" smtClean="0">
                <a:solidFill>
                  <a:srgbClr val="800000"/>
                </a:solidFill>
              </a:rPr>
              <a:t>)</a:t>
            </a:r>
            <a:r>
              <a:rPr lang="en-US" sz="2400" dirty="0" smtClean="0">
                <a:solidFill>
                  <a:srgbClr val="52024D"/>
                </a:solidFill>
              </a:rPr>
              <a:t> </a:t>
            </a:r>
            <a:r>
              <a:rPr lang="zh-CN" altLang="en-US" sz="2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意味着还有大量的提升空间</a:t>
            </a:r>
            <a:endParaRPr lang="en-US" sz="24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  <p:pic>
        <p:nvPicPr>
          <p:cNvPr id="6" name="Picture 5" descr="edge_trace_month_sjc1.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sp>
        <p:nvSpPr>
          <p:cNvPr id="9" name="Rectangle 8"/>
          <p:cNvSpPr>
            <a:spLocks noChangeAspect="1"/>
          </p:cNvSpPr>
          <p:nvPr/>
        </p:nvSpPr>
        <p:spPr>
          <a:xfrm>
            <a:off x="5809170" y="1417638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黑体"/>
                <a:ea typeface="黑体"/>
                <a:cs typeface="黑体"/>
              </a:rPr>
              <a:t>无限缓存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黑体"/>
              <a:ea typeface="黑体"/>
              <a:cs typeface="黑体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0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5"/>
    </mc:Choice>
    <mc:Fallback xmlns="">
      <p:transition xmlns:p14="http://schemas.microsoft.com/office/powerpoint/2010/main" spd="slow" advTm="215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igin_trace_month_blogpos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Cache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85800" y="5815584"/>
            <a:ext cx="8133644" cy="692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52024D"/>
                </a:solidFill>
              </a:rPr>
              <a:t>S4LRU </a:t>
            </a:r>
            <a:r>
              <a:rPr lang="zh-CN" altLang="en-US" sz="2400" dirty="0" smtClean="0">
                <a:solidFill>
                  <a:srgbClr val="52024D"/>
                </a:solidFill>
                <a:latin typeface="黑体"/>
                <a:ea typeface="黑体"/>
                <a:cs typeface="黑体"/>
              </a:rPr>
              <a:t>对于</a:t>
            </a:r>
            <a:r>
              <a:rPr lang="en-US" sz="2400" dirty="0" smtClean="0">
                <a:solidFill>
                  <a:srgbClr val="0000FF"/>
                </a:solidFill>
              </a:rPr>
              <a:t>Origin</a:t>
            </a:r>
            <a:r>
              <a:rPr lang="en-US" sz="2400" dirty="0" smtClean="0"/>
              <a:t> 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的效用超过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8000"/>
                </a:solidFill>
              </a:rPr>
              <a:t>Edge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43457" y="1852557"/>
            <a:ext cx="1520542" cy="1830443"/>
            <a:chOff x="2472902" y="1584448"/>
            <a:chExt cx="1520542" cy="1830443"/>
          </a:xfrm>
        </p:grpSpPr>
        <p:sp>
          <p:nvSpPr>
            <p:cNvPr id="9" name="Frame 8"/>
            <p:cNvSpPr/>
            <p:nvPr/>
          </p:nvSpPr>
          <p:spPr>
            <a:xfrm>
              <a:off x="3612443" y="2568222"/>
              <a:ext cx="381001" cy="846669"/>
            </a:xfrm>
            <a:prstGeom prst="frame">
              <a:avLst>
                <a:gd name="adj1" fmla="val 685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472902" y="1584448"/>
              <a:ext cx="1330042" cy="983774"/>
              <a:chOff x="-448108" y="2691221"/>
              <a:chExt cx="1330042" cy="983774"/>
            </a:xfrm>
          </p:grpSpPr>
          <p:cxnSp>
            <p:nvCxnSpPr>
              <p:cNvPr id="12" name="Straight Connector 11"/>
              <p:cNvCxnSpPr>
                <a:endCxn id="9" idx="0"/>
              </p:cNvCxnSpPr>
              <p:nvPr/>
            </p:nvCxnSpPr>
            <p:spPr>
              <a:xfrm>
                <a:off x="268102" y="3138775"/>
                <a:ext cx="613832" cy="536220"/>
              </a:xfrm>
              <a:prstGeom prst="line">
                <a:avLst/>
              </a:prstGeom>
              <a:ln>
                <a:solidFill>
                  <a:srgbClr val="000000"/>
                </a:solidFill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 noChangeAspect="1"/>
              </p:cNvSpPr>
              <p:nvPr/>
            </p:nvSpPr>
            <p:spPr>
              <a:xfrm>
                <a:off x="-448108" y="2691221"/>
                <a:ext cx="133004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14%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</p:grpSp>
      <p:sp>
        <p:nvSpPr>
          <p:cNvPr id="14" name="Rectangle 13"/>
          <p:cNvSpPr>
            <a:spLocks noChangeAspect="1"/>
          </p:cNvSpPr>
          <p:nvPr/>
        </p:nvSpPr>
        <p:spPr>
          <a:xfrm>
            <a:off x="5809170" y="1312753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黑体"/>
                <a:ea typeface="黑体"/>
                <a:cs typeface="黑体"/>
              </a:rPr>
              <a:t>无限缓存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黑体"/>
              <a:ea typeface="黑体"/>
              <a:cs typeface="黑体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511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00"/>
    </mc:Choice>
    <mc:Fallback xmlns="">
      <p:transition xmlns:p14="http://schemas.microsoft.com/office/powerpoint/2010/main" spd="slow" advTm="248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06318" y="3116946"/>
            <a:ext cx="5331364" cy="3239404"/>
            <a:chOff x="1906318" y="3116946"/>
            <a:chExt cx="5331364" cy="3239404"/>
          </a:xfrm>
        </p:grpSpPr>
        <p:pic>
          <p:nvPicPr>
            <p:cNvPr id="17" name="Picture 18" descr="BlankMap-USA-states.PNG"/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318" y="3116946"/>
              <a:ext cx="5331364" cy="3239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Freeform 17"/>
            <p:cNvSpPr/>
            <p:nvPr/>
          </p:nvSpPr>
          <p:spPr>
            <a:xfrm>
              <a:off x="2021345" y="5528852"/>
              <a:ext cx="2004459" cy="827498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基于用户的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800000"/>
                </a:solidFill>
              </a:rPr>
              <a:t>Browser Cache</a:t>
            </a:r>
            <a:endParaRPr lang="en-US" dirty="0">
              <a:solidFill>
                <a:srgbClr val="8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3550" y="1241778"/>
            <a:ext cx="5977659" cy="3169740"/>
            <a:chOff x="273550" y="1241778"/>
            <a:chExt cx="5977659" cy="3169740"/>
          </a:xfrm>
        </p:grpSpPr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6159769" y="4320078"/>
              <a:ext cx="91440" cy="91440"/>
            </a:xfrm>
            <a:prstGeom prst="ellipse">
              <a:avLst/>
            </a:prstGeom>
            <a:solidFill>
              <a:srgbClr val="8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21" name="Rounded Rectangular Callout 20"/>
            <p:cNvSpPr/>
            <p:nvPr/>
          </p:nvSpPr>
          <p:spPr>
            <a:xfrm>
              <a:off x="273550" y="1316736"/>
              <a:ext cx="2971800" cy="1300500"/>
            </a:xfrm>
            <a:prstGeom prst="wedgeRoundRectCallout">
              <a:avLst>
                <a:gd name="adj1" fmla="val 147315"/>
                <a:gd name="adj2" fmla="val 181212"/>
                <a:gd name="adj3" fmla="val 16667"/>
              </a:avLst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用户</a:t>
              </a:r>
              <a:endParaRPr lang="en-US" sz="2000" b="1" dirty="0" smtClean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04695" y="1783925"/>
            <a:ext cx="1644444" cy="744241"/>
            <a:chOff x="1404695" y="1783925"/>
            <a:chExt cx="1644444" cy="744241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1404695" y="2088444"/>
              <a:ext cx="333235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1917993" y="1783925"/>
              <a:ext cx="1131146" cy="74424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Browser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Cache</a:t>
              </a:r>
              <a:endParaRPr lang="en-US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1404696" y="2240018"/>
              <a:ext cx="333234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ounded Rectangle 37"/>
          <p:cNvSpPr/>
          <p:nvPr/>
        </p:nvSpPr>
        <p:spPr>
          <a:xfrm>
            <a:off x="273550" y="1312333"/>
            <a:ext cx="2972006" cy="1300500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5827741" y="2728426"/>
            <a:ext cx="872626" cy="1673094"/>
            <a:chOff x="4152709" y="2738424"/>
            <a:chExt cx="872626" cy="1673094"/>
          </a:xfrm>
        </p:grpSpPr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4481350" y="4320078"/>
              <a:ext cx="91440" cy="91440"/>
            </a:xfrm>
            <a:prstGeom prst="ellipse">
              <a:avLst/>
            </a:prstGeom>
            <a:solidFill>
              <a:srgbClr val="8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4470742" y="3452295"/>
              <a:ext cx="112657" cy="822960"/>
            </a:xfrm>
            <a:prstGeom prst="down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52709" y="2738424"/>
              <a:ext cx="8726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本地访问</a:t>
              </a:r>
              <a:endParaRPr lang="en-US" sz="2000" b="1" dirty="0" smtClean="0">
                <a:latin typeface="黑体"/>
                <a:ea typeface="黑体"/>
                <a:cs typeface="黑体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3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9"/>
    </mc:Choice>
    <mc:Fallback xmlns="">
      <p:transition xmlns:p14="http://schemas.microsoft.com/office/powerpoint/2010/main" spd="slow" advTm="1083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该缓存那种照片</a:t>
            </a:r>
            <a:endParaRPr 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Recency</a:t>
            </a:r>
            <a:r>
              <a:rPr lang="en-US" dirty="0" smtClean="0"/>
              <a:t> &amp; frequency </a:t>
            </a:r>
            <a:r>
              <a:rPr lang="zh-CN" altLang="en-US" dirty="0" smtClean="0">
                <a:latin typeface="黑体"/>
                <a:ea typeface="黑体"/>
                <a:cs typeface="黑体"/>
              </a:rPr>
              <a:t>导致了</a:t>
            </a:r>
            <a:r>
              <a:rPr lang="en-US" dirty="0" smtClean="0"/>
              <a:t> S4LRU </a:t>
            </a:r>
            <a:r>
              <a:rPr lang="zh-CN" altLang="en-US" dirty="0" smtClean="0">
                <a:latin typeface="黑体"/>
                <a:ea typeface="黑体"/>
                <a:cs typeface="黑体"/>
              </a:rPr>
              <a:t>的有效性</a:t>
            </a:r>
            <a:endParaRPr lang="en-US" dirty="0" smtClean="0">
              <a:latin typeface="黑体"/>
              <a:ea typeface="黑体"/>
              <a:cs typeface="黑体"/>
            </a:endParaRPr>
          </a:p>
          <a:p>
            <a:endParaRPr lang="en-US" dirty="0">
              <a:latin typeface="黑体"/>
              <a:ea typeface="黑体"/>
              <a:cs typeface="黑体"/>
            </a:endParaRPr>
          </a:p>
          <a:p>
            <a:endParaRPr lang="en-US" dirty="0" smtClean="0">
              <a:latin typeface="黑体"/>
              <a:ea typeface="黑体"/>
              <a:cs typeface="黑体"/>
            </a:endParaRPr>
          </a:p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照片的年龄、社会属性也会影响性能么</a:t>
            </a:r>
            <a:r>
              <a:rPr lang="en-US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6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照片年龄</a:t>
            </a:r>
            <a:endParaRPr 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50</a:t>
            </a:fld>
            <a:endParaRPr lang="en-US" dirty="0"/>
          </a:p>
        </p:txBody>
      </p:sp>
      <p:pic>
        <p:nvPicPr>
          <p:cNvPr id="5" name="Picture 4" descr="hour_count_slid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685800" y="5815584"/>
            <a:ext cx="8274756" cy="692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>
                <a:latin typeface="黑体"/>
                <a:ea typeface="黑体"/>
                <a:cs typeface="黑体"/>
              </a:rPr>
              <a:t>年轻的照片更加热门，曲线符合</a:t>
            </a:r>
            <a:r>
              <a:rPr lang="en-US" altLang="zh-CN" sz="2400" dirty="0" smtClean="0">
                <a:latin typeface="黑体"/>
                <a:ea typeface="黑体"/>
                <a:cs typeface="黑体"/>
              </a:rPr>
              <a:t> </a:t>
            </a:r>
            <a:r>
              <a:rPr lang="en-US" altLang="zh-CN" sz="2400" dirty="0" smtClean="0">
                <a:ea typeface="黑体"/>
              </a:rPr>
              <a:t>Pareto</a:t>
            </a:r>
            <a:r>
              <a:rPr lang="en-US" altLang="zh-CN" sz="2400" dirty="0" smtClean="0">
                <a:latin typeface="黑体"/>
                <a:ea typeface="黑体"/>
                <a:cs typeface="黑体"/>
              </a:rPr>
              <a:t> 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分布</a:t>
            </a:r>
            <a:endParaRPr lang="en-US" sz="2400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1207107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照片的社交网络</a:t>
            </a:r>
            <a:endParaRPr 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51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85800" y="5815583"/>
            <a:ext cx="8274756" cy="905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>
                <a:latin typeface="黑体"/>
                <a:ea typeface="黑体"/>
                <a:cs typeface="黑体"/>
              </a:rPr>
              <a:t>更多的朋友</a:t>
            </a:r>
            <a:r>
              <a:rPr lang="en-US" sz="2400" dirty="0" smtClean="0"/>
              <a:t>/followers</a:t>
            </a:r>
            <a:r>
              <a:rPr lang="en-US" sz="2400" dirty="0" smtClean="0">
                <a:latin typeface="黑体"/>
                <a:ea typeface="黑体"/>
                <a:cs typeface="黑体"/>
              </a:rPr>
              <a:t> 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给每张照片带来更多的访问</a:t>
            </a:r>
            <a:endParaRPr lang="en-US" sz="2400" dirty="0" smtClean="0">
              <a:latin typeface="黑体"/>
              <a:ea typeface="黑体"/>
              <a:cs typeface="黑体"/>
            </a:endParaRPr>
          </a:p>
        </p:txBody>
      </p:sp>
      <p:pic>
        <p:nvPicPr>
          <p:cNvPr id="7" name="Picture 6" descr="volsocialp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9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230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Edge </a:t>
            </a:r>
            <a:r>
              <a:rPr lang="zh-CN" altLang="en-US" dirty="0" smtClean="0">
                <a:latin typeface="黑体"/>
                <a:ea typeface="黑体"/>
                <a:cs typeface="黑体"/>
              </a:rPr>
              <a:t>协作式缓存</a:t>
            </a:r>
            <a:endParaRPr 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64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3"/>
    </mc:Choice>
    <mc:Fallback xmlns="">
      <p:transition xmlns:p14="http://schemas.microsoft.com/office/powerpoint/2010/main" spd="slow" advTm="706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53293" y="1809170"/>
            <a:ext cx="7524531" cy="4572000"/>
            <a:chOff x="273550" y="3116946"/>
            <a:chExt cx="7524531" cy="4572000"/>
          </a:xfrm>
        </p:grpSpPr>
        <p:pic>
          <p:nvPicPr>
            <p:cNvPr id="29" name="Picture 18" descr="BlankMap-USA-states.PNG"/>
            <p:cNvPicPr>
              <a:picLocks noChangeAspect="1"/>
            </p:cNvPicPr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0" y="3116946"/>
              <a:ext cx="7524531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Freeform 29"/>
            <p:cNvSpPr/>
            <p:nvPr/>
          </p:nvSpPr>
          <p:spPr>
            <a:xfrm>
              <a:off x="273550" y="6290853"/>
              <a:ext cx="3077501" cy="1390095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Edge </a:t>
            </a:r>
            <a:r>
              <a:rPr lang="zh-CN" altLang="en-US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的地域覆盖范围</a:t>
            </a:r>
            <a:endParaRPr lang="en-US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201869" y="467266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922622" y="58720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973471" y="387603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4219171" y="5699093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062325" y="362449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402820" y="440410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134479" y="405492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7326279" y="313343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1313373" y="2231709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389532" y="497512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1370902" y="2758771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4787180" y="2875573"/>
            <a:ext cx="1428800" cy="1428800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411464" y="3493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3259671" y="1634013"/>
            <a:ext cx="4487334" cy="1241560"/>
            <a:chOff x="3259671" y="1634013"/>
            <a:chExt cx="4487334" cy="1241560"/>
          </a:xfrm>
        </p:grpSpPr>
        <p:cxnSp>
          <p:nvCxnSpPr>
            <p:cNvPr id="48" name="Straight Connector 47"/>
            <p:cNvCxnSpPr>
              <a:endCxn id="46" idx="0"/>
            </p:cNvCxnSpPr>
            <p:nvPr/>
          </p:nvCxnSpPr>
          <p:spPr>
            <a:xfrm>
              <a:off x="5501580" y="2231709"/>
              <a:ext cx="0" cy="643864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259671" y="1634013"/>
              <a:ext cx="4487334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2400" dirty="0" smtClean="0">
                  <a:ln w="1905"/>
                  <a:solidFill>
                    <a:srgbClr val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黑体"/>
                  <a:ea typeface="黑体"/>
                  <a:cs typeface="黑体"/>
                </a:rPr>
                <a:t>缓存工作集较小</a:t>
              </a:r>
              <a:endParaRPr lang="en-US" sz="2400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黑体"/>
                <a:ea typeface="黑体"/>
                <a:cs typeface="黑体"/>
              </a:endParaRPr>
            </a:p>
          </p:txBody>
        </p:sp>
      </p:grp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53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141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73"/>
    </mc:Choice>
    <mc:Fallback xmlns="">
      <p:transition xmlns:p14="http://schemas.microsoft.com/office/powerpoint/2010/main" spd="slow" advTm="2157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53293" y="1809170"/>
            <a:ext cx="7524531" cy="4572000"/>
            <a:chOff x="273550" y="3116946"/>
            <a:chExt cx="7524531" cy="4572000"/>
          </a:xfrm>
        </p:grpSpPr>
        <p:pic>
          <p:nvPicPr>
            <p:cNvPr id="29" name="Picture 18" descr="BlankMap-USA-states.PNG"/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0" y="3116946"/>
              <a:ext cx="7524531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Freeform 29"/>
            <p:cNvSpPr/>
            <p:nvPr/>
          </p:nvSpPr>
          <p:spPr>
            <a:xfrm>
              <a:off x="273550" y="6290853"/>
              <a:ext cx="3077501" cy="1390095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Edge </a:t>
            </a:r>
            <a:r>
              <a:rPr lang="zh-CN" altLang="en-US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的地域覆盖范围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201869" y="467266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922622" y="58720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973471" y="387603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062325" y="362449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402820" y="440410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134479" y="405492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7326279" y="313343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389532" y="497512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411464" y="3493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54</a:t>
            </a:fld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074333" y="1446282"/>
            <a:ext cx="5672672" cy="3226386"/>
            <a:chOff x="2074333" y="1446282"/>
            <a:chExt cx="5672672" cy="3226386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501580" y="1907947"/>
              <a:ext cx="0" cy="1404384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2949222" y="1446282"/>
              <a:ext cx="4797783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008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9</a:t>
              </a:r>
              <a:r>
                <a:rPr lang="zh-CN" altLang="en-US" sz="2400" dirty="0" smtClean="0">
                  <a:ln w="1905"/>
                  <a:solidFill>
                    <a:srgbClr val="008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黑体"/>
                  <a:ea typeface="黑体"/>
                  <a:cs typeface="黑体"/>
                </a:rPr>
                <a:t>个高访问量</a:t>
              </a:r>
              <a:r>
                <a:rPr lang="en-US" sz="2400" dirty="0" smtClean="0">
                  <a:ln w="1905"/>
                  <a:solidFill>
                    <a:srgbClr val="008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 Edges</a:t>
              </a:r>
              <a:endParaRPr lang="en-US" sz="2400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2074333" y="1907947"/>
              <a:ext cx="3427247" cy="1764664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568426" y="1907947"/>
              <a:ext cx="933154" cy="2764721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501580" y="1907947"/>
              <a:ext cx="1799914" cy="1179236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501580" y="1907947"/>
              <a:ext cx="1421042" cy="1895441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501580" y="1907947"/>
              <a:ext cx="700289" cy="2496155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31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3"/>
    </mc:Choice>
    <mc:Fallback xmlns="">
      <p:transition xmlns:p14="http://schemas.microsoft.com/office/powerpoint/2010/main" spd="slow" advTm="871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53293" y="1809170"/>
            <a:ext cx="7524531" cy="4572000"/>
            <a:chOff x="273550" y="3116946"/>
            <a:chExt cx="7524531" cy="4572000"/>
          </a:xfrm>
        </p:grpSpPr>
        <p:pic>
          <p:nvPicPr>
            <p:cNvPr id="29" name="Picture 18" descr="BlankMap-USA-states.PNG"/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0" y="3116946"/>
              <a:ext cx="7524531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Freeform 29"/>
            <p:cNvSpPr/>
            <p:nvPr/>
          </p:nvSpPr>
          <p:spPr>
            <a:xfrm>
              <a:off x="273550" y="6290853"/>
              <a:ext cx="3077501" cy="1390095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Edge </a:t>
            </a:r>
            <a:r>
              <a:rPr lang="zh-CN" altLang="en-US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的地域覆盖范围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55</a:t>
            </a:fld>
            <a:endParaRPr lang="en-US" dirty="0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974838" y="3537007"/>
            <a:ext cx="365760" cy="36576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062325" y="362449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1042572" y="3957516"/>
            <a:ext cx="365760" cy="36576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134479" y="405492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1307860" y="4307470"/>
            <a:ext cx="365760" cy="36576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402820" y="440410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4293015" y="4883200"/>
            <a:ext cx="365760" cy="36576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389532" y="497512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319889" y="3407264"/>
            <a:ext cx="365760" cy="36576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411464" y="3493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7231755" y="3046861"/>
            <a:ext cx="365760" cy="36576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7326279" y="313343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6872903" y="3793263"/>
            <a:ext cx="365760" cy="36576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973471" y="387603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6113738" y="4582996"/>
            <a:ext cx="365760" cy="36576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201869" y="467266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6837773" y="5777311"/>
            <a:ext cx="365760" cy="36576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922622" y="58720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074333" y="1446282"/>
            <a:ext cx="5672672" cy="3226386"/>
            <a:chOff x="2074333" y="1446282"/>
            <a:chExt cx="5672672" cy="3226386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5501580" y="1907947"/>
              <a:ext cx="0" cy="1404384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>
              <a:spLocks noChangeAspect="1"/>
            </p:cNvSpPr>
            <p:nvPr/>
          </p:nvSpPr>
          <p:spPr>
            <a:xfrm>
              <a:off x="2624667" y="1446282"/>
              <a:ext cx="512233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2400" dirty="0" smtClean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黑体"/>
                  <a:ea typeface="黑体"/>
                  <a:cs typeface="黑体"/>
                </a:rPr>
                <a:t>客户访问最终由本地</a:t>
              </a:r>
              <a:r>
                <a:rPr lang="en-US" sz="2400" dirty="0" smtClean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 Edge </a:t>
              </a:r>
              <a:r>
                <a:rPr lang="zh-CN" altLang="en-US" sz="2400" dirty="0" smtClean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黑体"/>
                  <a:ea typeface="黑体"/>
                  <a:cs typeface="黑体"/>
                </a:rPr>
                <a:t>服务么</a:t>
              </a:r>
              <a:r>
                <a:rPr lang="en-US" sz="2400" dirty="0" smtClean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?</a:t>
              </a:r>
              <a:endParaRPr lang="en-US" sz="24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>
              <a:off x="2074333" y="1907947"/>
              <a:ext cx="3427247" cy="1764664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4568426" y="1907947"/>
              <a:ext cx="933154" cy="2764721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501580" y="1907947"/>
              <a:ext cx="1799914" cy="1179236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501580" y="1907947"/>
              <a:ext cx="1421042" cy="1895441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501580" y="1907947"/>
              <a:ext cx="700289" cy="2496155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124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53"/>
    </mc:Choice>
    <mc:Fallback xmlns="">
      <p:transition xmlns:p14="http://schemas.microsoft.com/office/powerpoint/2010/main" spd="slow" advTm="675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53293" y="1809170"/>
            <a:ext cx="7524531" cy="4572000"/>
            <a:chOff x="273550" y="3116946"/>
            <a:chExt cx="7524531" cy="4572000"/>
          </a:xfrm>
        </p:grpSpPr>
        <p:pic>
          <p:nvPicPr>
            <p:cNvPr id="29" name="Picture 18" descr="BlankMap-USA-states.PNG"/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0" y="3116946"/>
              <a:ext cx="7524531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Freeform 29"/>
            <p:cNvSpPr/>
            <p:nvPr/>
          </p:nvSpPr>
          <p:spPr>
            <a:xfrm>
              <a:off x="273550" y="6290853"/>
              <a:ext cx="3077501" cy="1390095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Edge </a:t>
            </a:r>
            <a:r>
              <a:rPr lang="zh-CN" altLang="en-US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的地域覆盖范围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56</a:t>
            </a:fld>
            <a:endParaRPr lang="en-US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062325" y="362449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134479" y="405492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402820" y="440410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389532" y="497512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411464" y="3493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7326279" y="313343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973471" y="387603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6113738" y="4582996"/>
            <a:ext cx="365760" cy="36576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201869" y="467266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922622" y="58720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4" name="Rectangular Callout 33"/>
          <p:cNvSpPr/>
          <p:nvPr/>
        </p:nvSpPr>
        <p:spPr>
          <a:xfrm>
            <a:off x="6708730" y="4527042"/>
            <a:ext cx="1011348" cy="400110"/>
          </a:xfrm>
          <a:prstGeom prst="wedgeRectCallout">
            <a:avLst>
              <a:gd name="adj1" fmla="val -69940"/>
              <a:gd name="adj2" fmla="val 9598"/>
            </a:avLst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Atlanta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489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6"/>
    </mc:Choice>
    <mc:Fallback xmlns="">
      <p:transition xmlns:p14="http://schemas.microsoft.com/office/powerpoint/2010/main" spd="slow" advTm="605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53293" y="1809170"/>
            <a:ext cx="7524531" cy="4572000"/>
            <a:chOff x="273550" y="3116946"/>
            <a:chExt cx="7524531" cy="4572000"/>
          </a:xfrm>
        </p:grpSpPr>
        <p:pic>
          <p:nvPicPr>
            <p:cNvPr id="29" name="Picture 18" descr="BlankMap-USA-states.PNG"/>
            <p:cNvPicPr>
              <a:picLocks noChangeAspect="1"/>
            </p:cNvPicPr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0" y="3116946"/>
              <a:ext cx="7524531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Freeform 29"/>
            <p:cNvSpPr/>
            <p:nvPr/>
          </p:nvSpPr>
          <p:spPr>
            <a:xfrm>
              <a:off x="273550" y="6290853"/>
              <a:ext cx="3077501" cy="1390095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Edge </a:t>
            </a:r>
            <a:r>
              <a:rPr lang="zh-CN" altLang="en-US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的地域覆盖范围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57</a:t>
            </a:fld>
            <a:endParaRPr lang="en-US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062325" y="362449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134479" y="405492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402820" y="440410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389532" y="497512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411464" y="3493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7326279" y="313343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973471" y="387603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59" name="Rectangular Callout 58"/>
          <p:cNvSpPr/>
          <p:nvPr/>
        </p:nvSpPr>
        <p:spPr>
          <a:xfrm>
            <a:off x="6708730" y="4527042"/>
            <a:ext cx="1011348" cy="400110"/>
          </a:xfrm>
          <a:prstGeom prst="wedgeRectCallout">
            <a:avLst>
              <a:gd name="adj1" fmla="val -69940"/>
              <a:gd name="adj2" fmla="val 9598"/>
            </a:avLst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Atlanta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922622" y="58720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7720078" y="4522007"/>
            <a:ext cx="1423921" cy="40011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20% local</a:t>
            </a:r>
            <a:endParaRPr lang="en-US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00941" y="2687073"/>
            <a:ext cx="7417281" cy="3360753"/>
            <a:chOff x="1500941" y="2687073"/>
            <a:chExt cx="7417281" cy="3360753"/>
          </a:xfrm>
        </p:grpSpPr>
        <p:sp>
          <p:nvSpPr>
            <p:cNvPr id="45" name="Rectangle 44"/>
            <p:cNvSpPr>
              <a:spLocks noChangeAspect="1"/>
            </p:cNvSpPr>
            <p:nvPr/>
          </p:nvSpPr>
          <p:spPr>
            <a:xfrm>
              <a:off x="3677666" y="5247606"/>
              <a:ext cx="1388223" cy="40011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r>
                <a:rPr lang="en-US" sz="2000" b="1" dirty="0" smtClean="0">
                  <a:ln w="1905"/>
                  <a:solidFill>
                    <a:srgbClr val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5% Dallas</a:t>
              </a:r>
              <a:endParaRPr lang="en-US" sz="20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7245049" y="3731254"/>
              <a:ext cx="1385307" cy="40011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r>
                <a:rPr lang="en-US" sz="2000" b="1" dirty="0" smtClean="0">
                  <a:ln w="1905"/>
                  <a:solidFill>
                    <a:srgbClr val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35% D.C.</a:t>
              </a:r>
              <a:endParaRPr lang="en-US" sz="20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7679912" y="2687073"/>
              <a:ext cx="1238310" cy="40011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r>
                <a:rPr lang="en-US" sz="2000" b="1" dirty="0" smtClean="0">
                  <a:ln w="1905"/>
                  <a:solidFill>
                    <a:srgbClr val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5% NYC</a:t>
              </a:r>
              <a:endParaRPr lang="en-US" sz="20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40" name="Right Arrow 39"/>
            <p:cNvSpPr/>
            <p:nvPr/>
          </p:nvSpPr>
          <p:spPr>
            <a:xfrm rot="3657070">
              <a:off x="6117394" y="5293027"/>
              <a:ext cx="1112900" cy="18288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52" name="Rectangle 51"/>
            <p:cNvSpPr>
              <a:spLocks noChangeAspect="1"/>
            </p:cNvSpPr>
            <p:nvPr/>
          </p:nvSpPr>
          <p:spPr>
            <a:xfrm>
              <a:off x="7239084" y="5647716"/>
              <a:ext cx="1552138" cy="40011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r>
                <a:rPr lang="en-US" sz="2000" b="1" dirty="0" smtClean="0">
                  <a:ln w="1905"/>
                  <a:solidFill>
                    <a:srgbClr val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20% Miami</a:t>
              </a:r>
              <a:endParaRPr lang="en-US" sz="20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63" name="Rectangle 62"/>
            <p:cNvSpPr>
              <a:spLocks noChangeAspect="1"/>
            </p:cNvSpPr>
            <p:nvPr/>
          </p:nvSpPr>
          <p:spPr>
            <a:xfrm>
              <a:off x="1500941" y="3803388"/>
              <a:ext cx="1772837" cy="40011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r>
                <a:rPr lang="en-US" sz="2000" b="1" dirty="0" smtClean="0">
                  <a:ln w="1905"/>
                  <a:solidFill>
                    <a:srgbClr val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5% California</a:t>
              </a:r>
              <a:endParaRPr lang="en-US" sz="20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64" name="Rectangle 63"/>
            <p:cNvSpPr>
              <a:spLocks noChangeAspect="1"/>
            </p:cNvSpPr>
            <p:nvPr/>
          </p:nvSpPr>
          <p:spPr>
            <a:xfrm>
              <a:off x="3541889" y="3141446"/>
              <a:ext cx="1841353" cy="40011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r>
                <a:rPr lang="en-US" sz="2000" b="1" dirty="0" smtClean="0">
                  <a:ln w="1905"/>
                  <a:solidFill>
                    <a:srgbClr val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10% Chicago</a:t>
              </a:r>
              <a:endParaRPr lang="en-US" sz="20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65" name="Right Arrow 64"/>
            <p:cNvSpPr/>
            <p:nvPr/>
          </p:nvSpPr>
          <p:spPr>
            <a:xfrm rot="18901856">
              <a:off x="6206323" y="4192497"/>
              <a:ext cx="914400" cy="32004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68" name="Right Arrow 67"/>
            <p:cNvSpPr/>
            <p:nvPr/>
          </p:nvSpPr>
          <p:spPr>
            <a:xfrm rot="14160006">
              <a:off x="5297210" y="4116981"/>
              <a:ext cx="1188720" cy="9144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69" name="Right Arrow 68"/>
            <p:cNvSpPr/>
            <p:nvPr/>
          </p:nvSpPr>
          <p:spPr>
            <a:xfrm rot="18591874">
              <a:off x="5974419" y="3931405"/>
              <a:ext cx="1645920" cy="4572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70" name="Right Arrow 69"/>
            <p:cNvSpPr/>
            <p:nvPr/>
          </p:nvSpPr>
          <p:spPr>
            <a:xfrm rot="10265987">
              <a:off x="4574393" y="4907094"/>
              <a:ext cx="1645920" cy="4572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71" name="Right Arrow 70"/>
            <p:cNvSpPr/>
            <p:nvPr/>
          </p:nvSpPr>
          <p:spPr>
            <a:xfrm rot="11098901">
              <a:off x="1818873" y="4483137"/>
              <a:ext cx="4301003" cy="4572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60" name="Oval 59"/>
          <p:cNvSpPr>
            <a:spLocks noChangeAspect="1"/>
          </p:cNvSpPr>
          <p:nvPr/>
        </p:nvSpPr>
        <p:spPr>
          <a:xfrm>
            <a:off x="6113738" y="4582996"/>
            <a:ext cx="365760" cy="36576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201869" y="467266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2" name="Content Placeholder 3"/>
          <p:cNvSpPr txBox="1">
            <a:spLocks/>
          </p:cNvSpPr>
          <p:nvPr/>
        </p:nvSpPr>
        <p:spPr>
          <a:xfrm>
            <a:off x="685800" y="1342469"/>
            <a:ext cx="8636000" cy="933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Atlanta </a:t>
            </a:r>
            <a:r>
              <a:rPr lang="en-US" sz="2400" dirty="0" smtClean="0">
                <a:solidFill>
                  <a:srgbClr val="800000"/>
                </a:solidFill>
              </a:rPr>
              <a:t>80</a:t>
            </a:r>
            <a:r>
              <a:rPr lang="en-US" sz="2400" dirty="0">
                <a:solidFill>
                  <a:srgbClr val="800000"/>
                </a:solidFill>
              </a:rPr>
              <a:t>%</a:t>
            </a:r>
            <a:r>
              <a:rPr lang="en-US" sz="2400" dirty="0"/>
              <a:t> 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的访问由远程</a:t>
            </a:r>
            <a:r>
              <a:rPr lang="en-US" sz="2400" dirty="0" smtClean="0"/>
              <a:t> Edges 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服务的</a:t>
            </a:r>
            <a:endParaRPr lang="en-US" sz="2400" dirty="0">
              <a:latin typeface="黑体"/>
              <a:ea typeface="黑体"/>
              <a:cs typeface="黑体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12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81"/>
    </mc:Choice>
    <mc:Fallback xmlns="">
      <p:transition xmlns:p14="http://schemas.microsoft.com/office/powerpoint/2010/main" spd="slow" advTm="3408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53293" y="1809170"/>
            <a:ext cx="7524531" cy="4572000"/>
            <a:chOff x="273550" y="3116946"/>
            <a:chExt cx="7524531" cy="4572000"/>
          </a:xfrm>
        </p:grpSpPr>
        <p:pic>
          <p:nvPicPr>
            <p:cNvPr id="29" name="Picture 18" descr="BlankMap-USA-states.PNG"/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0" y="3116946"/>
              <a:ext cx="7524531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Freeform 29"/>
            <p:cNvSpPr/>
            <p:nvPr/>
          </p:nvSpPr>
          <p:spPr>
            <a:xfrm>
              <a:off x="273550" y="6290853"/>
              <a:ext cx="3077501" cy="1390095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Edge </a:t>
            </a:r>
            <a:r>
              <a:rPr lang="zh-CN" altLang="en-US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的地域覆盖范围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58</a:t>
            </a:fld>
            <a:endParaRPr lang="en-US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062325" y="362449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973471" y="387603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6113738" y="4582996"/>
            <a:ext cx="365760" cy="36576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201869" y="467266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4" name="Rectangular Callout 33"/>
          <p:cNvSpPr/>
          <p:nvPr/>
        </p:nvSpPr>
        <p:spPr>
          <a:xfrm>
            <a:off x="6708730" y="4527042"/>
            <a:ext cx="1011348" cy="400110"/>
          </a:xfrm>
          <a:prstGeom prst="wedgeRectCallout">
            <a:avLst>
              <a:gd name="adj1" fmla="val -69940"/>
              <a:gd name="adj2" fmla="val 9598"/>
            </a:avLst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Atlanta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7720078" y="4522007"/>
            <a:ext cx="1423921" cy="40011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20% local</a:t>
            </a:r>
            <a:endParaRPr lang="en-US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08729" y="5187988"/>
            <a:ext cx="2421062" cy="955083"/>
            <a:chOff x="6708729" y="5187988"/>
            <a:chExt cx="2421062" cy="955083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6837773" y="5777311"/>
              <a:ext cx="365760" cy="365760"/>
            </a:xfrm>
            <a:prstGeom prst="ellipse">
              <a:avLst/>
            </a:prstGeom>
            <a:solidFill>
              <a:srgbClr val="8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708729" y="5187988"/>
              <a:ext cx="2421062" cy="404638"/>
              <a:chOff x="6708729" y="5244432"/>
              <a:chExt cx="2421062" cy="404638"/>
            </a:xfrm>
          </p:grpSpPr>
          <p:sp>
            <p:nvSpPr>
              <p:cNvPr id="61" name="Rectangular Callout 60"/>
              <p:cNvSpPr/>
              <p:nvPr/>
            </p:nvSpPr>
            <p:spPr>
              <a:xfrm>
                <a:off x="6708729" y="5248960"/>
                <a:ext cx="994007" cy="400110"/>
              </a:xfrm>
              <a:prstGeom prst="wedgeRectCallout">
                <a:avLst>
                  <a:gd name="adj1" fmla="val -18284"/>
                  <a:gd name="adj2" fmla="val 94241"/>
                </a:avLst>
              </a:prstGeom>
              <a:solidFill>
                <a:srgbClr val="8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Miami</a:t>
                </a:r>
                <a:endPara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40" name="Rectangle 39"/>
              <p:cNvSpPr>
                <a:spLocks noChangeAspect="1"/>
              </p:cNvSpPr>
              <p:nvPr/>
            </p:nvSpPr>
            <p:spPr>
              <a:xfrm>
                <a:off x="7705870" y="5244432"/>
                <a:ext cx="1423921" cy="400110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000" b="1" dirty="0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35% local</a:t>
                </a:r>
                <a:endParaRPr lang="en-US" sz="20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3751379" y="4883200"/>
            <a:ext cx="2331317" cy="961397"/>
            <a:chOff x="3751379" y="4883200"/>
            <a:chExt cx="2331317" cy="961397"/>
          </a:xfrm>
        </p:grpSpPr>
        <p:sp>
          <p:nvSpPr>
            <p:cNvPr id="41" name="Rectangular Callout 40"/>
            <p:cNvSpPr/>
            <p:nvPr/>
          </p:nvSpPr>
          <p:spPr>
            <a:xfrm>
              <a:off x="3751379" y="5444487"/>
              <a:ext cx="907396" cy="400110"/>
            </a:xfrm>
            <a:prstGeom prst="wedgeRectCallout">
              <a:avLst>
                <a:gd name="adj1" fmla="val 29503"/>
                <a:gd name="adj2" fmla="val -96207"/>
              </a:avLst>
            </a:prstGeom>
            <a:solidFill>
              <a:srgbClr val="8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Dallas</a:t>
              </a:r>
              <a:endPara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4293015" y="4883200"/>
              <a:ext cx="365760" cy="365760"/>
            </a:xfrm>
            <a:prstGeom prst="ellipse">
              <a:avLst/>
            </a:prstGeom>
            <a:solidFill>
              <a:srgbClr val="8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3" name="Rectangle 42"/>
            <p:cNvSpPr>
              <a:spLocks noChangeAspect="1"/>
            </p:cNvSpPr>
            <p:nvPr/>
          </p:nvSpPr>
          <p:spPr>
            <a:xfrm>
              <a:off x="4658775" y="5444487"/>
              <a:ext cx="1423921" cy="40011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50% local</a:t>
              </a:r>
              <a:endPara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37793" y="2839897"/>
            <a:ext cx="2652235" cy="933127"/>
            <a:chOff x="4137793" y="2839897"/>
            <a:chExt cx="2652235" cy="933127"/>
          </a:xfrm>
        </p:grpSpPr>
        <p:sp>
          <p:nvSpPr>
            <p:cNvPr id="51" name="Rectangular Callout 50"/>
            <p:cNvSpPr/>
            <p:nvPr/>
          </p:nvSpPr>
          <p:spPr>
            <a:xfrm>
              <a:off x="4137793" y="2840113"/>
              <a:ext cx="1216152" cy="400110"/>
            </a:xfrm>
            <a:prstGeom prst="wedgeRectCallout">
              <a:avLst>
                <a:gd name="adj1" fmla="val 52345"/>
                <a:gd name="adj2" fmla="val 104822"/>
              </a:avLst>
            </a:prstGeom>
            <a:solidFill>
              <a:srgbClr val="8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Chicago</a:t>
              </a:r>
              <a:endPara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5319889" y="3407264"/>
              <a:ext cx="365760" cy="365760"/>
            </a:xfrm>
            <a:prstGeom prst="ellipse">
              <a:avLst/>
            </a:prstGeom>
            <a:solidFill>
              <a:srgbClr val="8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5" name="Rectangle 44"/>
            <p:cNvSpPr>
              <a:spLocks noChangeAspect="1"/>
            </p:cNvSpPr>
            <p:nvPr/>
          </p:nvSpPr>
          <p:spPr>
            <a:xfrm>
              <a:off x="5366107" y="2839897"/>
              <a:ext cx="1423921" cy="40011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60% local</a:t>
              </a:r>
              <a:endPara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38095" y="4307470"/>
            <a:ext cx="2018429" cy="875662"/>
            <a:chOff x="938095" y="4307470"/>
            <a:chExt cx="2018429" cy="875662"/>
          </a:xfrm>
        </p:grpSpPr>
        <p:sp>
          <p:nvSpPr>
            <p:cNvPr id="37" name="Rectangular Callout 36"/>
            <p:cNvSpPr/>
            <p:nvPr/>
          </p:nvSpPr>
          <p:spPr>
            <a:xfrm>
              <a:off x="938095" y="4782967"/>
              <a:ext cx="594508" cy="400110"/>
            </a:xfrm>
            <a:prstGeom prst="wedgeRectCallout">
              <a:avLst>
                <a:gd name="adj1" fmla="val 24643"/>
                <a:gd name="adj2" fmla="val -89153"/>
              </a:avLst>
            </a:prstGeom>
            <a:solidFill>
              <a:srgbClr val="8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LA</a:t>
              </a:r>
              <a:endPara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1307860" y="4307470"/>
              <a:ext cx="365760" cy="365760"/>
            </a:xfrm>
            <a:prstGeom prst="ellipse">
              <a:avLst/>
            </a:prstGeom>
            <a:solidFill>
              <a:srgbClr val="8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1532603" y="4783022"/>
              <a:ext cx="1423921" cy="40011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18% local</a:t>
              </a:r>
              <a:endPara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11" name="Oval 10"/>
          <p:cNvSpPr>
            <a:spLocks noChangeAspect="1"/>
          </p:cNvSpPr>
          <p:nvPr/>
        </p:nvSpPr>
        <p:spPr>
          <a:xfrm>
            <a:off x="6922622" y="58720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17060" y="2460244"/>
            <a:ext cx="2226939" cy="952377"/>
            <a:chOff x="6917060" y="2460244"/>
            <a:chExt cx="2226939" cy="952377"/>
          </a:xfrm>
        </p:grpSpPr>
        <p:sp>
          <p:nvSpPr>
            <p:cNvPr id="54" name="Rectangular Callout 53"/>
            <p:cNvSpPr/>
            <p:nvPr/>
          </p:nvSpPr>
          <p:spPr>
            <a:xfrm>
              <a:off x="6917060" y="2464380"/>
              <a:ext cx="788810" cy="400110"/>
            </a:xfrm>
            <a:prstGeom prst="wedgeRectCallout">
              <a:avLst>
                <a:gd name="adj1" fmla="val 3901"/>
                <a:gd name="adj2" fmla="val 97768"/>
              </a:avLst>
            </a:prstGeom>
            <a:solidFill>
              <a:srgbClr val="8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NYC</a:t>
              </a:r>
              <a:endPara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7231755" y="3046861"/>
              <a:ext cx="365760" cy="365760"/>
            </a:xfrm>
            <a:prstGeom prst="ellipse">
              <a:avLst/>
            </a:prstGeom>
            <a:solidFill>
              <a:srgbClr val="8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7720078" y="2460244"/>
              <a:ext cx="1423921" cy="40011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35% local</a:t>
              </a:r>
              <a:endPara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18" name="Oval 17"/>
          <p:cNvSpPr>
            <a:spLocks noChangeAspect="1"/>
          </p:cNvSpPr>
          <p:nvPr/>
        </p:nvSpPr>
        <p:spPr>
          <a:xfrm>
            <a:off x="7326279" y="313343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411464" y="3493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389532" y="497512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134479" y="405492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402820" y="440410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48" name="Content Placeholder 3"/>
          <p:cNvSpPr txBox="1">
            <a:spLocks/>
          </p:cNvSpPr>
          <p:nvPr/>
        </p:nvSpPr>
        <p:spPr>
          <a:xfrm>
            <a:off x="685800" y="1344168"/>
            <a:ext cx="8636000" cy="638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>
                <a:latin typeface="黑体"/>
                <a:ea typeface="黑体"/>
                <a:cs typeface="黑体"/>
              </a:rPr>
              <a:t>全局范围内也存在大量的远程访问</a:t>
            </a:r>
            <a:endParaRPr lang="en-US" sz="2400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117107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2"/>
    </mc:Choice>
    <mc:Fallback xmlns="">
      <p:transition xmlns:p14="http://schemas.microsoft.com/office/powerpoint/2010/main" spd="slow" advTm="721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06318" y="3116946"/>
            <a:ext cx="5331364" cy="3239404"/>
            <a:chOff x="1906318" y="3116946"/>
            <a:chExt cx="5331364" cy="3239404"/>
          </a:xfrm>
        </p:grpSpPr>
        <p:pic>
          <p:nvPicPr>
            <p:cNvPr id="17" name="Picture 18" descr="BlankMap-USA-states.PNG"/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318" y="3116946"/>
              <a:ext cx="5331364" cy="3239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Freeform 17"/>
            <p:cNvSpPr/>
            <p:nvPr/>
          </p:nvSpPr>
          <p:spPr>
            <a:xfrm>
              <a:off x="2021345" y="5528852"/>
              <a:ext cx="2004459" cy="827498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 descr="map_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952" y="3118104"/>
            <a:ext cx="5345115" cy="32461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330971" y="1241778"/>
            <a:ext cx="4920238" cy="3169740"/>
            <a:chOff x="1330971" y="1241778"/>
            <a:chExt cx="4920238" cy="3169740"/>
          </a:xfrm>
        </p:grpSpPr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6159769" y="4320078"/>
              <a:ext cx="91440" cy="91440"/>
            </a:xfrm>
            <a:prstGeom prst="ellipse">
              <a:avLst/>
            </a:prstGeom>
            <a:solidFill>
              <a:srgbClr val="8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用户</a:t>
              </a:r>
              <a:endParaRPr lang="en-US" sz="2000" b="1" dirty="0" smtClean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04695" y="1783925"/>
            <a:ext cx="1644444" cy="744241"/>
            <a:chOff x="1404695" y="1783925"/>
            <a:chExt cx="1644444" cy="744241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1404695" y="2088444"/>
              <a:ext cx="333235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1917993" y="1783925"/>
              <a:ext cx="1131146" cy="74424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Browser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Cache</a:t>
              </a:r>
              <a:endParaRPr lang="en-US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1404696" y="2240018"/>
              <a:ext cx="333234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1046111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(</a:t>
            </a:r>
            <a:r>
              <a:rPr lang="zh-CN" altLang="en-US" sz="2200" b="1" dirty="0" smtClean="0">
                <a:solidFill>
                  <a:srgbClr val="800000"/>
                </a:solidFill>
                <a:latin typeface="黑体"/>
                <a:ea typeface="黑体"/>
                <a:cs typeface="黑体"/>
              </a:rPr>
              <a:t>上百万</a:t>
            </a:r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)</a:t>
            </a:r>
            <a:endParaRPr lang="en-US" sz="2200" dirty="0">
              <a:solidFill>
                <a:srgbClr val="8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73550" y="1312333"/>
            <a:ext cx="2972006" cy="1300500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5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基于用户的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800000"/>
                </a:solidFill>
              </a:rPr>
              <a:t>Browser Cache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7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5"/>
    </mc:Choice>
    <mc:Fallback xmlns="">
      <p:transition xmlns:p14="http://schemas.microsoft.com/office/powerpoint/2010/main" spd="slow" advTm="1135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53293" y="1809170"/>
            <a:ext cx="7524531" cy="4572000"/>
            <a:chOff x="273550" y="3116946"/>
            <a:chExt cx="7524531" cy="4572000"/>
          </a:xfrm>
        </p:grpSpPr>
        <p:pic>
          <p:nvPicPr>
            <p:cNvPr id="29" name="Picture 18" descr="BlankMap-USA-states.PNG"/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0" y="3116946"/>
              <a:ext cx="7524531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Freeform 29"/>
            <p:cNvSpPr/>
            <p:nvPr/>
          </p:nvSpPr>
          <p:spPr>
            <a:xfrm>
              <a:off x="273550" y="6290853"/>
              <a:ext cx="3077501" cy="1390095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Edge </a:t>
            </a:r>
            <a:r>
              <a:rPr lang="zh-CN" altLang="en-US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的地域覆盖范围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201869" y="467266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922622" y="58720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973471" y="387603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4219171" y="5699093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062325" y="362449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134479" y="405492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7326279" y="313343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1313373" y="2231709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1370902" y="2758771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402820" y="440410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389532" y="497512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3191470" y="1422497"/>
            <a:ext cx="4572000" cy="4572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411464" y="3493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451546" y="4851562"/>
            <a:ext cx="4487334" cy="1067034"/>
            <a:chOff x="2582343" y="869135"/>
            <a:chExt cx="4487334" cy="1067034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5602111" y="869135"/>
              <a:ext cx="889000" cy="577147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2582343" y="1474504"/>
              <a:ext cx="4487334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2400" dirty="0" smtClean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黑体"/>
                  <a:ea typeface="黑体"/>
                  <a:cs typeface="黑体"/>
                </a:rPr>
                <a:t>缓存工作集被放大了</a:t>
              </a:r>
              <a:endParaRPr lang="en-US" sz="24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黑体"/>
                <a:ea typeface="黑体"/>
                <a:cs typeface="黑体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15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81"/>
    </mc:Choice>
    <mc:Fallback xmlns="">
      <p:transition xmlns:p14="http://schemas.microsoft.com/office/powerpoint/2010/main" spd="slow" advTm="1278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53293" y="1809170"/>
            <a:ext cx="7524531" cy="4572000"/>
            <a:chOff x="273550" y="3116946"/>
            <a:chExt cx="7524531" cy="4572000"/>
          </a:xfrm>
        </p:grpSpPr>
        <p:pic>
          <p:nvPicPr>
            <p:cNvPr id="29" name="Picture 18" descr="BlankMap-USA-states.PNG"/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0" y="3116946"/>
              <a:ext cx="7524531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Freeform 29"/>
            <p:cNvSpPr/>
            <p:nvPr/>
          </p:nvSpPr>
          <p:spPr>
            <a:xfrm>
              <a:off x="273550" y="6290853"/>
              <a:ext cx="3077501" cy="1390095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协作式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Edge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201869" y="467266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922622" y="58720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973471" y="387603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4219171" y="5699093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062325" y="362449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134479" y="405492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7326279" y="313343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1313373" y="2231709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1370902" y="2758771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402820" y="440410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389532" y="497512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411464" y="3493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1241219" y="2321156"/>
            <a:ext cx="6085060" cy="3577089"/>
            <a:chOff x="1241219" y="2321156"/>
            <a:chExt cx="6085060" cy="3577089"/>
          </a:xfrm>
        </p:grpSpPr>
        <p:cxnSp>
          <p:nvCxnSpPr>
            <p:cNvPr id="26" name="Straight Connector 25"/>
            <p:cNvCxnSpPr>
              <a:stCxn id="22" idx="1"/>
              <a:endCxn id="19" idx="6"/>
            </p:cNvCxnSpPr>
            <p:nvPr/>
          </p:nvCxnSpPr>
          <p:spPr>
            <a:xfrm flipH="1" flipV="1">
              <a:off x="1492267" y="2321156"/>
              <a:ext cx="841586" cy="538752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27" idx="6"/>
            </p:cNvCxnSpPr>
            <p:nvPr/>
          </p:nvCxnSpPr>
          <p:spPr>
            <a:xfrm flipH="1" flipV="1">
              <a:off x="1549796" y="2848218"/>
              <a:ext cx="637426" cy="374666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241219" y="3672611"/>
              <a:ext cx="709242" cy="0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17" idx="6"/>
            </p:cNvCxnSpPr>
            <p:nvPr/>
          </p:nvCxnSpPr>
          <p:spPr>
            <a:xfrm flipH="1">
              <a:off x="1313373" y="4054924"/>
              <a:ext cx="637088" cy="89447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16" idx="6"/>
            </p:cNvCxnSpPr>
            <p:nvPr/>
          </p:nvCxnSpPr>
          <p:spPr>
            <a:xfrm flipH="1">
              <a:off x="1581714" y="4404102"/>
              <a:ext cx="478508" cy="89447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endCxn id="14" idx="2"/>
            </p:cNvCxnSpPr>
            <p:nvPr/>
          </p:nvCxnSpPr>
          <p:spPr>
            <a:xfrm flipV="1">
              <a:off x="4568426" y="3583164"/>
              <a:ext cx="843038" cy="41330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endCxn id="18" idx="2"/>
            </p:cNvCxnSpPr>
            <p:nvPr/>
          </p:nvCxnSpPr>
          <p:spPr>
            <a:xfrm flipV="1">
              <a:off x="4398065" y="3222884"/>
              <a:ext cx="2928214" cy="89447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endCxn id="8" idx="2"/>
            </p:cNvCxnSpPr>
            <p:nvPr/>
          </p:nvCxnSpPr>
          <p:spPr>
            <a:xfrm>
              <a:off x="4415730" y="4054924"/>
              <a:ext cx="1786139" cy="707191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endCxn id="12" idx="3"/>
            </p:cNvCxnSpPr>
            <p:nvPr/>
          </p:nvCxnSpPr>
          <p:spPr>
            <a:xfrm>
              <a:off x="4568426" y="3876030"/>
              <a:ext cx="2431243" cy="152696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endCxn id="13" idx="1"/>
            </p:cNvCxnSpPr>
            <p:nvPr/>
          </p:nvCxnSpPr>
          <p:spPr>
            <a:xfrm>
              <a:off x="3830794" y="4983077"/>
              <a:ext cx="414575" cy="742214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22" idx="5"/>
              <a:endCxn id="20" idx="1"/>
            </p:cNvCxnSpPr>
            <p:nvPr/>
          </p:nvCxnSpPr>
          <p:spPr>
            <a:xfrm>
              <a:off x="4185034" y="4711089"/>
              <a:ext cx="230696" cy="290229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endCxn id="11" idx="1"/>
            </p:cNvCxnSpPr>
            <p:nvPr/>
          </p:nvCxnSpPr>
          <p:spPr>
            <a:xfrm>
              <a:off x="4245369" y="4404102"/>
              <a:ext cx="2703451" cy="1494143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Donut 21"/>
            <p:cNvSpPr>
              <a:spLocks noChangeAspect="1"/>
            </p:cNvSpPr>
            <p:nvPr/>
          </p:nvSpPr>
          <p:spPr>
            <a:xfrm>
              <a:off x="1950461" y="2476516"/>
              <a:ext cx="2617965" cy="2617965"/>
            </a:xfrm>
            <a:prstGeom prst="donut">
              <a:avLst>
                <a:gd name="adj" fmla="val 5426"/>
              </a:avLst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63"/>
    </mc:Choice>
    <mc:Fallback xmlns="">
      <p:transition xmlns:p14="http://schemas.microsoft.com/office/powerpoint/2010/main" spd="slow" advTm="1896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/>
                <a:ea typeface="黑体"/>
                <a:cs typeface="黑体"/>
              </a:rPr>
              <a:t>协作式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Edge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85800" y="5815584"/>
            <a:ext cx="8636000" cy="822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“</a:t>
            </a:r>
            <a:r>
              <a:rPr lang="en-US" sz="2400" dirty="0" smtClean="0">
                <a:solidFill>
                  <a:srgbClr val="008000"/>
                </a:solidFill>
              </a:rPr>
              <a:t>Independent </a:t>
            </a:r>
            <a:r>
              <a:rPr lang="zh-CN" altLang="en-US" sz="2400" dirty="0" smtClean="0">
                <a:solidFill>
                  <a:srgbClr val="008000"/>
                </a:solidFill>
                <a:latin typeface="黑体"/>
                <a:ea typeface="黑体"/>
                <a:cs typeface="黑体"/>
              </a:rPr>
              <a:t>独立</a:t>
            </a:r>
            <a:r>
              <a:rPr lang="en-US" sz="2400" dirty="0" smtClean="0"/>
              <a:t>”</a:t>
            </a:r>
            <a:r>
              <a:rPr lang="en-US" sz="2400" dirty="0" smtClean="0">
                <a:latin typeface="黑体"/>
                <a:ea typeface="黑体"/>
                <a:cs typeface="黑体"/>
              </a:rPr>
              <a:t> 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情况下所有</a:t>
            </a:r>
            <a:r>
              <a:rPr lang="en-US" sz="2400" dirty="0" smtClean="0"/>
              <a:t> Edges 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的命中率</a:t>
            </a:r>
            <a:endParaRPr lang="en-US" sz="2400" dirty="0">
              <a:latin typeface="黑体"/>
              <a:ea typeface="黑体"/>
              <a:cs typeface="黑体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61</a:t>
            </a:fld>
            <a:endParaRPr lang="en-US" dirty="0"/>
          </a:p>
        </p:txBody>
      </p:sp>
      <p:pic>
        <p:nvPicPr>
          <p:cNvPr id="5" name="Picture 4" descr="edge_hit_resizer_slides_independen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2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39"/>
    </mc:Choice>
    <mc:Fallback xmlns="">
      <p:transition xmlns:p14="http://schemas.microsoft.com/office/powerpoint/2010/main" spd="slow" advTm="1183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/>
                <a:ea typeface="黑体"/>
                <a:cs typeface="黑体"/>
              </a:rPr>
              <a:t>协作式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Edge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85800" y="5815584"/>
            <a:ext cx="8636000" cy="596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“</a:t>
            </a:r>
            <a:r>
              <a:rPr lang="en-US" sz="2400" dirty="0" smtClean="0">
                <a:solidFill>
                  <a:srgbClr val="008000"/>
                </a:solidFill>
              </a:rPr>
              <a:t>Collaborative </a:t>
            </a:r>
            <a:r>
              <a:rPr lang="zh-CN" altLang="en-US" sz="2400" dirty="0" smtClean="0">
                <a:solidFill>
                  <a:srgbClr val="008000"/>
                </a:solidFill>
                <a:latin typeface="黑体"/>
                <a:ea typeface="黑体"/>
                <a:cs typeface="黑体"/>
              </a:rPr>
              <a:t>协作式</a:t>
            </a:r>
            <a:r>
              <a:rPr lang="en-US" sz="2400" dirty="0" smtClean="0"/>
              <a:t>” </a:t>
            </a:r>
            <a:r>
              <a:rPr lang="en-US" sz="2400" dirty="0"/>
              <a:t>Edge 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能提高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800000"/>
                </a:solidFill>
              </a:rPr>
              <a:t>18% </a:t>
            </a:r>
            <a:r>
              <a:rPr lang="zh-CN" altLang="en-US" sz="2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的命中率</a:t>
            </a:r>
            <a:endParaRPr lang="en-US" sz="24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374444" y="2455333"/>
            <a:ext cx="1083987" cy="522109"/>
            <a:chOff x="3922892" y="2130780"/>
            <a:chExt cx="1083987" cy="522109"/>
          </a:xfrm>
        </p:grpSpPr>
        <p:sp>
          <p:nvSpPr>
            <p:cNvPr id="8" name="Left Brace 7"/>
            <p:cNvSpPr/>
            <p:nvPr/>
          </p:nvSpPr>
          <p:spPr>
            <a:xfrm>
              <a:off x="4729788" y="2130780"/>
              <a:ext cx="277091" cy="522109"/>
            </a:xfrm>
            <a:prstGeom prst="leftBrac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3922892" y="2134780"/>
              <a:ext cx="97084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18%</a:t>
              </a:r>
              <a:endPara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62</a:t>
            </a:fld>
            <a:endParaRPr lang="en-US" dirty="0"/>
          </a:p>
        </p:txBody>
      </p:sp>
      <p:pic>
        <p:nvPicPr>
          <p:cNvPr id="4" name="Picture 3" descr="edge_hit_resizer_slid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40487" y="4981221"/>
            <a:ext cx="1930400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Sans"/>
                <a:cs typeface="Sans"/>
              </a:rPr>
              <a:t>Collaborative</a:t>
            </a:r>
            <a:endParaRPr lang="en-US" sz="1900" dirty="0">
              <a:latin typeface="Sans"/>
              <a:cs typeface="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833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85"/>
    </mc:Choice>
    <mc:Fallback xmlns="">
      <p:transition xmlns:p14="http://schemas.microsoft.com/office/powerpoint/2010/main" spd="slow" advTm="3128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相关工作</a:t>
            </a:r>
            <a:endParaRPr 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63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338298"/>
            <a:ext cx="8229600" cy="14980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/>
                <a:ea typeface="黑体"/>
                <a:cs typeface="黑体"/>
              </a:rPr>
              <a:t>存储系统分析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960511"/>
            <a:ext cx="8229600" cy="14980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zh-CN" altLang="en-US" sz="2400" dirty="0" smtClean="0">
                <a:solidFill>
                  <a:srgbClr val="595959"/>
                </a:solidFill>
                <a:latin typeface="黑体"/>
                <a:ea typeface="黑体"/>
                <a:cs typeface="黑体"/>
              </a:rPr>
              <a:t>内容分发分析</a:t>
            </a:r>
            <a:endParaRPr lang="en-US" sz="2400" dirty="0">
              <a:solidFill>
                <a:srgbClr val="595959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609253"/>
            <a:ext cx="8229600" cy="14980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 smtClean="0">
                <a:solidFill>
                  <a:srgbClr val="595959"/>
                </a:solidFill>
                <a:latin typeface="Helvetica Neue Medium"/>
                <a:cs typeface="Helvetica Neue Medium"/>
              </a:rPr>
              <a:t>Web </a:t>
            </a:r>
            <a:r>
              <a:rPr lang="zh-CN" altLang="en-US" sz="2400" dirty="0" smtClean="0">
                <a:solidFill>
                  <a:srgbClr val="595959"/>
                </a:solidFill>
                <a:latin typeface="黑体"/>
                <a:ea typeface="黑体"/>
                <a:cs typeface="黑体"/>
              </a:rPr>
              <a:t>访问模式分析</a:t>
            </a:r>
            <a:endParaRPr lang="en-US" sz="2400" dirty="0">
              <a:solidFill>
                <a:srgbClr val="595959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05556" y="1838060"/>
            <a:ext cx="7563556" cy="772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BSD file system (SOSP ’85), Sprite ( SOSP ’91), NT (SOSP ’99),</a:t>
            </a:r>
          </a:p>
          <a:p>
            <a:pPr marL="0" indent="0">
              <a:buNone/>
            </a:pPr>
            <a:r>
              <a:rPr lang="en-US" sz="2000" dirty="0" err="1" smtClean="0"/>
              <a:t>NetApp</a:t>
            </a:r>
            <a:r>
              <a:rPr lang="en-US" sz="2000" dirty="0" smtClean="0"/>
              <a:t> (SOSP ’11), </a:t>
            </a:r>
            <a:r>
              <a:rPr lang="en-US" sz="2000" dirty="0" err="1" smtClean="0"/>
              <a:t>iBench</a:t>
            </a:r>
            <a:r>
              <a:rPr lang="en-US" sz="2000" dirty="0" smtClean="0"/>
              <a:t> (SOSP ’11)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05556" y="3500349"/>
            <a:ext cx="7563556" cy="77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Cooperative caching (SOSP ’99), CDN vs. P2P (OSDI ’02),</a:t>
            </a:r>
          </a:p>
          <a:p>
            <a:pPr marL="0" indent="0">
              <a:buNone/>
            </a:pPr>
            <a:r>
              <a:rPr lang="en-US" sz="2000" dirty="0" smtClean="0"/>
              <a:t>P2P (SOSP ’03), </a:t>
            </a:r>
            <a:r>
              <a:rPr lang="en-US" sz="2000" dirty="0" err="1" smtClean="0"/>
              <a:t>CoralCDN</a:t>
            </a:r>
            <a:r>
              <a:rPr lang="en-US" sz="2000" dirty="0" smtClean="0"/>
              <a:t> (NSDI ’10), Flash crowds (IMC ’11)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05556" y="5162638"/>
            <a:ext cx="7563556" cy="77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 smtClean="0"/>
              <a:t>Zipfian</a:t>
            </a:r>
            <a:r>
              <a:rPr lang="en-US" sz="2000" dirty="0" smtClean="0"/>
              <a:t> (INFOCOM ’00), Flash crowds (WWW </a:t>
            </a:r>
            <a:r>
              <a:rPr lang="fr-FR" sz="2000" dirty="0" smtClean="0"/>
              <a:t>’</a:t>
            </a:r>
            <a:r>
              <a:rPr lang="en-US" sz="2000" dirty="0" smtClean="0"/>
              <a:t>02),</a:t>
            </a:r>
          </a:p>
          <a:p>
            <a:pPr marL="0" indent="0">
              <a:buNone/>
            </a:pPr>
            <a:r>
              <a:rPr lang="en-US" sz="2000" dirty="0" smtClean="0"/>
              <a:t>Modern web traffic (IMC ’11)</a:t>
            </a:r>
          </a:p>
        </p:txBody>
      </p:sp>
    </p:spTree>
    <p:extLst>
      <p:ext uri="{BB962C8B-B14F-4D97-AF65-F5344CB8AC3E}">
        <p14:creationId xmlns:p14="http://schemas.microsoft.com/office/powerpoint/2010/main" val="227818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50"/>
    </mc:Choice>
    <mc:Fallback xmlns="">
      <p:transition xmlns:p14="http://schemas.microsoft.com/office/powerpoint/2010/main" spd="slow" advTm="1495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结语与贡献</a:t>
            </a:r>
            <a:endParaRPr 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64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8111" y="1600200"/>
            <a:ext cx="8650111" cy="4525963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latin typeface="黑体"/>
                <a:ea typeface="黑体"/>
                <a:cs typeface="黑体"/>
              </a:rPr>
              <a:t>量化了现有</a:t>
            </a:r>
            <a:r>
              <a:rPr lang="en-US" altLang="zh-CN" sz="2400" dirty="0" smtClean="0">
                <a:latin typeface="黑体"/>
                <a:ea typeface="黑体"/>
                <a:cs typeface="黑体"/>
              </a:rPr>
              <a:t> </a:t>
            </a:r>
            <a:r>
              <a:rPr lang="en-US" altLang="zh-CN" sz="2400" dirty="0" smtClean="0"/>
              <a:t>stack 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内缓存的性能</a:t>
            </a:r>
            <a:endParaRPr lang="en-US" sz="2400" dirty="0" smtClean="0">
              <a:latin typeface="黑体"/>
              <a:ea typeface="黑体"/>
              <a:cs typeface="黑体"/>
            </a:endParaRPr>
          </a:p>
          <a:p>
            <a:endParaRPr lang="en-US" sz="2400" dirty="0">
              <a:latin typeface="黑体"/>
              <a:ea typeface="黑体"/>
              <a:cs typeface="黑体"/>
            </a:endParaRPr>
          </a:p>
          <a:p>
            <a:r>
              <a:rPr lang="zh-CN" altLang="en-US" sz="2400" dirty="0" smtClean="0">
                <a:latin typeface="黑体"/>
                <a:ea typeface="黑体"/>
                <a:cs typeface="黑体"/>
              </a:rPr>
              <a:t>量化了各层缓存间照片访问频度分布的改变</a:t>
            </a:r>
            <a:endParaRPr lang="en-US" altLang="zh-CN" sz="2400" dirty="0" smtClean="0">
              <a:latin typeface="黑体"/>
              <a:ea typeface="黑体"/>
              <a:cs typeface="黑体"/>
            </a:endParaRPr>
          </a:p>
          <a:p>
            <a:endParaRPr lang="en-US" sz="2400" dirty="0"/>
          </a:p>
          <a:p>
            <a:r>
              <a:rPr lang="en-US" sz="2400" dirty="0" err="1" smtClean="0"/>
              <a:t>Recency</a:t>
            </a:r>
            <a:r>
              <a:rPr lang="en-US" sz="2400" dirty="0" smtClean="0"/>
              <a:t>, frequency,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age, social</a:t>
            </a:r>
            <a:r>
              <a:rPr lang="en-US" sz="2400" dirty="0" smtClean="0"/>
              <a:t> factors 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都会影响缓存策略</a:t>
            </a:r>
            <a:endParaRPr lang="en-US" sz="2400" dirty="0" smtClean="0">
              <a:latin typeface="黑体"/>
              <a:ea typeface="黑体"/>
              <a:cs typeface="黑体"/>
            </a:endParaRPr>
          </a:p>
          <a:p>
            <a:endParaRPr lang="en-US" sz="2400" dirty="0">
              <a:latin typeface="黑体"/>
              <a:ea typeface="黑体"/>
              <a:cs typeface="黑体"/>
            </a:endParaRPr>
          </a:p>
          <a:p>
            <a:r>
              <a:rPr lang="zh-CN" altLang="en-US" sz="2400" dirty="0" smtClean="0">
                <a:latin typeface="黑体"/>
                <a:ea typeface="黑体"/>
                <a:cs typeface="黑体"/>
              </a:rPr>
              <a:t>指出了协作式缓存的潜在作用</a:t>
            </a:r>
            <a:endParaRPr lang="en-US" sz="2400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286460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03"/>
    </mc:Choice>
    <mc:Fallback xmlns="">
      <p:transition xmlns:p14="http://schemas.microsoft.com/office/powerpoint/2010/main" spd="slow" advTm="4880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ea typeface="黑体"/>
              </a:rPr>
              <a:t>Stack </a:t>
            </a:r>
            <a:r>
              <a:rPr lang="zh-CN" altLang="en-US" dirty="0" smtClean="0">
                <a:ea typeface="黑体"/>
              </a:rPr>
              <a:t>路由</a:t>
            </a:r>
            <a:r>
              <a:rPr lang="zh-CN" altLang="en-US" dirty="0" smtClean="0">
                <a:latin typeface="黑体"/>
                <a:ea typeface="黑体"/>
                <a:cs typeface="黑体"/>
              </a:rPr>
              <a:t>选择</a:t>
            </a:r>
            <a:endParaRPr lang="en-US" dirty="0">
              <a:latin typeface="黑体"/>
              <a:ea typeface="黑体"/>
              <a:cs typeface="黑体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404695" y="2088444"/>
              <a:ext cx="333235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1917993" y="1783925"/>
              <a:ext cx="1131146" cy="74424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Browser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Cache</a:t>
              </a:r>
              <a:endParaRPr lang="en-US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404696" y="2240018"/>
              <a:ext cx="333234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用户</a:t>
              </a:r>
              <a:endParaRPr lang="en-US" sz="2000" b="1" dirty="0" smtClean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36318" y="1249332"/>
            <a:ext cx="5625460" cy="1371055"/>
            <a:chOff x="3236318" y="1249332"/>
            <a:chExt cx="5625460" cy="1371055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236318" y="2088444"/>
              <a:ext cx="333235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3774328" y="1783925"/>
              <a:ext cx="4937185" cy="744241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zh-CN" altLang="en-US" b="1" dirty="0" smtClean="0">
                  <a:solidFill>
                    <a:schemeClr val="tx1"/>
                  </a:solidFill>
                  <a:latin typeface="黑体"/>
                  <a:ea typeface="黑体"/>
                  <a:cs typeface="黑体"/>
                </a:rPr>
                <a:t>多级缓存</a:t>
              </a:r>
            </a:p>
            <a:p>
              <a:pPr algn="ctr"/>
              <a:r>
                <a:rPr lang="zh-CN" altLang="en-US" b="1" dirty="0" smtClean="0">
                  <a:solidFill>
                    <a:schemeClr val="tx1"/>
                  </a:solidFill>
                  <a:latin typeface="黑体"/>
                  <a:ea typeface="黑体"/>
                  <a:cs typeface="黑体"/>
                </a:rPr>
                <a:t>存储后台</a:t>
              </a:r>
              <a:endParaRPr lang="en-US" altLang="zh-CN" b="1" dirty="0" smtClean="0">
                <a:solidFill>
                  <a:schemeClr val="tx1"/>
                </a:solidFill>
                <a:latin typeface="黑体"/>
                <a:ea typeface="黑体"/>
                <a:cs typeface="黑体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3236319" y="2240018"/>
              <a:ext cx="333234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3624062" y="1249332"/>
              <a:ext cx="5237716" cy="1371055"/>
              <a:chOff x="3624062" y="1249332"/>
              <a:chExt cx="1371271" cy="1371055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3624062" y="1319887"/>
                <a:ext cx="1371271" cy="1300500"/>
              </a:xfrm>
              <a:prstGeom prst="round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010452" y="1249332"/>
                <a:ext cx="5984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Helvetica Neue Medium"/>
                    <a:cs typeface="Helvetica Neue Medium"/>
                  </a:rPr>
                  <a:t>Facebook Stack</a:t>
                </a: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2878667" y="2747386"/>
            <a:ext cx="5765803" cy="1443519"/>
            <a:chOff x="2878667" y="2747386"/>
            <a:chExt cx="5765803" cy="1443519"/>
          </a:xfrm>
        </p:grpSpPr>
        <p:grpSp>
          <p:nvGrpSpPr>
            <p:cNvPr id="8" name="Group 7"/>
            <p:cNvGrpSpPr/>
            <p:nvPr/>
          </p:nvGrpSpPr>
          <p:grpSpPr>
            <a:xfrm>
              <a:off x="3635352" y="2819850"/>
              <a:ext cx="4393870" cy="1371055"/>
              <a:chOff x="3635352" y="2819850"/>
              <a:chExt cx="5237716" cy="1371055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3635352" y="2819850"/>
                <a:ext cx="5237716" cy="1371055"/>
                <a:chOff x="3624062" y="1249332"/>
                <a:chExt cx="1371271" cy="1371055"/>
              </a:xfrm>
            </p:grpSpPr>
            <p:sp>
              <p:nvSpPr>
                <p:cNvPr id="49" name="Rounded Rectangle 48"/>
                <p:cNvSpPr/>
                <p:nvPr/>
              </p:nvSpPr>
              <p:spPr>
                <a:xfrm>
                  <a:off x="3624062" y="1319887"/>
                  <a:ext cx="1371271" cy="1300500"/>
                </a:xfrm>
                <a:prstGeom prst="roundRect">
                  <a:avLst/>
                </a:prstGeom>
                <a:solidFill>
                  <a:srgbClr val="FFFFFF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/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4082672" y="1249332"/>
                  <a:ext cx="45405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latin typeface="Helvetica Neue Medium"/>
                      <a:cs typeface="Helvetica Neue Medium"/>
                    </a:rPr>
                    <a:t>Akamai</a:t>
                  </a:r>
                </a:p>
              </p:txBody>
            </p:sp>
          </p:grpSp>
          <p:sp>
            <p:nvSpPr>
              <p:cNvPr id="53" name="Rounded Rectangle 52"/>
              <p:cNvSpPr/>
              <p:nvPr/>
            </p:nvSpPr>
            <p:spPr>
              <a:xfrm>
                <a:off x="3792055" y="3262293"/>
                <a:ext cx="4924309" cy="744241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zh-CN" altLang="en-US" b="1" dirty="0" smtClean="0">
                    <a:solidFill>
                      <a:schemeClr val="tx1"/>
                    </a:solidFill>
                    <a:latin typeface="黑体"/>
                    <a:ea typeface="黑体"/>
                    <a:cs typeface="黑体"/>
                  </a:rPr>
                  <a:t>内容分发网络</a:t>
                </a:r>
                <a:endParaRPr lang="en-US" altLang="zh-CN" b="1" dirty="0" smtClean="0">
                  <a:solidFill>
                    <a:schemeClr val="tx1"/>
                  </a:solidFill>
                  <a:latin typeface="黑体"/>
                  <a:ea typeface="黑体"/>
                  <a:cs typeface="黑体"/>
                </a:endParaRP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(CDN)</a:t>
                </a:r>
                <a:endParaRPr lang="en-US" dirty="0">
                  <a:solidFill>
                    <a:schemeClr val="tx1"/>
                  </a:solidFill>
                  <a:latin typeface="Helvetica Neue Medium"/>
                  <a:cs typeface="Helvetica Neue Medium"/>
                </a:endParaRPr>
              </a:p>
            </p:txBody>
          </p:sp>
        </p:grpSp>
        <p:cxnSp>
          <p:nvCxnSpPr>
            <p:cNvPr id="54" name="Straight Connector 53"/>
            <p:cNvCxnSpPr/>
            <p:nvPr/>
          </p:nvCxnSpPr>
          <p:spPr>
            <a:xfrm rot="16200000" flipV="1">
              <a:off x="2777470" y="2848583"/>
              <a:ext cx="893282" cy="690887"/>
            </a:xfrm>
            <a:prstGeom prst="bentConnector3">
              <a:avLst>
                <a:gd name="adj1" fmla="val -2130"/>
              </a:avLst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2888947" y="2847173"/>
              <a:ext cx="780392" cy="580820"/>
            </a:xfrm>
            <a:prstGeom prst="bentConnector3">
              <a:avLst>
                <a:gd name="adj1" fmla="val 100630"/>
              </a:avLst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53"/>
            <p:cNvCxnSpPr/>
            <p:nvPr/>
          </p:nvCxnSpPr>
          <p:spPr>
            <a:xfrm rot="5400000" flipH="1" flipV="1">
              <a:off x="7911091" y="2904469"/>
              <a:ext cx="890461" cy="576296"/>
            </a:xfrm>
            <a:prstGeom prst="bentConnector3">
              <a:avLst>
                <a:gd name="adj1" fmla="val -710"/>
              </a:avLst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54"/>
            <p:cNvCxnSpPr/>
            <p:nvPr/>
          </p:nvCxnSpPr>
          <p:spPr>
            <a:xfrm rot="5400000">
              <a:off x="7918145" y="2934103"/>
              <a:ext cx="780394" cy="429538"/>
            </a:xfrm>
            <a:prstGeom prst="bentConnector3">
              <a:avLst>
                <a:gd name="adj1" fmla="val 98821"/>
              </a:avLst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Content Placeholder 3"/>
          <p:cNvSpPr>
            <a:spLocks noGrp="1"/>
          </p:cNvSpPr>
          <p:nvPr>
            <p:ph sz="half" idx="1"/>
          </p:nvPr>
        </p:nvSpPr>
        <p:spPr>
          <a:xfrm>
            <a:off x="2048716" y="4840114"/>
            <a:ext cx="6615847" cy="762002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关注点：</a:t>
            </a:r>
            <a:r>
              <a:rPr lang="en-US" sz="3200" b="1" dirty="0" smtClean="0">
                <a:solidFill>
                  <a:srgbClr val="000000"/>
                </a:solidFill>
              </a:rPr>
              <a:t>Facebook </a:t>
            </a:r>
            <a:r>
              <a:rPr lang="en-US" altLang="zh-CN" sz="3200" b="1" dirty="0" smtClean="0">
                <a:solidFill>
                  <a:srgbClr val="000000"/>
                </a:solidFill>
              </a:rPr>
              <a:t>s</a:t>
            </a:r>
            <a:r>
              <a:rPr lang="en-US" sz="3200" b="1" dirty="0" smtClean="0">
                <a:solidFill>
                  <a:srgbClr val="000000"/>
                </a:solidFill>
              </a:rPr>
              <a:t>tack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6</a:t>
            </a:fld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2422595" y="2670360"/>
            <a:ext cx="6580293" cy="1845196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046111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(</a:t>
            </a:r>
            <a:r>
              <a:rPr lang="zh-CN" altLang="en-US" sz="2200" b="1" dirty="0" smtClean="0">
                <a:solidFill>
                  <a:srgbClr val="800000"/>
                </a:solidFill>
                <a:latin typeface="黑体"/>
                <a:ea typeface="黑体"/>
                <a:cs typeface="黑体"/>
              </a:rPr>
              <a:t>上百万</a:t>
            </a:r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)</a:t>
            </a:r>
            <a:endParaRPr lang="en-US" sz="2200" dirty="0">
              <a:solidFill>
                <a:srgbClr val="800000"/>
              </a:solidFill>
              <a:latin typeface="Helvetica Neue Medium"/>
              <a:cs typeface="Helvetica Neue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86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93"/>
    </mc:Choice>
    <mc:Fallback xmlns="">
      <p:transition xmlns:p14="http://schemas.microsoft.com/office/powerpoint/2010/main" spd="slow" advTm="2509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1901952" y="3116946"/>
            <a:ext cx="5331364" cy="3239404"/>
            <a:chOff x="273550" y="3116946"/>
            <a:chExt cx="5331364" cy="3239404"/>
          </a:xfrm>
        </p:grpSpPr>
        <p:pic>
          <p:nvPicPr>
            <p:cNvPr id="48" name="Picture 18" descr="BlankMap-USA-states.PNG"/>
            <p:cNvPicPr>
              <a:picLocks noChangeAspect="1"/>
            </p:cNvPicPr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0" y="3116946"/>
              <a:ext cx="5331364" cy="3239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Freeform 48"/>
            <p:cNvSpPr/>
            <p:nvPr/>
          </p:nvSpPr>
          <p:spPr>
            <a:xfrm>
              <a:off x="356247" y="5528852"/>
              <a:ext cx="2004459" cy="827498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地域分布的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Edge Cache (FIFO)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01502" y="2573205"/>
            <a:ext cx="1202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(</a:t>
            </a:r>
            <a:r>
              <a:rPr lang="zh-CN" altLang="en-US" sz="2200" b="1" dirty="0" smtClean="0">
                <a:solidFill>
                  <a:srgbClr val="008000"/>
                </a:solidFill>
                <a:latin typeface="黑体"/>
                <a:ea typeface="黑体"/>
                <a:cs typeface="黑体"/>
              </a:rPr>
              <a:t>数十个</a:t>
            </a:r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404695" y="2088444"/>
              <a:ext cx="333235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1917993" y="1783925"/>
              <a:ext cx="1131146" cy="74424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Browser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Cache</a:t>
              </a:r>
              <a:endParaRPr lang="en-US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404696" y="2240018"/>
              <a:ext cx="333234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用户</a:t>
              </a:r>
              <a:endParaRPr lang="en-US" sz="2000" b="1" dirty="0" smtClean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50" name="Rounded Rectangle 49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sp>
        <p:nvSpPr>
          <p:cNvPr id="52" name="Oval 51"/>
          <p:cNvSpPr>
            <a:spLocks noChangeAspect="1"/>
          </p:cNvSpPr>
          <p:nvPr/>
        </p:nvSpPr>
        <p:spPr>
          <a:xfrm>
            <a:off x="6132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771133" y="517106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223777" y="590478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6302842" y="456534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4521232" y="534995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5221709" y="4301215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143065" y="438645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2365377" y="4897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2195167" y="463958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6556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2321959" y="339332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4396237" y="57698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2365377" y="3765163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7</a:t>
            </a:fld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046111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(</a:t>
            </a:r>
            <a:r>
              <a:rPr lang="zh-CN" altLang="en-US" sz="2200" b="1" dirty="0" smtClean="0">
                <a:solidFill>
                  <a:srgbClr val="800000"/>
                </a:solidFill>
                <a:latin typeface="黑体"/>
                <a:ea typeface="黑体"/>
                <a:cs typeface="黑体"/>
              </a:rPr>
              <a:t>上百万</a:t>
            </a:r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)</a:t>
            </a:r>
            <a:endParaRPr lang="en-US" sz="2200" dirty="0">
              <a:solidFill>
                <a:srgbClr val="800000"/>
              </a:solidFill>
              <a:latin typeface="Helvetica Neue Medium"/>
              <a:cs typeface="Helvetica Neue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493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24"/>
    </mc:Choice>
    <mc:Fallback xmlns="">
      <p:transition xmlns:p14="http://schemas.microsoft.com/office/powerpoint/2010/main" spd="slow" advTm="1622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4" grpId="0" animBg="1"/>
      <p:bldP spid="32" grpId="0" animBg="1"/>
      <p:bldP spid="33" grpId="0" animBg="1"/>
      <p:bldP spid="38" grpId="0" animBg="1"/>
      <p:bldP spid="9" grpId="0" animBg="1"/>
      <p:bldP spid="54" grpId="0" animBg="1"/>
      <p:bldP spid="55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1901952" y="3116946"/>
            <a:ext cx="5331364" cy="3239404"/>
            <a:chOff x="273550" y="3116946"/>
            <a:chExt cx="5331364" cy="3239404"/>
          </a:xfrm>
        </p:grpSpPr>
        <p:pic>
          <p:nvPicPr>
            <p:cNvPr id="48" name="Picture 18" descr="BlankMap-USA-states.PNG"/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0" y="3116946"/>
              <a:ext cx="5331364" cy="3239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Freeform 48"/>
            <p:cNvSpPr/>
            <p:nvPr/>
          </p:nvSpPr>
          <p:spPr>
            <a:xfrm>
              <a:off x="356247" y="5528852"/>
              <a:ext cx="2004459" cy="827498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404695" y="2088444"/>
              <a:ext cx="333235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1917993" y="1783925"/>
              <a:ext cx="1131146" cy="74424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Browser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Cache</a:t>
              </a:r>
              <a:endParaRPr lang="en-US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404696" y="2240018"/>
              <a:ext cx="333234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用户</a:t>
              </a:r>
              <a:endParaRPr lang="en-US" sz="2000" b="1" dirty="0" smtClean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50" name="Rounded Rectangle 49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sp>
        <p:nvSpPr>
          <p:cNvPr id="52" name="Oval 51"/>
          <p:cNvSpPr>
            <a:spLocks noChangeAspect="1"/>
          </p:cNvSpPr>
          <p:nvPr/>
        </p:nvSpPr>
        <p:spPr>
          <a:xfrm>
            <a:off x="6132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771133" y="517106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223777" y="590478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6302842" y="456534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4521232" y="534995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5221709" y="4301215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143065" y="438645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2365377" y="4897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2195167" y="463958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6556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2321959" y="339332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4396237" y="57698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2365377" y="3765163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8</a:t>
            </a:fld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761997" y="3229187"/>
            <a:ext cx="7876258" cy="3127163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CN" altLang="en-US" sz="2800" b="1" dirty="0" smtClean="0">
                <a:solidFill>
                  <a:srgbClr val="008000"/>
                </a:solidFill>
                <a:latin typeface="黑体"/>
                <a:ea typeface="黑体"/>
                <a:cs typeface="黑体"/>
              </a:rPr>
              <a:t>目标</a:t>
            </a:r>
            <a:endParaRPr lang="en-US" sz="2800" b="1" dirty="0" smtClean="0">
              <a:solidFill>
                <a:schemeClr val="tx1"/>
              </a:solidFill>
              <a:latin typeface="黑体"/>
              <a:ea typeface="黑体"/>
              <a:cs typeface="黑体"/>
            </a:endParaRPr>
          </a:p>
          <a:p>
            <a:pPr algn="ctr"/>
            <a:endParaRPr lang="en-US" sz="2800" b="1" dirty="0" smtClean="0">
              <a:solidFill>
                <a:schemeClr val="tx1"/>
              </a:solidFill>
              <a:latin typeface="Helvetica Neue Medium"/>
              <a:cs typeface="Helvetica Neue Medium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2800" b="1" dirty="0" smtClean="0">
                <a:solidFill>
                  <a:schemeClr val="tx1"/>
                </a:solidFill>
                <a:latin typeface="黑体"/>
                <a:ea typeface="黑体"/>
                <a:cs typeface="黑体"/>
              </a:rPr>
              <a:t>降低</a:t>
            </a:r>
            <a:r>
              <a:rPr lang="en-US" altLang="zh-CN" sz="2800" b="1" dirty="0" smtClean="0">
                <a:solidFill>
                  <a:schemeClr val="tx1"/>
                </a:solidFill>
                <a:latin typeface="黑体"/>
                <a:ea typeface="黑体"/>
                <a:cs typeface="黑体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cross-country 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/>
                <a:ea typeface="黑体"/>
                <a:cs typeface="黑体"/>
              </a:rPr>
              <a:t>访问延迟</a:t>
            </a:r>
            <a:endParaRPr lang="en-US" sz="2800" b="1" dirty="0" smtClean="0">
              <a:solidFill>
                <a:schemeClr val="tx1"/>
              </a:solidFill>
              <a:latin typeface="黑体"/>
              <a:ea typeface="黑体"/>
              <a:cs typeface="黑体"/>
            </a:endParaRPr>
          </a:p>
          <a:p>
            <a:pPr marL="514350" indent="-514350">
              <a:buAutoNum type="arabicPeriod"/>
            </a:pPr>
            <a:endParaRPr lang="en-US" sz="2800" b="1" dirty="0" smtClean="0">
              <a:solidFill>
                <a:schemeClr val="tx1"/>
              </a:solidFill>
              <a:latin typeface="Helvetica Neue Medium"/>
              <a:cs typeface="Helvetica Neue Medium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2800" b="1" dirty="0" smtClean="0">
                <a:solidFill>
                  <a:schemeClr val="tx1"/>
                </a:solidFill>
                <a:latin typeface="黑体"/>
                <a:ea typeface="黑体"/>
                <a:cs typeface="黑体"/>
              </a:rPr>
              <a:t>降低数据中心的带宽消耗</a:t>
            </a:r>
            <a:endParaRPr lang="en-US" sz="2800" b="1" dirty="0">
              <a:solidFill>
                <a:schemeClr val="tx1"/>
              </a:solidFill>
              <a:latin typeface="黑体"/>
              <a:ea typeface="黑体"/>
              <a:cs typeface="黑体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701502" y="2573205"/>
            <a:ext cx="1202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(</a:t>
            </a:r>
            <a:r>
              <a:rPr lang="zh-CN" altLang="en-US" sz="2200" b="1" dirty="0" smtClean="0">
                <a:solidFill>
                  <a:srgbClr val="008000"/>
                </a:solidFill>
                <a:latin typeface="黑体"/>
                <a:ea typeface="黑体"/>
                <a:cs typeface="黑体"/>
              </a:rPr>
              <a:t>数十个</a:t>
            </a:r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46111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(</a:t>
            </a:r>
            <a:r>
              <a:rPr lang="zh-CN" altLang="en-US" sz="2200" b="1" dirty="0" smtClean="0">
                <a:solidFill>
                  <a:srgbClr val="800000"/>
                </a:solidFill>
                <a:latin typeface="黑体"/>
                <a:ea typeface="黑体"/>
                <a:cs typeface="黑体"/>
              </a:rPr>
              <a:t>上百万</a:t>
            </a:r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)</a:t>
            </a:r>
            <a:endParaRPr lang="en-US" sz="2200" dirty="0">
              <a:solidFill>
                <a:srgbClr val="8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地域分布的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Edge Cache (FIFO)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2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82"/>
    </mc:Choice>
    <mc:Fallback xmlns="">
      <p:transition xmlns:p14="http://schemas.microsoft.com/office/powerpoint/2010/main" spd="slow" advTm="1448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.4|0.9|10.4|1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8|6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7.1|16.1|5.1|7.1|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37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5.7|24.5|6.4|31.2|7.6|10.6|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12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3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3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|11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4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2.8|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9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.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6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5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67959</TotalTime>
  <Words>1225</Words>
  <Application>Microsoft Macintosh PowerPoint</Application>
  <PresentationFormat>On-screen Show (4:3)</PresentationFormat>
  <Paragraphs>484</Paragraphs>
  <Slides>65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Facebook 照片缓存分析</vt:lpstr>
      <vt:lpstr>2500 亿* 照片 @ Facebook</vt:lpstr>
      <vt:lpstr>我们的发现（预览）</vt:lpstr>
      <vt:lpstr>Facebook 照片服务Stack</vt:lpstr>
      <vt:lpstr>基于用户的 Browser Cache</vt:lpstr>
      <vt:lpstr>基于用户的 Browser Cache</vt:lpstr>
      <vt:lpstr>Stack 路由选择</vt:lpstr>
      <vt:lpstr>地域分布的 Edge Cache (FIFO)</vt:lpstr>
      <vt:lpstr>地域分布的 Edge Cache (FIFO)</vt:lpstr>
      <vt:lpstr>地域分布的 Edge Cache (FIFO)</vt:lpstr>
      <vt:lpstr>地域分布的 Edge Cache (FIFO)</vt:lpstr>
      <vt:lpstr>全局 Origin Cache (FIFO)</vt:lpstr>
      <vt:lpstr>全局 Origin Cache (FIFO)</vt:lpstr>
      <vt:lpstr>全局 Origin Cache (FIFO)</vt:lpstr>
      <vt:lpstr>PowerPoint Presentation</vt:lpstr>
      <vt:lpstr>Haystack 存储后台</vt:lpstr>
      <vt:lpstr>我们如何采集数据?</vt:lpstr>
      <vt:lpstr>数据采集</vt:lpstr>
      <vt:lpstr>如何采样 Power-law</vt:lpstr>
      <vt:lpstr>如何采样 Power-law</vt:lpstr>
      <vt:lpstr>如何采样 Power-law</vt:lpstr>
      <vt:lpstr>如何采样 Power-law</vt:lpstr>
      <vt:lpstr>数据采集</vt:lpstr>
      <vt:lpstr>分析</vt:lpstr>
      <vt:lpstr>负载效果</vt:lpstr>
      <vt:lpstr>照片的访问频度分布和对系统的影响</vt:lpstr>
      <vt:lpstr>访问频度分布</vt:lpstr>
      <vt:lpstr>访问频度分布</vt:lpstr>
      <vt:lpstr>访问频度分布</vt:lpstr>
      <vt:lpstr>访问频度分布</vt:lpstr>
      <vt:lpstr>绝对访问频度</vt:lpstr>
      <vt:lpstr>访问频度分布对缓存的影响</vt:lpstr>
      <vt:lpstr>访问频度分布对缓存的影响</vt:lpstr>
      <vt:lpstr>访问频度分布对缓存的影响</vt:lpstr>
      <vt:lpstr>访问频度分布对缓存的影响</vt:lpstr>
      <vt:lpstr>访问频度分布对缓存的影响</vt:lpstr>
      <vt:lpstr>我们如何能够提升缓存性能?</vt:lpstr>
      <vt:lpstr>模拟</vt:lpstr>
      <vt:lpstr>Edge Cache ＋ 缓存空间</vt:lpstr>
      <vt:lpstr>Edge Cache ＋ 缓存空间</vt:lpstr>
      <vt:lpstr>Edge Cache ＋ 缓存空间</vt:lpstr>
      <vt:lpstr>Edge Cache ＋ 缓存算法</vt:lpstr>
      <vt:lpstr>S4LRU</vt:lpstr>
      <vt:lpstr>S4LRU</vt:lpstr>
      <vt:lpstr>S4LRU</vt:lpstr>
      <vt:lpstr>S4LRU</vt:lpstr>
      <vt:lpstr>Edge Cache ＋ 缓存算法</vt:lpstr>
      <vt:lpstr>Edge Cache ＋ 缓存算法</vt:lpstr>
      <vt:lpstr>Origin Cache</vt:lpstr>
      <vt:lpstr>该缓存那种照片</vt:lpstr>
      <vt:lpstr>照片年龄</vt:lpstr>
      <vt:lpstr>照片的社交网络</vt:lpstr>
      <vt:lpstr>Edge 协作式缓存</vt:lpstr>
      <vt:lpstr>Edge 的地域覆盖范围</vt:lpstr>
      <vt:lpstr>Edge 的地域覆盖范围</vt:lpstr>
      <vt:lpstr>Edge 的地域覆盖范围</vt:lpstr>
      <vt:lpstr>Edge 的地域覆盖范围</vt:lpstr>
      <vt:lpstr>Edge 的地域覆盖范围</vt:lpstr>
      <vt:lpstr>Edge 的地域覆盖范围</vt:lpstr>
      <vt:lpstr>Edge 的地域覆盖范围</vt:lpstr>
      <vt:lpstr>协作式 Edge</vt:lpstr>
      <vt:lpstr>协作式 Edge</vt:lpstr>
      <vt:lpstr>协作式 Edge</vt:lpstr>
      <vt:lpstr>相关工作</vt:lpstr>
      <vt:lpstr>结语与贡献</vt:lpstr>
    </vt:vector>
  </TitlesOfParts>
  <Manager/>
  <Company>Cornell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Analysis of Facebook Photo Caching</dc:title>
  <dc:subject/>
  <dc:creator>Qi Huang</dc:creator>
  <cp:keywords/>
  <dc:description/>
  <cp:lastModifiedBy>Qi Huang</cp:lastModifiedBy>
  <cp:revision>2010</cp:revision>
  <cp:lastPrinted>2012-10-31T20:52:38Z</cp:lastPrinted>
  <dcterms:created xsi:type="dcterms:W3CDTF">2012-06-21T13:47:44Z</dcterms:created>
  <dcterms:modified xsi:type="dcterms:W3CDTF">2013-12-23T15:07:34Z</dcterms:modified>
  <cp:category/>
</cp:coreProperties>
</file>