
<file path=[Content_Types].xml><?xml version="1.0" encoding="utf-8"?>
<Types xmlns="http://schemas.openxmlformats.org/package/2006/content-types">
  <Default Extension="xml" ContentType="application/xml"/>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charts/chart2.xml" ContentType="application/vnd.openxmlformats-officedocument.drawingml.chart+xml"/>
  <Override PartName="/ppt/notesSlides/notesSlide28.xml" ContentType="application/vnd.openxmlformats-officedocument.presentationml.notesSlide+xml"/>
  <Override PartName="/ppt/charts/chart3.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51"/>
  </p:notesMasterIdLst>
  <p:sldIdLst>
    <p:sldId id="268" r:id="rId2"/>
    <p:sldId id="412" r:id="rId3"/>
    <p:sldId id="418" r:id="rId4"/>
    <p:sldId id="445" r:id="rId5"/>
    <p:sldId id="446" r:id="rId6"/>
    <p:sldId id="447" r:id="rId7"/>
    <p:sldId id="448" r:id="rId8"/>
    <p:sldId id="449" r:id="rId9"/>
    <p:sldId id="450" r:id="rId10"/>
    <p:sldId id="321" r:id="rId11"/>
    <p:sldId id="341" r:id="rId12"/>
    <p:sldId id="344" r:id="rId13"/>
    <p:sldId id="278" r:id="rId14"/>
    <p:sldId id="279" r:id="rId15"/>
    <p:sldId id="420" r:id="rId16"/>
    <p:sldId id="346" r:id="rId17"/>
    <p:sldId id="347" r:id="rId18"/>
    <p:sldId id="419" r:id="rId19"/>
    <p:sldId id="438" r:id="rId20"/>
    <p:sldId id="439" r:id="rId21"/>
    <p:sldId id="440" r:id="rId22"/>
    <p:sldId id="441" r:id="rId23"/>
    <p:sldId id="442" r:id="rId24"/>
    <p:sldId id="443" r:id="rId25"/>
    <p:sldId id="444" r:id="rId26"/>
    <p:sldId id="292" r:id="rId27"/>
    <p:sldId id="362" r:id="rId28"/>
    <p:sldId id="363" r:id="rId29"/>
    <p:sldId id="425" r:id="rId30"/>
    <p:sldId id="421" r:id="rId31"/>
    <p:sldId id="432" r:id="rId32"/>
    <p:sldId id="433" r:id="rId33"/>
    <p:sldId id="434" r:id="rId34"/>
    <p:sldId id="391" r:id="rId35"/>
    <p:sldId id="392" r:id="rId36"/>
    <p:sldId id="435" r:id="rId37"/>
    <p:sldId id="393" r:id="rId38"/>
    <p:sldId id="427" r:id="rId39"/>
    <p:sldId id="423" r:id="rId40"/>
    <p:sldId id="311" r:id="rId41"/>
    <p:sldId id="398" r:id="rId42"/>
    <p:sldId id="399" r:id="rId43"/>
    <p:sldId id="400" r:id="rId44"/>
    <p:sldId id="401" r:id="rId45"/>
    <p:sldId id="428" r:id="rId46"/>
    <p:sldId id="422" r:id="rId47"/>
    <p:sldId id="402" r:id="rId48"/>
    <p:sldId id="403" r:id="rId49"/>
    <p:sldId id="437" r:id="rId50"/>
  </p:sldIdLst>
  <p:sldSz cx="24384000" cy="13716000"/>
  <p:notesSz cx="6858000" cy="9144000"/>
  <p:defaultTextStyle>
    <a:lvl1pPr algn="ctr" defTabSz="457200">
      <a:lnSpc>
        <a:spcPct val="110000"/>
      </a:lnSpc>
      <a:defRPr sz="9000">
        <a:solidFill>
          <a:srgbClr val="7D8490"/>
        </a:solidFill>
        <a:latin typeface="Vista Sans OT Medium"/>
        <a:ea typeface="Vista Sans OT Medium"/>
        <a:cs typeface="Vista Sans OT Medium"/>
        <a:sym typeface="Vista Sans OT Medium"/>
      </a:defRPr>
    </a:lvl1pPr>
    <a:lvl2pPr indent="228600" algn="ctr" defTabSz="457200">
      <a:lnSpc>
        <a:spcPct val="110000"/>
      </a:lnSpc>
      <a:defRPr sz="9000">
        <a:solidFill>
          <a:srgbClr val="7D8490"/>
        </a:solidFill>
        <a:latin typeface="Vista Sans OT Medium"/>
        <a:ea typeface="Vista Sans OT Medium"/>
        <a:cs typeface="Vista Sans OT Medium"/>
        <a:sym typeface="Vista Sans OT Medium"/>
      </a:defRPr>
    </a:lvl2pPr>
    <a:lvl3pPr indent="457200" algn="ctr" defTabSz="457200">
      <a:lnSpc>
        <a:spcPct val="110000"/>
      </a:lnSpc>
      <a:defRPr sz="9000">
        <a:solidFill>
          <a:srgbClr val="7D8490"/>
        </a:solidFill>
        <a:latin typeface="Vista Sans OT Medium"/>
        <a:ea typeface="Vista Sans OT Medium"/>
        <a:cs typeface="Vista Sans OT Medium"/>
        <a:sym typeface="Vista Sans OT Medium"/>
      </a:defRPr>
    </a:lvl3pPr>
    <a:lvl4pPr indent="685800" algn="ctr" defTabSz="457200">
      <a:lnSpc>
        <a:spcPct val="110000"/>
      </a:lnSpc>
      <a:defRPr sz="9000">
        <a:solidFill>
          <a:srgbClr val="7D8490"/>
        </a:solidFill>
        <a:latin typeface="Vista Sans OT Medium"/>
        <a:ea typeface="Vista Sans OT Medium"/>
        <a:cs typeface="Vista Sans OT Medium"/>
        <a:sym typeface="Vista Sans OT Medium"/>
      </a:defRPr>
    </a:lvl4pPr>
    <a:lvl5pPr indent="914400" algn="ctr" defTabSz="457200">
      <a:lnSpc>
        <a:spcPct val="110000"/>
      </a:lnSpc>
      <a:defRPr sz="9000">
        <a:solidFill>
          <a:srgbClr val="7D8490"/>
        </a:solidFill>
        <a:latin typeface="Vista Sans OT Medium"/>
        <a:ea typeface="Vista Sans OT Medium"/>
        <a:cs typeface="Vista Sans OT Medium"/>
        <a:sym typeface="Vista Sans OT Medium"/>
      </a:defRPr>
    </a:lvl5pPr>
    <a:lvl6pPr indent="1143000" algn="ctr" defTabSz="457200">
      <a:lnSpc>
        <a:spcPct val="110000"/>
      </a:lnSpc>
      <a:defRPr sz="9000">
        <a:solidFill>
          <a:srgbClr val="7D8490"/>
        </a:solidFill>
        <a:latin typeface="Vista Sans OT Medium"/>
        <a:ea typeface="Vista Sans OT Medium"/>
        <a:cs typeface="Vista Sans OT Medium"/>
        <a:sym typeface="Vista Sans OT Medium"/>
      </a:defRPr>
    </a:lvl6pPr>
    <a:lvl7pPr indent="1371600" algn="ctr" defTabSz="457200">
      <a:lnSpc>
        <a:spcPct val="110000"/>
      </a:lnSpc>
      <a:defRPr sz="9000">
        <a:solidFill>
          <a:srgbClr val="7D8490"/>
        </a:solidFill>
        <a:latin typeface="Vista Sans OT Medium"/>
        <a:ea typeface="Vista Sans OT Medium"/>
        <a:cs typeface="Vista Sans OT Medium"/>
        <a:sym typeface="Vista Sans OT Medium"/>
      </a:defRPr>
    </a:lvl7pPr>
    <a:lvl8pPr indent="1600200" algn="ctr" defTabSz="457200">
      <a:lnSpc>
        <a:spcPct val="110000"/>
      </a:lnSpc>
      <a:defRPr sz="9000">
        <a:solidFill>
          <a:srgbClr val="7D8490"/>
        </a:solidFill>
        <a:latin typeface="Vista Sans OT Medium"/>
        <a:ea typeface="Vista Sans OT Medium"/>
        <a:cs typeface="Vista Sans OT Medium"/>
        <a:sym typeface="Vista Sans OT Medium"/>
      </a:defRPr>
    </a:lvl8pPr>
    <a:lvl9pPr indent="1828800" algn="ctr" defTabSz="457200">
      <a:lnSpc>
        <a:spcPct val="110000"/>
      </a:lnSpc>
      <a:defRPr sz="9000">
        <a:solidFill>
          <a:srgbClr val="7D8490"/>
        </a:solidFill>
        <a:latin typeface="Vista Sans OT Medium"/>
        <a:ea typeface="Vista Sans OT Medium"/>
        <a:cs typeface="Vista Sans OT Medium"/>
        <a:sym typeface="Vista Sans OT Medium"/>
      </a:defRPr>
    </a:lvl9pPr>
  </p:defaultTextStyle>
  <p:extLst>
    <p:ext uri="{EFAFB233-063F-42B5-8137-9DF3F51BA10A}">
      <p15:sldGuideLst xmlns:p15="http://schemas.microsoft.com/office/powerpoint/2012/main">
        <p15:guide id="1" orient="horz" pos="5312">
          <p15:clr>
            <a:srgbClr val="A4A3A4"/>
          </p15:clr>
        </p15:guide>
        <p15:guide id="2" pos="78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129"/>
    <a:srgbClr val="5890FF"/>
    <a:srgbClr val="FFFFFF"/>
    <a:srgbClr val="ADB2BB"/>
    <a:srgbClr val="DDDEE3"/>
    <a:srgbClr val="E6E6E6"/>
    <a:srgbClr val="898F9C"/>
    <a:srgbClr val="575D6A"/>
    <a:srgbClr val="385998"/>
    <a:srgbClr val="2C44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Ref idx="maj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Ref idx="maj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aj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aj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aj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24" autoAdjust="0"/>
    <p:restoredTop sz="59215" autoAdjust="0"/>
  </p:normalViewPr>
  <p:slideViewPr>
    <p:cSldViewPr snapToGrid="0" snapToObjects="1" showGuides="1">
      <p:cViewPr>
        <p:scale>
          <a:sx n="20" d="100"/>
          <a:sy n="20" d="100"/>
        </p:scale>
        <p:origin x="1072" y="456"/>
      </p:cViewPr>
      <p:guideLst>
        <p:guide orient="horz" pos="5312"/>
        <p:guide pos="780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lvl="0"/>
            <a:endParaRPr lang="en-US"/>
          </a:p>
        </c:rich>
      </c:tx>
      <c:layout/>
      <c:overlay val="1"/>
    </c:title>
    <c:autoTitleDeleted val="0"/>
    <c:plotArea>
      <c:layout>
        <c:manualLayout>
          <c:layoutTarget val="inner"/>
          <c:xMode val="edge"/>
          <c:yMode val="edge"/>
          <c:x val="0.0461549"/>
          <c:y val="0.12126"/>
          <c:w val="0.922726"/>
          <c:h val="0.739301538926997"/>
        </c:manualLayout>
      </c:layout>
      <c:barChart>
        <c:barDir val="col"/>
        <c:grouping val="clustered"/>
        <c:varyColors val="0"/>
        <c:ser>
          <c:idx val="0"/>
          <c:order val="0"/>
          <c:tx>
            <c:strRef>
              <c:f>Sheet1!$A$2</c:f>
              <c:strCache>
                <c:ptCount val="1"/>
                <c:pt idx="0">
                  <c:v>Speedup</c:v>
                </c:pt>
              </c:strCache>
            </c:strRef>
          </c:tx>
          <c:spPr>
            <a:solidFill>
              <a:srgbClr val="62D966">
                <a:alpha val="79000"/>
              </a:srgbClr>
            </a:solidFill>
            <a:ln w="12700" cap="flat">
              <a:noFill/>
              <a:miter lim="400000"/>
            </a:ln>
            <a:effectLst/>
          </c:spPr>
          <c:invertIfNegative val="0"/>
          <c:dLbls>
            <c:spPr>
              <a:noFill/>
              <a:ln>
                <a:noFill/>
              </a:ln>
              <a:effectLst/>
            </c:spPr>
            <c:txPr>
              <a:bodyPr/>
              <a:lstStyle/>
              <a:p>
                <a:pPr lvl="0">
                  <a:defRPr sz="4000" b="0" i="0" u="none" strike="noStrike">
                    <a:solidFill>
                      <a:schemeClr val="bg1">
                        <a:lumMod val="50000"/>
                      </a:schemeClr>
                    </a:solidFill>
                    <a:effectLst/>
                    <a:latin typeface="Helvetica Neue Medium" charset="0"/>
                    <a:ea typeface="Helvetica Neue Medium" charset="0"/>
                    <a:cs typeface="Helvetica Neue Medium"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Sheet1!$B$1:$F$1</c:f>
              <c:strCache>
                <c:ptCount val="5"/>
                <c:pt idx="0">
                  <c:v>&lt; 3M</c:v>
                </c:pt>
                <c:pt idx="1">
                  <c:v>3M ~ 10M</c:v>
                </c:pt>
                <c:pt idx="2">
                  <c:v>10M ~ 100M</c:v>
                </c:pt>
                <c:pt idx="3">
                  <c:v>100M ~ 1G</c:v>
                </c:pt>
                <c:pt idx="4">
                  <c:v>&gt;1G</c:v>
                </c:pt>
              </c:strCache>
            </c:strRef>
          </c:cat>
          <c:val>
            <c:numRef>
              <c:f>Sheet1!$B$2:$F$2</c:f>
              <c:numCache>
                <c:formatCode>General</c:formatCode>
                <c:ptCount val="5"/>
                <c:pt idx="0">
                  <c:v>2.3</c:v>
                </c:pt>
                <c:pt idx="1">
                  <c:v>3.0</c:v>
                </c:pt>
                <c:pt idx="2">
                  <c:v>3.7</c:v>
                </c:pt>
                <c:pt idx="3">
                  <c:v>6.1</c:v>
                </c:pt>
                <c:pt idx="4">
                  <c:v>9.3</c:v>
                </c:pt>
              </c:numCache>
            </c:numRef>
          </c:val>
        </c:ser>
        <c:dLbls>
          <c:showLegendKey val="0"/>
          <c:showVal val="0"/>
          <c:showCatName val="0"/>
          <c:showSerName val="0"/>
          <c:showPercent val="0"/>
          <c:showBubbleSize val="0"/>
        </c:dLbls>
        <c:gapWidth val="30"/>
        <c:axId val="1887961296"/>
        <c:axId val="1887963344"/>
      </c:barChart>
      <c:catAx>
        <c:axId val="1887961296"/>
        <c:scaling>
          <c:orientation val="minMax"/>
        </c:scaling>
        <c:delete val="0"/>
        <c:axPos val="b"/>
        <c:numFmt formatCode="General" sourceLinked="0"/>
        <c:majorTickMark val="none"/>
        <c:minorTickMark val="none"/>
        <c:tickLblPos val="low"/>
        <c:spPr>
          <a:ln w="12700" cap="flat">
            <a:solidFill>
              <a:srgbClr val="DBDEE2"/>
            </a:solidFill>
            <a:prstDash val="solid"/>
            <a:miter lim="400000"/>
          </a:ln>
        </c:spPr>
        <c:txPr>
          <a:bodyPr rot="0"/>
          <a:lstStyle/>
          <a:p>
            <a:pPr lvl="0">
              <a:defRPr sz="4000" b="0" i="0" u="none" strike="noStrike">
                <a:solidFill>
                  <a:schemeClr val="bg1">
                    <a:lumMod val="50000"/>
                  </a:schemeClr>
                </a:solidFill>
                <a:effectLst/>
                <a:latin typeface="Helvetica Neue Medium" charset="0"/>
                <a:ea typeface="Helvetica Neue Medium" charset="0"/>
                <a:cs typeface="Helvetica Neue Medium" charset="0"/>
              </a:defRPr>
            </a:pPr>
            <a:endParaRPr lang="en-US"/>
          </a:p>
        </c:txPr>
        <c:crossAx val="1887963344"/>
        <c:crosses val="autoZero"/>
        <c:auto val="1"/>
        <c:lblAlgn val="ctr"/>
        <c:lblOffset val="100"/>
        <c:noMultiLvlLbl val="1"/>
      </c:catAx>
      <c:valAx>
        <c:axId val="1887963344"/>
        <c:scaling>
          <c:orientation val="minMax"/>
          <c:max val="10.0"/>
          <c:min val="0.0"/>
        </c:scaling>
        <c:delete val="0"/>
        <c:axPos val="l"/>
        <c:majorGridlines>
          <c:spPr>
            <a:ln w="12700" cap="flat">
              <a:solidFill>
                <a:srgbClr val="53585F"/>
              </a:solidFill>
              <a:custDash>
                <a:ds d="200000" sp="200000"/>
              </a:custDash>
              <a:miter lim="400000"/>
            </a:ln>
          </c:spPr>
        </c:majorGridlines>
        <c:numFmt formatCode="#,##0" sourceLinked="0"/>
        <c:majorTickMark val="none"/>
        <c:minorTickMark val="none"/>
        <c:tickLblPos val="nextTo"/>
        <c:spPr>
          <a:ln w="12700" cap="flat">
            <a:solidFill>
              <a:srgbClr val="DBDEE2"/>
            </a:solidFill>
            <a:prstDash val="solid"/>
            <a:miter lim="400000"/>
          </a:ln>
        </c:spPr>
        <c:txPr>
          <a:bodyPr rot="0"/>
          <a:lstStyle/>
          <a:p>
            <a:pPr lvl="0">
              <a:defRPr sz="4000" b="0" i="0" u="none" strike="noStrike">
                <a:solidFill>
                  <a:schemeClr val="bg1">
                    <a:lumMod val="50000"/>
                  </a:schemeClr>
                </a:solidFill>
                <a:effectLst/>
                <a:latin typeface="Helvetica Neue Medium" charset="0"/>
                <a:ea typeface="Helvetica Neue Medium" charset="0"/>
                <a:cs typeface="Helvetica Neue Medium" charset="0"/>
              </a:defRPr>
            </a:pPr>
            <a:endParaRPr lang="en-US"/>
          </a:p>
        </c:txPr>
        <c:crossAx val="1887961296"/>
        <c:crosses val="autoZero"/>
        <c:crossBetween val="between"/>
        <c:majorUnit val="10.0"/>
        <c:minorUnit val="2.0"/>
      </c:valAx>
      <c:spPr>
        <a:noFill/>
        <a:ln w="12700" cap="flat">
          <a:noFill/>
          <a:miter lim="400000"/>
        </a:ln>
        <a:effectLst/>
      </c:spPr>
    </c:plotArea>
    <c:plotVisOnly val="0"/>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lvl="0"/>
            <a:endParaRPr lang="en-US"/>
          </a:p>
        </c:rich>
      </c:tx>
      <c:overlay val="1"/>
    </c:title>
    <c:autoTitleDeleted val="0"/>
    <c:plotArea>
      <c:layout>
        <c:manualLayout>
          <c:layoutTarget val="inner"/>
          <c:xMode val="edge"/>
          <c:yMode val="edge"/>
          <c:x val="0.0461549"/>
          <c:y val="0.12126"/>
          <c:w val="0.922726"/>
          <c:h val="0.739301538926997"/>
        </c:manualLayout>
      </c:layout>
      <c:barChart>
        <c:barDir val="col"/>
        <c:grouping val="clustered"/>
        <c:varyColors val="0"/>
        <c:ser>
          <c:idx val="0"/>
          <c:order val="0"/>
          <c:tx>
            <c:strRef>
              <c:f>Sheet1!$A$2</c:f>
              <c:strCache>
                <c:ptCount val="1"/>
                <c:pt idx="0">
                  <c:v>Speedup</c:v>
                </c:pt>
              </c:strCache>
            </c:strRef>
          </c:tx>
          <c:spPr>
            <a:solidFill>
              <a:srgbClr val="62D966">
                <a:alpha val="79000"/>
              </a:srgbClr>
            </a:solidFill>
            <a:ln w="12700" cap="flat">
              <a:noFill/>
              <a:miter lim="400000"/>
            </a:ln>
            <a:effectLst/>
          </c:spPr>
          <c:invertIfNegative val="0"/>
          <c:dLbls>
            <c:spPr>
              <a:noFill/>
              <a:ln>
                <a:noFill/>
              </a:ln>
              <a:effectLst/>
            </c:spPr>
            <c:txPr>
              <a:bodyPr/>
              <a:lstStyle/>
              <a:p>
                <a:pPr lvl="0">
                  <a:defRPr sz="4000" b="0" i="0" u="none" strike="noStrike">
                    <a:solidFill>
                      <a:schemeClr val="bg1">
                        <a:lumMod val="50000"/>
                      </a:schemeClr>
                    </a:solidFill>
                    <a:effectLst/>
                    <a:latin typeface="Helvetica Neue Medium" charset="0"/>
                    <a:ea typeface="Helvetica Neue Medium" charset="0"/>
                    <a:cs typeface="Helvetica Neue Medium"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&lt; 3M</c:v>
                </c:pt>
                <c:pt idx="1">
                  <c:v>3M ~ 10M</c:v>
                </c:pt>
                <c:pt idx="2">
                  <c:v>10M ~ 100M</c:v>
                </c:pt>
                <c:pt idx="3">
                  <c:v>100M ~ 1G</c:v>
                </c:pt>
                <c:pt idx="4">
                  <c:v>&gt;1G</c:v>
                </c:pt>
              </c:strCache>
            </c:strRef>
          </c:cat>
          <c:val>
            <c:numRef>
              <c:f>Sheet1!$B$2:$F$2</c:f>
              <c:numCache>
                <c:formatCode>General</c:formatCode>
                <c:ptCount val="5"/>
                <c:pt idx="0">
                  <c:v>2.3</c:v>
                </c:pt>
                <c:pt idx="1">
                  <c:v>3.0</c:v>
                </c:pt>
                <c:pt idx="2">
                  <c:v>3.7</c:v>
                </c:pt>
                <c:pt idx="3">
                  <c:v>6.1</c:v>
                </c:pt>
                <c:pt idx="4">
                  <c:v>9.3</c:v>
                </c:pt>
              </c:numCache>
            </c:numRef>
          </c:val>
        </c:ser>
        <c:dLbls>
          <c:showLegendKey val="0"/>
          <c:showVal val="0"/>
          <c:showCatName val="0"/>
          <c:showSerName val="0"/>
          <c:showPercent val="0"/>
          <c:showBubbleSize val="0"/>
        </c:dLbls>
        <c:gapWidth val="30"/>
        <c:axId val="1767969952"/>
        <c:axId val="1764568304"/>
      </c:barChart>
      <c:catAx>
        <c:axId val="1767969952"/>
        <c:scaling>
          <c:orientation val="minMax"/>
        </c:scaling>
        <c:delete val="0"/>
        <c:axPos val="b"/>
        <c:numFmt formatCode="General" sourceLinked="0"/>
        <c:majorTickMark val="none"/>
        <c:minorTickMark val="none"/>
        <c:tickLblPos val="low"/>
        <c:spPr>
          <a:ln w="12700" cap="flat">
            <a:solidFill>
              <a:srgbClr val="DBDEE2"/>
            </a:solidFill>
            <a:prstDash val="solid"/>
            <a:miter lim="400000"/>
          </a:ln>
        </c:spPr>
        <c:txPr>
          <a:bodyPr rot="0"/>
          <a:lstStyle/>
          <a:p>
            <a:pPr lvl="0">
              <a:defRPr sz="4000" b="0" i="0" u="none" strike="noStrike">
                <a:solidFill>
                  <a:schemeClr val="bg1">
                    <a:lumMod val="50000"/>
                  </a:schemeClr>
                </a:solidFill>
                <a:effectLst/>
                <a:latin typeface="Helvetica Neue Medium" charset="0"/>
                <a:ea typeface="Helvetica Neue Medium" charset="0"/>
                <a:cs typeface="Helvetica Neue Medium" charset="0"/>
              </a:defRPr>
            </a:pPr>
            <a:endParaRPr lang="en-US"/>
          </a:p>
        </c:txPr>
        <c:crossAx val="1764568304"/>
        <c:crosses val="autoZero"/>
        <c:auto val="1"/>
        <c:lblAlgn val="ctr"/>
        <c:lblOffset val="100"/>
        <c:noMultiLvlLbl val="1"/>
      </c:catAx>
      <c:valAx>
        <c:axId val="1764568304"/>
        <c:scaling>
          <c:orientation val="minMax"/>
          <c:max val="10.0"/>
          <c:min val="0.0"/>
        </c:scaling>
        <c:delete val="0"/>
        <c:axPos val="l"/>
        <c:majorGridlines>
          <c:spPr>
            <a:ln w="12700" cap="flat">
              <a:solidFill>
                <a:srgbClr val="53585F"/>
              </a:solidFill>
              <a:custDash>
                <a:ds d="200000" sp="200000"/>
              </a:custDash>
              <a:miter lim="400000"/>
            </a:ln>
          </c:spPr>
        </c:majorGridlines>
        <c:numFmt formatCode="#,##0" sourceLinked="0"/>
        <c:majorTickMark val="none"/>
        <c:minorTickMark val="none"/>
        <c:tickLblPos val="nextTo"/>
        <c:spPr>
          <a:ln w="12700" cap="flat">
            <a:solidFill>
              <a:srgbClr val="DBDEE2"/>
            </a:solidFill>
            <a:prstDash val="solid"/>
            <a:miter lim="400000"/>
          </a:ln>
        </c:spPr>
        <c:txPr>
          <a:bodyPr rot="0"/>
          <a:lstStyle/>
          <a:p>
            <a:pPr lvl="0">
              <a:defRPr sz="4000" b="0" i="0" u="none" strike="noStrike">
                <a:solidFill>
                  <a:schemeClr val="bg1">
                    <a:lumMod val="50000"/>
                  </a:schemeClr>
                </a:solidFill>
                <a:effectLst/>
                <a:latin typeface="Helvetica Neue Medium" charset="0"/>
                <a:ea typeface="Helvetica Neue Medium" charset="0"/>
                <a:cs typeface="Helvetica Neue Medium" charset="0"/>
              </a:defRPr>
            </a:pPr>
            <a:endParaRPr lang="en-US"/>
          </a:p>
        </c:txPr>
        <c:crossAx val="1767969952"/>
        <c:crosses val="autoZero"/>
        <c:crossBetween val="between"/>
        <c:majorUnit val="10.0"/>
        <c:minorUnit val="2.0"/>
      </c:valAx>
      <c:spPr>
        <a:noFill/>
        <a:ln w="12700" cap="flat">
          <a:noFill/>
          <a:miter lim="400000"/>
        </a:ln>
        <a:effectLst/>
      </c:spPr>
    </c:plotArea>
    <c:plotVisOnly val="0"/>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lvl="0"/>
            <a:endParaRPr lang="en-US"/>
          </a:p>
        </c:rich>
      </c:tx>
      <c:overlay val="1"/>
    </c:title>
    <c:autoTitleDeleted val="0"/>
    <c:plotArea>
      <c:layout>
        <c:manualLayout>
          <c:layoutTarget val="inner"/>
          <c:xMode val="edge"/>
          <c:yMode val="edge"/>
          <c:x val="0.0461549"/>
          <c:y val="0.12126"/>
          <c:w val="0.922726"/>
          <c:h val="0.739301538926997"/>
        </c:manualLayout>
      </c:layout>
      <c:barChart>
        <c:barDir val="col"/>
        <c:grouping val="clustered"/>
        <c:varyColors val="0"/>
        <c:ser>
          <c:idx val="0"/>
          <c:order val="0"/>
          <c:tx>
            <c:strRef>
              <c:f>Sheet1!$A$2</c:f>
              <c:strCache>
                <c:ptCount val="1"/>
                <c:pt idx="0">
                  <c:v>Speedup</c:v>
                </c:pt>
              </c:strCache>
            </c:strRef>
          </c:tx>
          <c:spPr>
            <a:solidFill>
              <a:srgbClr val="62D966">
                <a:alpha val="79000"/>
              </a:srgbClr>
            </a:solidFill>
            <a:ln w="12700" cap="flat">
              <a:noFill/>
              <a:miter lim="400000"/>
            </a:ln>
            <a:effectLst/>
          </c:spPr>
          <c:invertIfNegative val="0"/>
          <c:dLbls>
            <c:spPr>
              <a:noFill/>
              <a:ln>
                <a:noFill/>
              </a:ln>
              <a:effectLst/>
            </c:spPr>
            <c:txPr>
              <a:bodyPr/>
              <a:lstStyle/>
              <a:p>
                <a:pPr lvl="0">
                  <a:defRPr sz="4000" b="0" i="0" u="none" strike="noStrike">
                    <a:solidFill>
                      <a:schemeClr val="bg1">
                        <a:lumMod val="50000"/>
                      </a:schemeClr>
                    </a:solidFill>
                    <a:effectLst/>
                    <a:latin typeface="Helvetica Neue Medium" charset="0"/>
                    <a:ea typeface="Helvetica Neue Medium" charset="0"/>
                    <a:cs typeface="Helvetica Neue Medium"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&lt; 3M</c:v>
                </c:pt>
                <c:pt idx="1">
                  <c:v>3M ~ 10M</c:v>
                </c:pt>
                <c:pt idx="2">
                  <c:v>10M ~ 100M</c:v>
                </c:pt>
                <c:pt idx="3">
                  <c:v>100M ~ 1G</c:v>
                </c:pt>
                <c:pt idx="4">
                  <c:v>&gt;1G</c:v>
                </c:pt>
              </c:strCache>
            </c:strRef>
          </c:cat>
          <c:val>
            <c:numRef>
              <c:f>Sheet1!$B$2:$F$2</c:f>
              <c:numCache>
                <c:formatCode>General</c:formatCode>
                <c:ptCount val="5"/>
                <c:pt idx="0">
                  <c:v>2.3</c:v>
                </c:pt>
                <c:pt idx="1">
                  <c:v>3.0</c:v>
                </c:pt>
                <c:pt idx="2">
                  <c:v>3.7</c:v>
                </c:pt>
                <c:pt idx="3">
                  <c:v>6.1</c:v>
                </c:pt>
                <c:pt idx="4">
                  <c:v>9.3</c:v>
                </c:pt>
              </c:numCache>
            </c:numRef>
          </c:val>
        </c:ser>
        <c:dLbls>
          <c:showLegendKey val="0"/>
          <c:showVal val="0"/>
          <c:showCatName val="0"/>
          <c:showSerName val="0"/>
          <c:showPercent val="0"/>
          <c:showBubbleSize val="0"/>
        </c:dLbls>
        <c:gapWidth val="30"/>
        <c:axId val="1887948960"/>
        <c:axId val="1887951008"/>
      </c:barChart>
      <c:catAx>
        <c:axId val="1887948960"/>
        <c:scaling>
          <c:orientation val="minMax"/>
        </c:scaling>
        <c:delete val="0"/>
        <c:axPos val="b"/>
        <c:numFmt formatCode="General" sourceLinked="0"/>
        <c:majorTickMark val="none"/>
        <c:minorTickMark val="none"/>
        <c:tickLblPos val="low"/>
        <c:spPr>
          <a:ln w="12700" cap="flat">
            <a:solidFill>
              <a:srgbClr val="DBDEE2"/>
            </a:solidFill>
            <a:prstDash val="solid"/>
            <a:miter lim="400000"/>
          </a:ln>
        </c:spPr>
        <c:txPr>
          <a:bodyPr rot="0"/>
          <a:lstStyle/>
          <a:p>
            <a:pPr lvl="0">
              <a:defRPr sz="4000" b="0" i="0" u="none" strike="noStrike">
                <a:solidFill>
                  <a:schemeClr val="bg1">
                    <a:lumMod val="50000"/>
                  </a:schemeClr>
                </a:solidFill>
                <a:effectLst/>
                <a:latin typeface="Helvetica Neue Medium" charset="0"/>
                <a:ea typeface="Helvetica Neue Medium" charset="0"/>
                <a:cs typeface="Helvetica Neue Medium" charset="0"/>
              </a:defRPr>
            </a:pPr>
            <a:endParaRPr lang="en-US"/>
          </a:p>
        </c:txPr>
        <c:crossAx val="1887951008"/>
        <c:crosses val="autoZero"/>
        <c:auto val="1"/>
        <c:lblAlgn val="ctr"/>
        <c:lblOffset val="100"/>
        <c:noMultiLvlLbl val="1"/>
      </c:catAx>
      <c:valAx>
        <c:axId val="1887951008"/>
        <c:scaling>
          <c:orientation val="minMax"/>
          <c:max val="10.0"/>
          <c:min val="0.0"/>
        </c:scaling>
        <c:delete val="0"/>
        <c:axPos val="l"/>
        <c:majorGridlines>
          <c:spPr>
            <a:ln w="12700" cap="flat">
              <a:solidFill>
                <a:srgbClr val="53585F"/>
              </a:solidFill>
              <a:custDash>
                <a:ds d="200000" sp="200000"/>
              </a:custDash>
              <a:miter lim="400000"/>
            </a:ln>
          </c:spPr>
        </c:majorGridlines>
        <c:numFmt formatCode="#,##0" sourceLinked="0"/>
        <c:majorTickMark val="none"/>
        <c:minorTickMark val="none"/>
        <c:tickLblPos val="nextTo"/>
        <c:spPr>
          <a:ln w="12700" cap="flat">
            <a:solidFill>
              <a:srgbClr val="DBDEE2"/>
            </a:solidFill>
            <a:prstDash val="solid"/>
            <a:miter lim="400000"/>
          </a:ln>
        </c:spPr>
        <c:txPr>
          <a:bodyPr rot="0"/>
          <a:lstStyle/>
          <a:p>
            <a:pPr lvl="0">
              <a:defRPr sz="4000" b="0" i="0" u="none" strike="noStrike">
                <a:solidFill>
                  <a:schemeClr val="bg1">
                    <a:lumMod val="50000"/>
                  </a:schemeClr>
                </a:solidFill>
                <a:effectLst/>
                <a:latin typeface="Helvetica Neue Medium" charset="0"/>
                <a:ea typeface="Helvetica Neue Medium" charset="0"/>
                <a:cs typeface="Helvetica Neue Medium" charset="0"/>
              </a:defRPr>
            </a:pPr>
            <a:endParaRPr lang="en-US"/>
          </a:p>
        </c:txPr>
        <c:crossAx val="1887948960"/>
        <c:crosses val="autoZero"/>
        <c:crossBetween val="between"/>
        <c:majorUnit val="10.0"/>
        <c:minorUnit val="2.0"/>
      </c:valAx>
      <c:spPr>
        <a:noFill/>
        <a:ln w="12700" cap="flat">
          <a:noFill/>
          <a:miter lim="400000"/>
        </a:ln>
        <a:effectLst/>
      </c:spPr>
    </c:plotArea>
    <c:plotVisOnly val="0"/>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Shape 18"/>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9" name="Shape 19"/>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150404449"/>
      </p:ext>
    </p:extLst>
  </p:cSld>
  <p:clrMap bg1="lt1" tx1="dk1" bg2="lt2" tx2="dk2" accent1="accent1" accent2="accent2" accent3="accent3" accent4="accent4" accent5="accent5" accent6="accent6" hlink="hlink" folHlink="folHlink"/>
  <p:notesStyle>
    <a:lvl1pPr defTabSz="546100">
      <a:defRPr sz="3000">
        <a:latin typeface="Lucida Grande"/>
        <a:ea typeface="Lucida Grande"/>
        <a:cs typeface="Lucida Grande"/>
        <a:sym typeface="Lucida Grande"/>
      </a:defRPr>
    </a:lvl1pPr>
    <a:lvl2pPr indent="228600" defTabSz="546100">
      <a:defRPr sz="3000">
        <a:latin typeface="Lucida Grande"/>
        <a:ea typeface="Lucida Grande"/>
        <a:cs typeface="Lucida Grande"/>
        <a:sym typeface="Lucida Grande"/>
      </a:defRPr>
    </a:lvl2pPr>
    <a:lvl3pPr indent="457200" defTabSz="546100">
      <a:defRPr sz="3000">
        <a:latin typeface="Lucida Grande"/>
        <a:ea typeface="Lucida Grande"/>
        <a:cs typeface="Lucida Grande"/>
        <a:sym typeface="Lucida Grande"/>
      </a:defRPr>
    </a:lvl3pPr>
    <a:lvl4pPr indent="685800" defTabSz="546100">
      <a:defRPr sz="3000">
        <a:latin typeface="Lucida Grande"/>
        <a:ea typeface="Lucida Grande"/>
        <a:cs typeface="Lucida Grande"/>
        <a:sym typeface="Lucida Grande"/>
      </a:defRPr>
    </a:lvl4pPr>
    <a:lvl5pPr indent="914400" defTabSz="546100">
      <a:defRPr sz="3000">
        <a:latin typeface="Lucida Grande"/>
        <a:ea typeface="Lucida Grande"/>
        <a:cs typeface="Lucida Grande"/>
        <a:sym typeface="Lucida Grande"/>
      </a:defRPr>
    </a:lvl5pPr>
    <a:lvl6pPr indent="1143000" defTabSz="546100">
      <a:defRPr sz="3000">
        <a:latin typeface="Lucida Grande"/>
        <a:ea typeface="Lucida Grande"/>
        <a:cs typeface="Lucida Grande"/>
        <a:sym typeface="Lucida Grande"/>
      </a:defRPr>
    </a:lvl6pPr>
    <a:lvl7pPr indent="1371600" defTabSz="546100">
      <a:defRPr sz="3000">
        <a:latin typeface="Lucida Grande"/>
        <a:ea typeface="Lucida Grande"/>
        <a:cs typeface="Lucida Grande"/>
        <a:sym typeface="Lucida Grande"/>
      </a:defRPr>
    </a:lvl7pPr>
    <a:lvl8pPr indent="1600200" defTabSz="546100">
      <a:defRPr sz="3000">
        <a:latin typeface="Lucida Grande"/>
        <a:ea typeface="Lucida Grande"/>
        <a:cs typeface="Lucida Grande"/>
        <a:sym typeface="Lucida Grande"/>
      </a:defRPr>
    </a:lvl8pPr>
    <a:lvl9pPr indent="1828800" defTabSz="54610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3000" b="0" i="0" dirty="0" smtClean="0">
                <a:effectLst/>
                <a:latin typeface="Lucida Grande"/>
                <a:ea typeface="Lucida Grande"/>
                <a:cs typeface="Lucida Grande"/>
                <a:sym typeface="Lucida Grande"/>
              </a:rPr>
              <a:t>Hi, my name is Qi Huang. </a:t>
            </a:r>
          </a:p>
          <a:p>
            <a:endParaRPr lang="en-US" sz="3000" b="0" i="0" dirty="0" smtClean="0">
              <a:effectLst/>
              <a:latin typeface="Lucida Grande"/>
              <a:ea typeface="Lucida Grande"/>
              <a:cs typeface="Lucida Grande"/>
              <a:sym typeface="Lucida Grande"/>
            </a:endParaRPr>
          </a:p>
          <a:p>
            <a:r>
              <a:rPr lang="en-US" sz="3000" b="0" i="0" dirty="0" smtClean="0">
                <a:effectLst/>
                <a:latin typeface="Lucida Grande"/>
                <a:ea typeface="Lucida Grande"/>
                <a:cs typeface="Lucida Grande"/>
                <a:sym typeface="Lucida Grande"/>
              </a:rPr>
              <a:t>I’m</a:t>
            </a:r>
            <a:r>
              <a:rPr lang="en-US" sz="3000" b="0" i="0" baseline="0" dirty="0" smtClean="0">
                <a:effectLst/>
                <a:latin typeface="Lucida Grande"/>
                <a:ea typeface="Lucida Grande"/>
                <a:cs typeface="Lucida Grande"/>
                <a:sym typeface="Lucida Grande"/>
              </a:rPr>
              <a:t> excited to tell you about SVE, a system built to overcome all the challenges we encountered when scaling video processing at Facebook, to many application, product developers, and especially the volume of uploads.</a:t>
            </a:r>
            <a:endParaRPr lang="en-US" sz="3000" b="0" i="0" dirty="0" smtClean="0">
              <a:effectLst/>
              <a:latin typeface="Lucida Grande"/>
              <a:ea typeface="Lucida Grande"/>
              <a:cs typeface="Lucida Grande"/>
              <a:sym typeface="Lucida Grande"/>
            </a:endParaRPr>
          </a:p>
          <a:p>
            <a:endParaRPr lang="en-US" sz="3000" b="0" i="0" dirty="0" smtClean="0">
              <a:effectLst/>
              <a:latin typeface="Lucida Grande"/>
              <a:ea typeface="Lucida Grande"/>
              <a:cs typeface="Lucida Grande"/>
              <a:sym typeface="Lucida Grande"/>
            </a:endParaRPr>
          </a:p>
          <a:p>
            <a:endParaRPr lang="en-US" dirty="0"/>
          </a:p>
        </p:txBody>
      </p:sp>
    </p:spTree>
    <p:extLst>
      <p:ext uri="{BB962C8B-B14F-4D97-AF65-F5344CB8AC3E}">
        <p14:creationId xmlns:p14="http://schemas.microsoft.com/office/powerpoint/2010/main" val="1636039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381000" y="685800"/>
            <a:ext cx="6096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a:defRPr b="1"/>
            </a:pPr>
            <a:r>
              <a:rPr lang="en-US" b="0" dirty="0" smtClean="0"/>
              <a:t>In this talk, we focus on</a:t>
            </a:r>
            <a:r>
              <a:rPr lang="en-US" b="0" baseline="0" dirty="0" smtClean="0"/>
              <a:t> solving the problem in this pre-sharing pipeline.</a:t>
            </a:r>
          </a:p>
          <a:p>
            <a:pPr>
              <a:defRPr b="1"/>
            </a:pPr>
            <a:endParaRPr lang="en-US" b="0" baseline="0" dirty="0" smtClean="0"/>
          </a:p>
          <a:p>
            <a:pPr>
              <a:defRPr b="1"/>
            </a:pPr>
            <a:r>
              <a:rPr lang="en-US" b="0" baseline="0" dirty="0" smtClean="0"/>
              <a:t>And what I meant by pre-sharing covers all steps from the time when user starts an upload, until the video is ready to be shared.</a:t>
            </a:r>
            <a:endParaRPr b="0" dirty="0"/>
          </a:p>
        </p:txBody>
      </p:sp>
    </p:spTree>
    <p:extLst>
      <p:ext uri="{BB962C8B-B14F-4D97-AF65-F5344CB8AC3E}">
        <p14:creationId xmlns:p14="http://schemas.microsoft.com/office/powerpoint/2010/main" val="795509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a:defRPr b="1"/>
            </a:pPr>
            <a:r>
              <a:rPr lang="en-US" b="0" dirty="0" smtClean="0"/>
              <a:t>One</a:t>
            </a:r>
            <a:r>
              <a:rPr lang="en-US" b="0" baseline="0" dirty="0" smtClean="0"/>
              <a:t> obvious problem here, is the lack of parallelism. Which leads to large latency when processing complex and long videos.</a:t>
            </a:r>
            <a:endParaRPr b="0" dirty="0"/>
          </a:p>
        </p:txBody>
      </p:sp>
    </p:spTree>
    <p:extLst>
      <p:ext uri="{BB962C8B-B14F-4D97-AF65-F5344CB8AC3E}">
        <p14:creationId xmlns:p14="http://schemas.microsoft.com/office/powerpoint/2010/main" val="2002780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381000" y="685800"/>
            <a:ext cx="6096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a:defRPr b="1"/>
            </a:pPr>
            <a:r>
              <a:rPr lang="en-US" b="0" dirty="0" smtClean="0"/>
              <a:t>Another pain</a:t>
            </a:r>
            <a:r>
              <a:rPr lang="en-US" b="0" baseline="0" dirty="0" smtClean="0"/>
              <a:t> point is the Processing itself, which is essentially a monolithic script with stack of functions created many years ago.</a:t>
            </a:r>
          </a:p>
          <a:p>
            <a:pPr>
              <a:defRPr b="1"/>
            </a:pPr>
            <a:endParaRPr lang="en-US" b="0" baseline="0" dirty="0" smtClean="0"/>
          </a:p>
          <a:p>
            <a:pPr>
              <a:defRPr b="1"/>
            </a:pPr>
            <a:r>
              <a:rPr lang="en-US" b="0" baseline="0" dirty="0" smtClean="0"/>
              <a:t>When Facebook started to invest more into video, more people wanted to make changes into the processing stage. Such as adding speech recognition, changing the way we generate thumbnail, or even applying AI-based encoding techniques. The list goes on. And the this monolithic encoder script made it hard for</a:t>
            </a:r>
            <a:r>
              <a:rPr lang="en-US" sz="3000" b="0" i="0" dirty="0" smtClean="0">
                <a:effectLst/>
                <a:latin typeface="Lucida Grande"/>
                <a:ea typeface="Lucida Grande"/>
                <a:cs typeface="Lucida Grande"/>
                <a:sym typeface="Lucida Grande"/>
              </a:rPr>
              <a:t> programmer to figure out where to put in their new logic without breaking any of the dependencies between parts of the script.</a:t>
            </a:r>
          </a:p>
        </p:txBody>
      </p:sp>
    </p:spTree>
    <p:extLst>
      <p:ext uri="{BB962C8B-B14F-4D97-AF65-F5344CB8AC3E}">
        <p14:creationId xmlns:p14="http://schemas.microsoft.com/office/powerpoint/2010/main" val="557091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Clr>
                <a:srgbClr val="7AB1DD"/>
              </a:buClr>
            </a:pPr>
            <a:r>
              <a:rPr lang="en-US" dirty="0" smtClean="0">
                <a:latin typeface="Helvetica Neue Medium" charset="0"/>
                <a:ea typeface="Helvetica Neue Medium" charset="0"/>
                <a:cs typeface="Helvetica Neue Medium" charset="0"/>
              </a:rPr>
              <a:t>In order to help scale video processing @</a:t>
            </a:r>
            <a:r>
              <a:rPr lang="en-US" baseline="0" dirty="0" smtClean="0">
                <a:latin typeface="Helvetica Neue Medium" charset="0"/>
                <a:ea typeface="Helvetica Neue Medium" charset="0"/>
                <a:cs typeface="Helvetica Neue Medium" charset="0"/>
              </a:rPr>
              <a:t> Facebook, there are three key challenges we need to address there.</a:t>
            </a:r>
          </a:p>
          <a:p>
            <a:pPr>
              <a:buClr>
                <a:srgbClr val="7AB1DD"/>
              </a:buClr>
            </a:pPr>
            <a:endParaRPr lang="en-US" baseline="0" dirty="0" smtClean="0">
              <a:latin typeface="Helvetica Neue Medium" charset="0"/>
              <a:ea typeface="Helvetica Neue Medium" charset="0"/>
              <a:cs typeface="Helvetica Neue Medium" charset="0"/>
            </a:endParaRPr>
          </a:p>
          <a:p>
            <a:pPr>
              <a:buClr>
                <a:srgbClr val="7AB1DD"/>
              </a:buClr>
            </a:pPr>
            <a:r>
              <a:rPr lang="en-US" baseline="0" dirty="0" smtClean="0">
                <a:latin typeface="Helvetica Neue Medium" charset="0"/>
                <a:ea typeface="Helvetica Neue Medium" charset="0"/>
                <a:cs typeface="Helvetica Neue Medium" charset="0"/>
              </a:rPr>
              <a:t>First, it needs to be fast disregarding the video size and length. The sooner video processing finishes, our user would get more interactive experience.</a:t>
            </a:r>
          </a:p>
          <a:p>
            <a:pPr>
              <a:buClr>
                <a:srgbClr val="7AB1DD"/>
              </a:buClr>
            </a:pPr>
            <a:endParaRPr lang="en-US" baseline="0" dirty="0" smtClean="0">
              <a:latin typeface="Helvetica Neue Medium" charset="0"/>
              <a:ea typeface="Helvetica Neue Medium" charset="0"/>
              <a:cs typeface="Helvetica Neue Medium" charset="0"/>
            </a:endParaRPr>
          </a:p>
          <a:p>
            <a:pPr>
              <a:buClr>
                <a:srgbClr val="7AB1DD"/>
              </a:buClr>
            </a:pPr>
            <a:r>
              <a:rPr lang="en-US" baseline="0" dirty="0" smtClean="0">
                <a:latin typeface="Helvetica Neue Medium" charset="0"/>
                <a:ea typeface="Helvetica Neue Medium" charset="0"/>
                <a:cs typeface="Helvetica Neue Medium" charset="0"/>
              </a:rPr>
              <a:t>Second, the solution needs to have a flexible interface so that our thousands of engineers can easily experiment new products.</a:t>
            </a:r>
          </a:p>
          <a:p>
            <a:pPr>
              <a:buClr>
                <a:srgbClr val="7AB1DD"/>
              </a:buClr>
            </a:pPr>
            <a:endParaRPr lang="en-US" baseline="0" dirty="0" smtClean="0">
              <a:latin typeface="Helvetica Neue Medium" charset="0"/>
              <a:ea typeface="Helvetica Neue Medium" charset="0"/>
              <a:cs typeface="Helvetica Neue Medium" charset="0"/>
            </a:endParaRPr>
          </a:p>
          <a:p>
            <a:pPr>
              <a:buClr>
                <a:srgbClr val="7AB1DD"/>
              </a:buClr>
            </a:pPr>
            <a:r>
              <a:rPr lang="en-US" baseline="0" dirty="0" smtClean="0">
                <a:latin typeface="Helvetica Neue Medium" charset="0"/>
                <a:ea typeface="Helvetica Neue Medium" charset="0"/>
                <a:cs typeface="Helvetica Neue Medium" charset="0"/>
              </a:rPr>
              <a:t>Last, the system needs to work at scale, handling failures and overloads.</a:t>
            </a:r>
            <a:endParaRPr lang="en-US" dirty="0" smtClean="0">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426883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a:t>
            </a:r>
            <a:r>
              <a:rPr lang="en-US" baseline="0" dirty="0" smtClean="0"/>
              <a:t> overcame all these 3 challenges with Streaming Video Engine, and I will explain how we address each of them for the remainder of the talk.</a:t>
            </a:r>
            <a:endParaRPr lang="en-US" dirty="0"/>
          </a:p>
        </p:txBody>
      </p:sp>
    </p:spTree>
    <p:extLst>
      <p:ext uri="{BB962C8B-B14F-4D97-AF65-F5344CB8AC3E}">
        <p14:creationId xmlns:p14="http://schemas.microsoft.com/office/powerpoint/2010/main" val="1154498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546100" eaLnBrk="1" fontAlgn="auto" latinLnBrk="0" hangingPunct="1">
              <a:lnSpc>
                <a:spcPct val="100000"/>
              </a:lnSpc>
              <a:spcBef>
                <a:spcPts val="0"/>
              </a:spcBef>
              <a:spcAft>
                <a:spcPts val="0"/>
              </a:spcAft>
              <a:buClrTx/>
              <a:buSzTx/>
              <a:buFontTx/>
              <a:buNone/>
              <a:tabLst/>
              <a:defRPr/>
            </a:pPr>
            <a:r>
              <a:rPr lang="en-US" sz="3000" dirty="0" smtClean="0">
                <a:effectLst/>
                <a:latin typeface="Lucida Grande"/>
                <a:ea typeface="Lucida Grande"/>
                <a:cs typeface="Lucida Grande"/>
                <a:sym typeface="Lucida Grande"/>
              </a:rPr>
              <a:t>Because all of you are systems experts you know how we’re going to speed this up: we find as much parallelism as possible.</a:t>
            </a:r>
          </a:p>
          <a:p>
            <a:pPr marL="0" marR="0" indent="0" defTabSz="546100" eaLnBrk="1" fontAlgn="auto" latinLnBrk="0" hangingPunct="1">
              <a:lnSpc>
                <a:spcPct val="100000"/>
              </a:lnSpc>
              <a:spcBef>
                <a:spcPts val="0"/>
              </a:spcBef>
              <a:spcAft>
                <a:spcPts val="0"/>
              </a:spcAft>
              <a:buClrTx/>
              <a:buSzTx/>
              <a:buFontTx/>
              <a:buNone/>
              <a:tabLst/>
              <a:defRPr/>
            </a:pPr>
            <a:endParaRPr lang="en-US" sz="3000" baseline="0" dirty="0" smtClean="0">
              <a:effectLst/>
              <a:latin typeface="Lucida Grande"/>
              <a:ea typeface="Lucida Grande"/>
              <a:cs typeface="Lucida Grande"/>
              <a:sym typeface="Lucida Grande"/>
            </a:endParaRPr>
          </a:p>
          <a:p>
            <a:pPr marL="0" marR="0" indent="0" defTabSz="546100" eaLnBrk="1" fontAlgn="auto" latinLnBrk="0" hangingPunct="1">
              <a:lnSpc>
                <a:spcPct val="100000"/>
              </a:lnSpc>
              <a:spcBef>
                <a:spcPts val="0"/>
              </a:spcBef>
              <a:spcAft>
                <a:spcPts val="0"/>
              </a:spcAft>
              <a:buClrTx/>
              <a:buSzTx/>
              <a:buFontTx/>
              <a:buNone/>
              <a:tabLst/>
              <a:defRPr/>
            </a:pPr>
            <a:r>
              <a:rPr lang="en-US" sz="3000" baseline="0" dirty="0" smtClean="0">
                <a:effectLst/>
                <a:latin typeface="Lucida Grande"/>
                <a:ea typeface="Lucida Grande"/>
                <a:cs typeface="Lucida Grande"/>
                <a:sym typeface="Lucida Grande"/>
              </a:rPr>
              <a:t>Including overlap fault tolerance and processing, overlap upload and processing, and make processing itself parallel.</a:t>
            </a:r>
            <a:endParaRPr lang="en-US" dirty="0" smtClean="0"/>
          </a:p>
          <a:p>
            <a:endParaRPr lang="en-US" dirty="0" smtClean="0"/>
          </a:p>
          <a:p>
            <a:r>
              <a:rPr lang="en-US" dirty="0" smtClean="0"/>
              <a:t>Our contributions here is specializing these</a:t>
            </a:r>
            <a:r>
              <a:rPr lang="en-US" baseline="0" dirty="0" smtClean="0"/>
              <a:t> techniques for video.</a:t>
            </a:r>
            <a:endParaRPr lang="en-US" dirty="0"/>
          </a:p>
        </p:txBody>
      </p:sp>
    </p:spTree>
    <p:extLst>
      <p:ext uri="{BB962C8B-B14F-4D97-AF65-F5344CB8AC3E}">
        <p14:creationId xmlns:p14="http://schemas.microsoft.com/office/powerpoint/2010/main" val="208430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order to harness parallelism</a:t>
            </a:r>
            <a:r>
              <a:rPr lang="en-US" baseline="0" dirty="0" smtClean="0"/>
              <a:t>, SVE introduced some architectural changes towards the legacy pipeline.</a:t>
            </a:r>
            <a:endParaRPr lang="en-US" dirty="0" smtClean="0"/>
          </a:p>
          <a:p>
            <a:endParaRPr lang="en-US" dirty="0" smtClean="0"/>
          </a:p>
          <a:p>
            <a:r>
              <a:rPr lang="en-US" dirty="0" smtClean="0"/>
              <a:t>W</a:t>
            </a:r>
            <a:r>
              <a:rPr lang="en-US" baseline="0" dirty="0" smtClean="0"/>
              <a:t>e first moved Original Storage out of the critical path between upload and processing.</a:t>
            </a:r>
            <a:endParaRPr lang="en-US" dirty="0"/>
          </a:p>
        </p:txBody>
      </p:sp>
    </p:spTree>
    <p:extLst>
      <p:ext uri="{BB962C8B-B14F-4D97-AF65-F5344CB8AC3E}">
        <p14:creationId xmlns:p14="http://schemas.microsoft.com/office/powerpoint/2010/main" val="191813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replaced the monolithic script with a full-blown distributed system with three major components: </a:t>
            </a:r>
          </a:p>
          <a:p>
            <a:endParaRPr lang="en-US" dirty="0" smtClean="0"/>
          </a:p>
          <a:p>
            <a:r>
              <a:rPr lang="en-US" dirty="0" smtClean="0"/>
              <a:t>Preprocessor ( which prepares</a:t>
            </a:r>
            <a:r>
              <a:rPr lang="en-US" baseline="0" dirty="0" smtClean="0"/>
              <a:t> upload and keep them in cache for processing</a:t>
            </a:r>
            <a:r>
              <a:rPr lang="en-US" dirty="0" smtClean="0"/>
              <a:t>),</a:t>
            </a:r>
            <a:r>
              <a:rPr lang="en-US" baseline="0" dirty="0" smtClean="0"/>
              <a:t> Scheduler (which schedule processing tasks), and a large pool of workers (for actual task execution).</a:t>
            </a:r>
            <a:endParaRPr lang="en-US" dirty="0"/>
          </a:p>
        </p:txBody>
      </p:sp>
    </p:spTree>
    <p:extLst>
      <p:ext uri="{BB962C8B-B14F-4D97-AF65-F5344CB8AC3E}">
        <p14:creationId xmlns:p14="http://schemas.microsoft.com/office/powerpoint/2010/main" val="1359432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is the easiest</a:t>
            </a:r>
            <a:r>
              <a:rPr lang="en-US" baseline="0" dirty="0" smtClean="0"/>
              <a:t> source of parallelism provided by this new architecture.</a:t>
            </a:r>
          </a:p>
          <a:p>
            <a:endParaRPr lang="en-US" baseline="0" dirty="0" smtClean="0"/>
          </a:p>
          <a:p>
            <a:r>
              <a:rPr lang="en-US" baseline="0" dirty="0" smtClean="0"/>
              <a:t>Preprocessor can work as a write-through cache.</a:t>
            </a:r>
          </a:p>
          <a:p>
            <a:endParaRPr lang="en-US" baseline="0" dirty="0" smtClean="0"/>
          </a:p>
          <a:p>
            <a:r>
              <a:rPr lang="en-US" baseline="0" dirty="0" smtClean="0"/>
              <a:t>Instead of letting Web Server write uploads into Original storage before triggering processing. We can directly takes video upload into Preprocessor for early access while storing into storage in parallel.</a:t>
            </a:r>
            <a:endParaRPr lang="en-US" dirty="0"/>
          </a:p>
        </p:txBody>
      </p:sp>
    </p:spTree>
    <p:extLst>
      <p:ext uri="{BB962C8B-B14F-4D97-AF65-F5344CB8AC3E}">
        <p14:creationId xmlns:p14="http://schemas.microsoft.com/office/powerpoint/2010/main" val="205394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xfrm>
            <a:off x="381000" y="685800"/>
            <a:ext cx="6096000" cy="3429000"/>
          </a:xfrm>
          <a:prstGeom prst="rect">
            <a:avLst/>
          </a:prstGeom>
        </p:spPr>
        <p:txBody>
          <a:bodyPr/>
          <a:lstStyle/>
          <a:p>
            <a:endParaRPr/>
          </a:p>
        </p:txBody>
      </p:sp>
      <p:sp>
        <p:nvSpPr>
          <p:cNvPr id="423" name="Shape 423"/>
          <p:cNvSpPr>
            <a:spLocks noGrp="1"/>
          </p:cNvSpPr>
          <p:nvPr>
            <p:ph type="body" sz="quarter" idx="1"/>
          </p:nvPr>
        </p:nvSpPr>
        <p:spPr>
          <a:prstGeom prst="rect">
            <a:avLst/>
          </a:prstGeom>
        </p:spPr>
        <p:txBody>
          <a:bodyPr/>
          <a:lstStyle>
            <a:lvl1pPr defTabSz="546100">
              <a:lnSpc>
                <a:spcPct val="100000"/>
              </a:lnSpc>
              <a:defRPr sz="3000">
                <a:latin typeface="Lucida Grande"/>
                <a:ea typeface="Lucida Grande"/>
                <a:cs typeface="Lucida Grande"/>
                <a:sym typeface="Lucida Grande"/>
              </a:defRPr>
            </a:lvl1pPr>
          </a:lstStyle>
          <a:p>
            <a:r>
              <a:rPr lang="en-US" dirty="0" smtClean="0"/>
              <a:t>Another technique is overlapping upload and processing.</a:t>
            </a:r>
          </a:p>
          <a:p>
            <a:endParaRPr lang="en-US" dirty="0" smtClean="0"/>
          </a:p>
          <a:p>
            <a:r>
              <a:rPr lang="en-US" dirty="0" smtClean="0"/>
              <a:t>Video</a:t>
            </a:r>
            <a:r>
              <a:rPr lang="en-US" baseline="0" dirty="0" smtClean="0"/>
              <a:t> is essentially a series of frames that can be split into multiple individual segments, each can be processed independently.</a:t>
            </a:r>
          </a:p>
          <a:p>
            <a:endParaRPr lang="en-US" baseline="0" dirty="0" smtClean="0"/>
          </a:p>
          <a:p>
            <a:r>
              <a:rPr lang="en-US" baseline="0" dirty="0" smtClean="0"/>
              <a:t>So when user uploads a video, instead of uploading it as a file, we can first split the video.</a:t>
            </a:r>
            <a:endParaRPr dirty="0"/>
          </a:p>
        </p:txBody>
      </p:sp>
    </p:spTree>
    <p:extLst>
      <p:ext uri="{BB962C8B-B14F-4D97-AF65-F5344CB8AC3E}">
        <p14:creationId xmlns:p14="http://schemas.microsoft.com/office/powerpoint/2010/main" val="295620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14350" indent="-514350">
              <a:buAutoNum type="alphaLcParenR"/>
            </a:pPr>
            <a:r>
              <a:rPr lang="en-US" sz="3000" b="0" i="0" dirty="0" smtClean="0">
                <a:effectLst/>
                <a:latin typeface="Lucida Grande"/>
                <a:ea typeface="Lucida Grande"/>
                <a:cs typeface="Lucida Grande"/>
                <a:sym typeface="Lucida Grande"/>
              </a:rPr>
              <a:t>Video is an important part of many of our apps and services at Facebook,</a:t>
            </a:r>
            <a:r>
              <a:rPr lang="en-US" sz="3000" b="0" i="0" baseline="0" dirty="0" smtClean="0">
                <a:effectLst/>
                <a:latin typeface="Lucida Grande"/>
                <a:ea typeface="Lucida Grande"/>
                <a:cs typeface="Lucida Grande"/>
                <a:sym typeface="Lucida Grande"/>
              </a:rPr>
              <a:t> here are a few notable examples many of you have already known.</a:t>
            </a:r>
            <a:endParaRPr lang="en-US" sz="3000" b="0" i="0" dirty="0" smtClean="0">
              <a:effectLst/>
              <a:latin typeface="Lucida Grande"/>
              <a:ea typeface="Lucida Grande"/>
              <a:cs typeface="Lucida Grande"/>
              <a:sym typeface="Lucida Grande"/>
            </a:endParaRPr>
          </a:p>
          <a:p>
            <a:pPr marL="514350" indent="-514350">
              <a:buAutoNum type="alphaLcParenR"/>
            </a:pPr>
            <a:r>
              <a:rPr lang="en-US" sz="3000" b="0" i="0" dirty="0" smtClean="0">
                <a:effectLst/>
                <a:latin typeface="Lucida Grande"/>
                <a:ea typeface="Lucida Grande"/>
                <a:cs typeface="Lucida Grande"/>
                <a:sym typeface="Lucida Grande"/>
              </a:rPr>
              <a:t>It has also grown significantly over the past</a:t>
            </a:r>
            <a:r>
              <a:rPr lang="en-US" sz="3000" b="0" i="0" baseline="0" dirty="0" smtClean="0">
                <a:effectLst/>
                <a:latin typeface="Lucida Grande"/>
                <a:ea typeface="Lucida Grande"/>
                <a:cs typeface="Lucida Grande"/>
                <a:sym typeface="Lucida Grande"/>
              </a:rPr>
              <a:t> few years. By early 2016, it is reported that 500M users are watching 100M hours worth of video every day on FB. Just a couple of months back, we have shared the stats that IG has attracted 250M users actively creating and sharing instant video stories on a daily basis as well.</a:t>
            </a:r>
          </a:p>
          <a:p>
            <a:pPr marL="514350" indent="-514350">
              <a:buAutoNum type="alphaLcParenR"/>
            </a:pPr>
            <a:r>
              <a:rPr lang="en-US" sz="3000" b="0" i="0" baseline="0" dirty="0" smtClean="0">
                <a:effectLst/>
                <a:latin typeface="Lucida Grande"/>
                <a:ea typeface="Lucida Grande"/>
                <a:cs typeface="Lucida Grande"/>
                <a:sym typeface="Lucida Grande"/>
              </a:rPr>
              <a:t>Collectively, all our applications are generating many tens of millions of daily uploads, and this traffic can even spike higher during viral events like NYE.</a:t>
            </a:r>
            <a:endParaRPr lang="en-US" dirty="0"/>
          </a:p>
        </p:txBody>
      </p:sp>
    </p:spTree>
    <p:extLst>
      <p:ext uri="{BB962C8B-B14F-4D97-AF65-F5344CB8AC3E}">
        <p14:creationId xmlns:p14="http://schemas.microsoft.com/office/powerpoint/2010/main" val="1525959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xfrm>
            <a:off x="381000" y="685800"/>
            <a:ext cx="6096000" cy="3429000"/>
          </a:xfrm>
          <a:prstGeom prst="rect">
            <a:avLst/>
          </a:prstGeom>
        </p:spPr>
        <p:txBody>
          <a:bodyPr/>
          <a:lstStyle/>
          <a:p>
            <a:endParaRPr/>
          </a:p>
        </p:txBody>
      </p:sp>
      <p:sp>
        <p:nvSpPr>
          <p:cNvPr id="423" name="Shape 423"/>
          <p:cNvSpPr>
            <a:spLocks noGrp="1"/>
          </p:cNvSpPr>
          <p:nvPr>
            <p:ph type="body" sz="quarter" idx="1"/>
          </p:nvPr>
        </p:nvSpPr>
        <p:spPr>
          <a:prstGeom prst="rect">
            <a:avLst/>
          </a:prstGeom>
        </p:spPr>
        <p:txBody>
          <a:bodyPr/>
          <a:lstStyle>
            <a:lvl1pPr defTabSz="546100">
              <a:lnSpc>
                <a:spcPct val="100000"/>
              </a:lnSpc>
              <a:defRPr sz="3000">
                <a:latin typeface="Lucida Grande"/>
                <a:ea typeface="Lucida Grande"/>
                <a:cs typeface="Lucida Grande"/>
                <a:sym typeface="Lucida Grande"/>
              </a:defRPr>
            </a:lvl1pPr>
          </a:lstStyle>
          <a:p>
            <a:r>
              <a:rPr lang="en-US" dirty="0" smtClean="0"/>
              <a:t>The benefit of doing so</a:t>
            </a:r>
            <a:r>
              <a:rPr lang="en-US" baseline="0" dirty="0" smtClean="0"/>
              <a:t> is while the upload is still ongoing, SVE can start process any segment been uploaded.</a:t>
            </a:r>
            <a:endParaRPr dirty="0"/>
          </a:p>
        </p:txBody>
      </p:sp>
    </p:spTree>
    <p:extLst>
      <p:ext uri="{BB962C8B-B14F-4D97-AF65-F5344CB8AC3E}">
        <p14:creationId xmlns:p14="http://schemas.microsoft.com/office/powerpoint/2010/main" val="992288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xfrm>
            <a:off x="381000" y="685800"/>
            <a:ext cx="6096000" cy="3429000"/>
          </a:xfrm>
          <a:prstGeom prst="rect">
            <a:avLst/>
          </a:prstGeom>
        </p:spPr>
        <p:txBody>
          <a:bodyPr/>
          <a:lstStyle/>
          <a:p>
            <a:endParaRPr/>
          </a:p>
        </p:txBody>
      </p:sp>
      <p:sp>
        <p:nvSpPr>
          <p:cNvPr id="423" name="Shape 423"/>
          <p:cNvSpPr>
            <a:spLocks noGrp="1"/>
          </p:cNvSpPr>
          <p:nvPr>
            <p:ph type="body" sz="quarter" idx="1"/>
          </p:nvPr>
        </p:nvSpPr>
        <p:spPr>
          <a:prstGeom prst="rect">
            <a:avLst/>
          </a:prstGeom>
        </p:spPr>
        <p:txBody>
          <a:bodyPr/>
          <a:lstStyle>
            <a:lvl1pPr defTabSz="546100">
              <a:lnSpc>
                <a:spcPct val="100000"/>
              </a:lnSpc>
              <a:defRPr sz="3000">
                <a:latin typeface="Lucida Grande"/>
                <a:ea typeface="Lucida Grande"/>
                <a:cs typeface="Lucida Grande"/>
                <a:sym typeface="Lucida Grande"/>
              </a:defRPr>
            </a:lvl1pPr>
          </a:lstStyle>
          <a:p>
            <a:r>
              <a:rPr lang="en-US" dirty="0" smtClean="0"/>
              <a:t>The processing itself</a:t>
            </a:r>
            <a:r>
              <a:rPr lang="en-US" baseline="0" dirty="0" smtClean="0"/>
              <a:t> is also parallelized.</a:t>
            </a:r>
          </a:p>
          <a:p>
            <a:endParaRPr lang="en-US" baseline="0" dirty="0" smtClean="0"/>
          </a:p>
          <a:p>
            <a:r>
              <a:rPr lang="en-US" dirty="0" smtClean="0"/>
              <a:t>SVE</a:t>
            </a:r>
            <a:r>
              <a:rPr lang="en-US" baseline="0" dirty="0" smtClean="0"/>
              <a:t> schedules different processing tasks onto different workers, in this example, it can be encoding into different qualities and thumbnail generation we saw earlier.</a:t>
            </a:r>
            <a:endParaRPr dirty="0"/>
          </a:p>
        </p:txBody>
      </p:sp>
    </p:spTree>
    <p:extLst>
      <p:ext uri="{BB962C8B-B14F-4D97-AF65-F5344CB8AC3E}">
        <p14:creationId xmlns:p14="http://schemas.microsoft.com/office/powerpoint/2010/main" val="2052841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xfrm>
            <a:off x="381000" y="685800"/>
            <a:ext cx="6096000" cy="3429000"/>
          </a:xfrm>
          <a:prstGeom prst="rect">
            <a:avLst/>
          </a:prstGeom>
        </p:spPr>
        <p:txBody>
          <a:bodyPr/>
          <a:lstStyle/>
          <a:p>
            <a:endParaRPr/>
          </a:p>
        </p:txBody>
      </p:sp>
      <p:sp>
        <p:nvSpPr>
          <p:cNvPr id="423" name="Shape 423"/>
          <p:cNvSpPr>
            <a:spLocks noGrp="1"/>
          </p:cNvSpPr>
          <p:nvPr>
            <p:ph type="body" sz="quarter" idx="1"/>
          </p:nvPr>
        </p:nvSpPr>
        <p:spPr>
          <a:prstGeom prst="rect">
            <a:avLst/>
          </a:prstGeom>
        </p:spPr>
        <p:txBody>
          <a:bodyPr/>
          <a:lstStyle>
            <a:lvl1pPr defTabSz="546100">
              <a:lnSpc>
                <a:spcPct val="100000"/>
              </a:lnSpc>
              <a:defRPr sz="3000">
                <a:latin typeface="Lucida Grande"/>
                <a:ea typeface="Lucida Grande"/>
                <a:cs typeface="Lucida Grande"/>
                <a:sym typeface="Lucida Grande"/>
              </a:defRPr>
            </a:lvl1pPr>
          </a:lstStyle>
          <a:p>
            <a:r>
              <a:rPr lang="en-US" dirty="0" smtClean="0"/>
              <a:t>On execution, each work pulls the data from Preprocessor cache, executes locally.</a:t>
            </a:r>
            <a:endParaRPr dirty="0"/>
          </a:p>
        </p:txBody>
      </p:sp>
    </p:spTree>
    <p:extLst>
      <p:ext uri="{BB962C8B-B14F-4D97-AF65-F5344CB8AC3E}">
        <p14:creationId xmlns:p14="http://schemas.microsoft.com/office/powerpoint/2010/main" val="1589236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xfrm>
            <a:off x="381000" y="685800"/>
            <a:ext cx="6096000" cy="3429000"/>
          </a:xfrm>
          <a:prstGeom prst="rect">
            <a:avLst/>
          </a:prstGeom>
        </p:spPr>
        <p:txBody>
          <a:bodyPr/>
          <a:lstStyle/>
          <a:p>
            <a:endParaRPr/>
          </a:p>
        </p:txBody>
      </p:sp>
      <p:sp>
        <p:nvSpPr>
          <p:cNvPr id="423" name="Shape 423"/>
          <p:cNvSpPr>
            <a:spLocks noGrp="1"/>
          </p:cNvSpPr>
          <p:nvPr>
            <p:ph type="body" sz="quarter" idx="1"/>
          </p:nvPr>
        </p:nvSpPr>
        <p:spPr>
          <a:prstGeom prst="rect">
            <a:avLst/>
          </a:prstGeom>
        </p:spPr>
        <p:txBody>
          <a:bodyPr/>
          <a:lstStyle>
            <a:lvl1pPr defTabSz="546100">
              <a:lnSpc>
                <a:spcPct val="100000"/>
              </a:lnSpc>
              <a:defRPr sz="3000">
                <a:latin typeface="Lucida Grande"/>
                <a:ea typeface="Lucida Grande"/>
                <a:cs typeface="Lucida Grande"/>
                <a:sym typeface="Lucida Grande"/>
              </a:defRPr>
            </a:lvl1pPr>
          </a:lstStyle>
          <a:p>
            <a:r>
              <a:rPr lang="en-US" dirty="0" smtClean="0"/>
              <a:t>On completion, results are stored</a:t>
            </a:r>
            <a:r>
              <a:rPr lang="en-US" baseline="0" dirty="0" smtClean="0"/>
              <a:t> in Final Storage in parallel, and all of this can happen at the same time when Preprocessor starts the procedure for another segment in flight.</a:t>
            </a:r>
            <a:endParaRPr dirty="0"/>
          </a:p>
        </p:txBody>
      </p:sp>
    </p:spTree>
    <p:extLst>
      <p:ext uri="{BB962C8B-B14F-4D97-AF65-F5344CB8AC3E}">
        <p14:creationId xmlns:p14="http://schemas.microsoft.com/office/powerpoint/2010/main" val="620901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xfrm>
            <a:off x="381000" y="685800"/>
            <a:ext cx="6096000" cy="3429000"/>
          </a:xfrm>
          <a:prstGeom prst="rect">
            <a:avLst/>
          </a:prstGeom>
        </p:spPr>
        <p:txBody>
          <a:bodyPr/>
          <a:lstStyle/>
          <a:p>
            <a:endParaRPr/>
          </a:p>
        </p:txBody>
      </p:sp>
      <p:sp>
        <p:nvSpPr>
          <p:cNvPr id="423" name="Shape 423"/>
          <p:cNvSpPr>
            <a:spLocks noGrp="1"/>
          </p:cNvSpPr>
          <p:nvPr>
            <p:ph type="body" sz="quarter" idx="1"/>
          </p:nvPr>
        </p:nvSpPr>
        <p:spPr>
          <a:prstGeom prst="rect">
            <a:avLst/>
          </a:prstGeom>
        </p:spPr>
        <p:txBody>
          <a:bodyPr/>
          <a:lstStyle>
            <a:lvl1pPr defTabSz="546100">
              <a:lnSpc>
                <a:spcPct val="100000"/>
              </a:lnSpc>
              <a:defRPr sz="3000">
                <a:latin typeface="Lucida Grande"/>
                <a:ea typeface="Lucida Grande"/>
                <a:cs typeface="Lucida Grande"/>
                <a:sym typeface="Lucida Grande"/>
              </a:defRPr>
            </a:lvl1pPr>
          </a:lstStyle>
          <a:p>
            <a:r>
              <a:rPr lang="en-US" dirty="0" smtClean="0"/>
              <a:t>Until eventually all processed</a:t>
            </a:r>
            <a:r>
              <a:rPr lang="en-US" baseline="0" dirty="0" smtClean="0"/>
              <a:t> videos are stored in storage.</a:t>
            </a:r>
            <a:endParaRPr dirty="0"/>
          </a:p>
        </p:txBody>
      </p:sp>
    </p:spTree>
    <p:extLst>
      <p:ext uri="{BB962C8B-B14F-4D97-AF65-F5344CB8AC3E}">
        <p14:creationId xmlns:p14="http://schemas.microsoft.com/office/powerpoint/2010/main" val="1874809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xfrm>
            <a:off x="381000" y="685800"/>
            <a:ext cx="6096000" cy="3429000"/>
          </a:xfrm>
          <a:prstGeom prst="rect">
            <a:avLst/>
          </a:prstGeom>
        </p:spPr>
        <p:txBody>
          <a:bodyPr/>
          <a:lstStyle/>
          <a:p>
            <a:endParaRPr/>
          </a:p>
        </p:txBody>
      </p:sp>
      <p:sp>
        <p:nvSpPr>
          <p:cNvPr id="423" name="Shape 423"/>
          <p:cNvSpPr>
            <a:spLocks noGrp="1"/>
          </p:cNvSpPr>
          <p:nvPr>
            <p:ph type="body" sz="quarter" idx="1"/>
          </p:nvPr>
        </p:nvSpPr>
        <p:spPr>
          <a:prstGeom prst="rect">
            <a:avLst/>
          </a:prstGeom>
        </p:spPr>
        <p:txBody>
          <a:bodyPr/>
          <a:lstStyle>
            <a:lvl1pPr defTabSz="546100">
              <a:lnSpc>
                <a:spcPct val="100000"/>
              </a:lnSpc>
              <a:defRPr sz="3000">
                <a:latin typeface="Lucida Grande"/>
                <a:ea typeface="Lucida Grande"/>
                <a:cs typeface="Lucida Grande"/>
                <a:sym typeface="Lucida Grande"/>
              </a:defRPr>
            </a:lvl1pPr>
          </a:lstStyle>
          <a:p>
            <a:r>
              <a:rPr lang="en-US" dirty="0" smtClean="0"/>
              <a:t>So in summary, SVE</a:t>
            </a:r>
            <a:r>
              <a:rPr lang="en-US" baseline="0" dirty="0" smtClean="0"/>
              <a:t> harness the parallelism from three sources:</a:t>
            </a:r>
          </a:p>
          <a:p>
            <a:endParaRPr lang="en-US" baseline="0" dirty="0" smtClean="0"/>
          </a:p>
          <a:p>
            <a:r>
              <a:rPr lang="en-US" baseline="0" dirty="0" smtClean="0"/>
              <a:t>1.</a:t>
            </a:r>
          </a:p>
          <a:p>
            <a:r>
              <a:rPr lang="en-US" baseline="0" dirty="0" smtClean="0"/>
              <a:t>2.</a:t>
            </a:r>
          </a:p>
          <a:p>
            <a:r>
              <a:rPr lang="en-US" baseline="0" dirty="0" smtClean="0"/>
              <a:t>3.</a:t>
            </a:r>
          </a:p>
          <a:p>
            <a:endParaRPr lang="en-US" baseline="0" dirty="0" smtClean="0"/>
          </a:p>
        </p:txBody>
      </p:sp>
    </p:spTree>
    <p:extLst>
      <p:ext uri="{BB962C8B-B14F-4D97-AF65-F5344CB8AC3E}">
        <p14:creationId xmlns:p14="http://schemas.microsoft.com/office/powerpoint/2010/main" val="1130990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a:t>
            </a:r>
            <a:r>
              <a:rPr lang="en-US" baseline="0" dirty="0" smtClean="0"/>
              <a:t> evaluate the effectiveness, we compared SVE with the legacy system during the rollout process back in 2015.</a:t>
            </a:r>
          </a:p>
          <a:p>
            <a:endParaRPr lang="en-US" baseline="0" dirty="0" smtClean="0"/>
          </a:p>
          <a:p>
            <a:r>
              <a:rPr lang="en-US" baseline="0" dirty="0" smtClean="0"/>
              <a:t>X axis shows the size buckets we compared videos between two systems.</a:t>
            </a:r>
          </a:p>
          <a:p>
            <a:r>
              <a:rPr lang="en-US" baseline="0" dirty="0" smtClean="0"/>
              <a:t>Y axis shows the relative speedup from the time when video upload is finished to the moment video is ready to share. So upload time is not considered here.</a:t>
            </a:r>
            <a:endParaRPr lang="en-US" dirty="0" smtClean="0"/>
          </a:p>
          <a:p>
            <a:endParaRPr lang="en-US" dirty="0" smtClean="0"/>
          </a:p>
          <a:p>
            <a:r>
              <a:rPr lang="en-US" dirty="0" smtClean="0"/>
              <a:t>Add X after each</a:t>
            </a:r>
            <a:r>
              <a:rPr lang="en-US" baseline="0" dirty="0" smtClean="0"/>
              <a:t> number</a:t>
            </a:r>
            <a:endParaRPr lang="en-US" dirty="0"/>
          </a:p>
        </p:txBody>
      </p:sp>
    </p:spTree>
    <p:extLst>
      <p:ext uri="{BB962C8B-B14F-4D97-AF65-F5344CB8AC3E}">
        <p14:creationId xmlns:p14="http://schemas.microsoft.com/office/powerpoint/2010/main" val="1656240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Even</a:t>
            </a:r>
            <a:r>
              <a:rPr lang="en-US" baseline="0" dirty="0" smtClean="0"/>
              <a:t> for the smallest bucket of videos &lt; 3MB, SVE provides 2.3 x speedup and mainly because of the capability of overlapping upload and processing.</a:t>
            </a:r>
            <a:endParaRPr lang="en-US" dirty="0"/>
          </a:p>
        </p:txBody>
      </p:sp>
    </p:spTree>
    <p:extLst>
      <p:ext uri="{BB962C8B-B14F-4D97-AF65-F5344CB8AC3E}">
        <p14:creationId xmlns:p14="http://schemas.microsoft.com/office/powerpoint/2010/main" val="2060595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For videos with larger than 1G,</a:t>
            </a:r>
            <a:r>
              <a:rPr lang="en-US" baseline="0" dirty="0" smtClean="0"/>
              <a:t> we get 9.3, almost 10x speedup and here is where parallel processing played major factor.</a:t>
            </a:r>
          </a:p>
          <a:p>
            <a:endParaRPr lang="en-US" baseline="0" dirty="0" smtClean="0"/>
          </a:p>
          <a:p>
            <a:r>
              <a:rPr lang="en-US" baseline="0" dirty="0" smtClean="0"/>
              <a:t>What is particularly promising is the trend. Going into the future, when users have better network and devices, the video will only get larger and bigger speedup on larger video gives us confidence the system is future proof.</a:t>
            </a:r>
            <a:endParaRPr lang="en-US" dirty="0"/>
          </a:p>
        </p:txBody>
      </p:sp>
    </p:spTree>
    <p:extLst>
      <p:ext uri="{BB962C8B-B14F-4D97-AF65-F5344CB8AC3E}">
        <p14:creationId xmlns:p14="http://schemas.microsoft.com/office/powerpoint/2010/main" val="1606221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Clr>
                <a:srgbClr val="7AB1DD"/>
              </a:buClr>
            </a:pPr>
            <a:r>
              <a:rPr lang="en-US" dirty="0" smtClean="0">
                <a:latin typeface="Helvetica Neue Medium" charset="0"/>
                <a:ea typeface="Helvetica Neue Medium" charset="0"/>
                <a:cs typeface="Helvetica Neue Medium" charset="0"/>
              </a:rPr>
              <a:t>So now we get speedy covered, let’s take a look on flexibility.</a:t>
            </a:r>
          </a:p>
        </p:txBody>
      </p:sp>
    </p:spTree>
    <p:extLst>
      <p:ext uri="{BB962C8B-B14F-4D97-AF65-F5344CB8AC3E}">
        <p14:creationId xmlns:p14="http://schemas.microsoft.com/office/powerpoint/2010/main" val="1888722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3000" b="0" i="0" dirty="0" smtClean="0">
                <a:effectLst/>
                <a:latin typeface="Lucida Grande"/>
                <a:ea typeface="Lucida Grande"/>
                <a:cs typeface="Lucida Grande"/>
                <a:sym typeface="Lucida Grande"/>
              </a:rPr>
              <a:t>When</a:t>
            </a:r>
            <a:r>
              <a:rPr lang="en-US" sz="3000" b="0" i="0" baseline="0" dirty="0" smtClean="0">
                <a:effectLst/>
                <a:latin typeface="Lucida Grande"/>
                <a:ea typeface="Lucida Grande"/>
                <a:cs typeface="Lucida Grande"/>
                <a:sym typeface="Lucida Grande"/>
              </a:rPr>
              <a:t> those videos are uploaded, all apps and services need to process them, and here are some common examples: including encoding, thumbnail extraction, and video classification.</a:t>
            </a:r>
          </a:p>
          <a:p>
            <a:r>
              <a:rPr lang="en-US" dirty="0" smtClean="0"/>
              <a:t/>
            </a:r>
            <a:br>
              <a:rPr lang="en-US" dirty="0" smtClean="0"/>
            </a:br>
            <a:r>
              <a:rPr lang="en-US" dirty="0" smtClean="0"/>
              <a:t>In</a:t>
            </a:r>
            <a:r>
              <a:rPr lang="en-US" baseline="0" dirty="0" smtClean="0"/>
              <a:t> particular, the re-encode is computationally intensive, and we need that for smooth streaming.</a:t>
            </a:r>
          </a:p>
          <a:p>
            <a:r>
              <a:rPr lang="en-US" dirty="0" smtClean="0"/>
              <a:t/>
            </a:r>
            <a:br>
              <a:rPr lang="en-US" dirty="0" smtClean="0"/>
            </a:br>
            <a:r>
              <a:rPr lang="en-US" sz="3000" b="0" i="0" dirty="0" smtClean="0">
                <a:effectLst/>
                <a:latin typeface="Lucida Grande"/>
                <a:ea typeface="Lucida Grande"/>
                <a:cs typeface="Lucida Grande"/>
                <a:sym typeface="Lucida Grande"/>
              </a:rPr>
              <a:t>b) In this talk I’ll first tell you about our legacy video processing system and the challenges we faced in getting it to scale to many applications and many videos</a:t>
            </a:r>
          </a:p>
          <a:p>
            <a:r>
              <a:rPr lang="en-US" dirty="0" smtClean="0"/>
              <a:t/>
            </a:r>
            <a:br>
              <a:rPr lang="en-US" dirty="0" smtClean="0"/>
            </a:br>
            <a:r>
              <a:rPr lang="en-US" sz="3000" b="0" i="0" dirty="0" smtClean="0">
                <a:effectLst/>
                <a:latin typeface="Lucida Grande"/>
                <a:ea typeface="Lucida Grande"/>
                <a:cs typeface="Lucida Grande"/>
                <a:sym typeface="Lucida Grande"/>
              </a:rPr>
              <a:t>c) Then I’ll describe SVE, and how it overcomes each of those challenges</a:t>
            </a:r>
            <a:endParaRPr lang="en-US" dirty="0"/>
          </a:p>
        </p:txBody>
      </p:sp>
    </p:spTree>
    <p:extLst>
      <p:ext uri="{BB962C8B-B14F-4D97-AF65-F5344CB8AC3E}">
        <p14:creationId xmlns:p14="http://schemas.microsoft.com/office/powerpoint/2010/main" val="479520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system needs to be flexible because</a:t>
            </a:r>
            <a:r>
              <a:rPr lang="en-US" baseline="0" dirty="0" smtClean="0"/>
              <a:t> we need to enable thousands of engineers write processing pipelines for tens of applications. And we need to achieve it in a way that we can still harness all the parallelism so the system is speedy.</a:t>
            </a:r>
          </a:p>
          <a:p>
            <a:endParaRPr lang="en-US" baseline="0" dirty="0" smtClean="0"/>
          </a:p>
          <a:p>
            <a:r>
              <a:rPr lang="en-US" baseline="0" dirty="0" smtClean="0"/>
              <a:t>We do this with DAGs of computation on </a:t>
            </a:r>
            <a:r>
              <a:rPr lang="mr-IN" baseline="0" dirty="0" smtClean="0"/>
              <a:t>…</a:t>
            </a:r>
            <a:r>
              <a:rPr lang="en-US" baseline="0" dirty="0" smtClean="0"/>
              <a:t>, so that engineers only need to write sequential tasks in a familiar language. We also make this flexible with per video DAG generation.</a:t>
            </a:r>
            <a:endParaRPr lang="en-US" dirty="0"/>
          </a:p>
        </p:txBody>
      </p:sp>
    </p:spTree>
    <p:extLst>
      <p:ext uri="{BB962C8B-B14F-4D97-AF65-F5344CB8AC3E}">
        <p14:creationId xmlns:p14="http://schemas.microsoft.com/office/powerpoint/2010/main" val="1032580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a:t>
            </a:r>
            <a:r>
              <a:rPr lang="en-US" baseline="0" dirty="0" smtClean="0"/>
              <a:t> video is usually presented in a format of multiple tracks: visual, audio, and metadata. </a:t>
            </a:r>
          </a:p>
          <a:p>
            <a:endParaRPr lang="en-US" baseline="0" dirty="0" smtClean="0"/>
          </a:p>
          <a:p>
            <a:r>
              <a:rPr lang="en-US" baseline="0" dirty="0" smtClean="0"/>
              <a:t>SVE explicitly exposes them as individually into the programming interface, so our programmers can build tasks depending on each track. On the right side is a code example where tracks are separated, and we can build tasks depending on each.</a:t>
            </a:r>
          </a:p>
        </p:txBody>
      </p:sp>
    </p:spTree>
    <p:extLst>
      <p:ext uri="{BB962C8B-B14F-4D97-AF65-F5344CB8AC3E}">
        <p14:creationId xmlns:p14="http://schemas.microsoft.com/office/powerpoint/2010/main" val="1507469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1264049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954204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Generate the</a:t>
            </a:r>
            <a:r>
              <a:rPr lang="en-US" baseline="0" dirty="0" smtClean="0"/>
              <a:t> DAG structure that captures all the processing tasks we are going to do. </a:t>
            </a:r>
            <a:endParaRPr lang="en-US" dirty="0" smtClean="0"/>
          </a:p>
          <a:p>
            <a:endParaRPr lang="en-US" dirty="0" smtClean="0"/>
          </a:p>
          <a:p>
            <a:r>
              <a:rPr lang="en-US" dirty="0" smtClean="0"/>
              <a:t>The</a:t>
            </a:r>
            <a:r>
              <a:rPr lang="en-US" baseline="0" dirty="0" smtClean="0"/>
              <a:t> DAG construction is also dynamic and can be easily customized for every single video.</a:t>
            </a:r>
          </a:p>
          <a:p>
            <a:endParaRPr lang="en-US" baseline="0" dirty="0" smtClean="0"/>
          </a:p>
          <a:p>
            <a:r>
              <a:rPr lang="en-US" baseline="0" dirty="0" smtClean="0"/>
              <a:t>As the DAG construction can be written as a piece of code. When a video arrives at SVE, along with the application info from client, Preprocessor would probe the video header for track info, including duration/frame rate, and aspect ratio to feed into the DAG construction code repository. </a:t>
            </a:r>
          </a:p>
          <a:p>
            <a:endParaRPr lang="en-US" baseline="0" dirty="0" smtClean="0"/>
          </a:p>
          <a:p>
            <a:r>
              <a:rPr lang="en-US" baseline="0" dirty="0" smtClean="0"/>
              <a:t>The code runs to created a DAG, and the DAG structure will be forwarded into Scheduler. It also returns the level of parallelism a DAG would like to be executed, in this case, it requires 2-segment of video be encoded in parallel, and Preprocessor would prepare the data as desired and put them in cache. While upload the video into Original storage in the background.</a:t>
            </a:r>
          </a:p>
          <a:p>
            <a:endParaRPr lang="en-US" baseline="0" dirty="0" smtClean="0"/>
          </a:p>
          <a:p>
            <a:r>
              <a:rPr lang="en-US" baseline="0" dirty="0" smtClean="0"/>
              <a:t>Once the cache is ready. Preprocessor also informs the Scheduler, so Scheduler would schedule workers each for a different task.</a:t>
            </a:r>
            <a:endParaRPr lang="en-US" dirty="0"/>
          </a:p>
        </p:txBody>
      </p:sp>
    </p:spTree>
    <p:extLst>
      <p:ext uri="{BB962C8B-B14F-4D97-AF65-F5344CB8AC3E}">
        <p14:creationId xmlns:p14="http://schemas.microsoft.com/office/powerpoint/2010/main" val="1188069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Worker pulls data for</a:t>
            </a:r>
            <a:r>
              <a:rPr lang="en-US" baseline="0" dirty="0" smtClean="0"/>
              <a:t> its task, executes locally. Scheduler monitors the execution by tracking its DAG structure, and on finish informs Preprocessor to clean up the Cache proactively.</a:t>
            </a:r>
            <a:endParaRPr lang="en-US" dirty="0"/>
          </a:p>
        </p:txBody>
      </p:sp>
    </p:spTree>
    <p:extLst>
      <p:ext uri="{BB962C8B-B14F-4D97-AF65-F5344CB8AC3E}">
        <p14:creationId xmlns:p14="http://schemas.microsoft.com/office/powerpoint/2010/main" val="1698041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DAG construction is also dynamic and can be easily customized for every single video.</a:t>
            </a:r>
          </a:p>
          <a:p>
            <a:endParaRPr lang="en-US" baseline="0" dirty="0" smtClean="0"/>
          </a:p>
          <a:p>
            <a:r>
              <a:rPr lang="en-US" baseline="0" dirty="0" smtClean="0"/>
              <a:t>What does this flexibility allow us for? We would be able to customize the pipeline for videos of different quality, duration. And for employees we can dog food on different pipeline. And experiment with new encodings on 1 percent of uploads.</a:t>
            </a:r>
          </a:p>
        </p:txBody>
      </p:sp>
    </p:spTree>
    <p:extLst>
      <p:ext uri="{BB962C8B-B14F-4D97-AF65-F5344CB8AC3E}">
        <p14:creationId xmlns:p14="http://schemas.microsoft.com/office/powerpoint/2010/main" val="923155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With the flexible DAG framework, SVE has been able to</a:t>
            </a:r>
            <a:r>
              <a:rPr lang="en-US" baseline="0" dirty="0" smtClean="0"/>
              <a:t> serve more than 15 registered applications, generating billions of tasks per day.</a:t>
            </a:r>
          </a:p>
          <a:p>
            <a:endParaRPr lang="en-US" baseline="0" dirty="0" smtClean="0"/>
          </a:p>
          <a:p>
            <a:r>
              <a:rPr lang="en-US" baseline="0" dirty="0" smtClean="0"/>
              <a:t>The DAG size varies a lot depending on the product. 360 video has the larges size averaging thousands of tasks per upload due to the desire of high level of parallelism. Messenger really focuses on latency rather than fancy pipelines, hence has the smallest pipeline with 18 tasks. Newsfeed and IG are within the middle.</a:t>
            </a:r>
          </a:p>
        </p:txBody>
      </p:sp>
    </p:spTree>
    <p:extLst>
      <p:ext uri="{BB962C8B-B14F-4D97-AF65-F5344CB8AC3E}">
        <p14:creationId xmlns:p14="http://schemas.microsoft.com/office/powerpoint/2010/main" val="624497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Clr>
                <a:srgbClr val="7AB1DD"/>
              </a:buClr>
            </a:pPr>
            <a:r>
              <a:rPr lang="en-US" dirty="0" smtClean="0">
                <a:latin typeface="Helvetica Neue Medium" charset="0"/>
                <a:ea typeface="Helvetica Neue Medium" charset="0"/>
                <a:cs typeface="Helvetica Neue Medium" charset="0"/>
              </a:rPr>
              <a:t>With both</a:t>
            </a:r>
            <a:r>
              <a:rPr lang="en-US" baseline="0" dirty="0" smtClean="0">
                <a:latin typeface="Helvetica Neue Medium" charset="0"/>
                <a:ea typeface="Helvetica Neue Medium" charset="0"/>
                <a:cs typeface="Helvetica Neue Medium" charset="0"/>
              </a:rPr>
              <a:t> Speedy and Flexible covered, the last challenge is for robust. In particular, the robust for overload.</a:t>
            </a:r>
            <a:endParaRPr lang="en-US" dirty="0" smtClean="0">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702074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546100" eaLnBrk="1" fontAlgn="auto" latinLnBrk="0" hangingPunct="1">
              <a:lnSpc>
                <a:spcPct val="100000"/>
              </a:lnSpc>
              <a:spcBef>
                <a:spcPts val="0"/>
              </a:spcBef>
              <a:spcAft>
                <a:spcPts val="0"/>
              </a:spcAft>
              <a:buClrTx/>
              <a:buSzTx/>
              <a:buFontTx/>
              <a:buNone/>
              <a:tabLst/>
              <a:defRPr/>
            </a:pPr>
            <a:r>
              <a:rPr lang="en-US" sz="3000" dirty="0" smtClean="0">
                <a:effectLst/>
                <a:latin typeface="Lucida Grande"/>
                <a:ea typeface="Lucida Grande"/>
                <a:cs typeface="Lucida Grande"/>
                <a:sym typeface="Lucida Grande"/>
              </a:rPr>
              <a:t>We tolerate overload with</a:t>
            </a:r>
            <a:r>
              <a:rPr lang="en-US" sz="3000" baseline="0" dirty="0" smtClean="0">
                <a:effectLst/>
                <a:latin typeface="Lucida Grande"/>
                <a:ea typeface="Lucida Grande"/>
                <a:cs typeface="Lucida Grande"/>
                <a:sym typeface="Lucida Grande"/>
              </a:rPr>
              <a:t> standard techniques specializing for video.</a:t>
            </a:r>
          </a:p>
          <a:p>
            <a:pPr marL="0" marR="0" indent="0" defTabSz="546100" eaLnBrk="1" fontAlgn="auto" latinLnBrk="0" hangingPunct="1">
              <a:lnSpc>
                <a:spcPct val="100000"/>
              </a:lnSpc>
              <a:spcBef>
                <a:spcPts val="0"/>
              </a:spcBef>
              <a:spcAft>
                <a:spcPts val="0"/>
              </a:spcAft>
              <a:buClrTx/>
              <a:buSzTx/>
              <a:buFontTx/>
              <a:buNone/>
              <a:tabLst/>
              <a:defRPr/>
            </a:pPr>
            <a:endParaRPr lang="en-US" sz="3000" baseline="0" dirty="0" smtClean="0">
              <a:effectLst/>
              <a:latin typeface="Lucida Grande"/>
              <a:ea typeface="Lucida Grande"/>
              <a:cs typeface="Lucida Grande"/>
              <a:sym typeface="Lucida Grande"/>
            </a:endParaRPr>
          </a:p>
          <a:p>
            <a:pPr marL="0" marR="0" indent="0" defTabSz="546100" eaLnBrk="1" fontAlgn="auto" latinLnBrk="0" hangingPunct="1">
              <a:lnSpc>
                <a:spcPct val="100000"/>
              </a:lnSpc>
              <a:spcBef>
                <a:spcPts val="0"/>
              </a:spcBef>
              <a:spcAft>
                <a:spcPts val="0"/>
              </a:spcAft>
              <a:buClrTx/>
              <a:buSzTx/>
              <a:buFontTx/>
              <a:buNone/>
              <a:tabLst/>
              <a:defRPr/>
            </a:pPr>
            <a:r>
              <a:rPr lang="en-US" sz="3000" baseline="0" dirty="0" smtClean="0">
                <a:effectLst/>
                <a:latin typeface="Lucida Grande"/>
                <a:ea typeface="Lucida Grande"/>
                <a:cs typeface="Lucida Grande"/>
                <a:sym typeface="Lucida Grande"/>
              </a:rPr>
              <a:t>One we use prioritization to degrade non-latency-sensitive tasks.</a:t>
            </a:r>
          </a:p>
          <a:p>
            <a:pPr marL="0" marR="0" indent="0" defTabSz="546100" eaLnBrk="1" fontAlgn="auto" latinLnBrk="0" hangingPunct="1">
              <a:lnSpc>
                <a:spcPct val="100000"/>
              </a:lnSpc>
              <a:spcBef>
                <a:spcPts val="0"/>
              </a:spcBef>
              <a:spcAft>
                <a:spcPts val="0"/>
              </a:spcAft>
              <a:buClrTx/>
              <a:buSzTx/>
              <a:buFontTx/>
              <a:buNone/>
              <a:tabLst/>
              <a:defRPr/>
            </a:pPr>
            <a:endParaRPr lang="en-US" sz="3000" baseline="0" dirty="0" smtClean="0">
              <a:effectLst/>
              <a:latin typeface="Lucida Grande"/>
              <a:ea typeface="Lucida Grande"/>
              <a:cs typeface="Lucida Grande"/>
              <a:sym typeface="Lucida Grande"/>
            </a:endParaRPr>
          </a:p>
          <a:p>
            <a:pPr marL="0" marR="0" indent="0" defTabSz="546100" eaLnBrk="1" fontAlgn="auto" latinLnBrk="0" hangingPunct="1">
              <a:lnSpc>
                <a:spcPct val="100000"/>
              </a:lnSpc>
              <a:spcBef>
                <a:spcPts val="0"/>
              </a:spcBef>
              <a:spcAft>
                <a:spcPts val="0"/>
              </a:spcAft>
              <a:buClrTx/>
              <a:buSzTx/>
              <a:buFontTx/>
              <a:buNone/>
              <a:tabLst/>
              <a:defRPr/>
            </a:pPr>
            <a:r>
              <a:rPr lang="en-US" sz="3000" baseline="0" dirty="0" smtClean="0">
                <a:effectLst/>
                <a:latin typeface="Lucida Grande"/>
                <a:ea typeface="Lucida Grande"/>
                <a:cs typeface="Lucida Grande"/>
                <a:sym typeface="Lucida Grande"/>
              </a:rPr>
              <a:t>Two, we defer full video processing for some new uploads.</a:t>
            </a:r>
          </a:p>
          <a:p>
            <a:pPr marL="0" marR="0" indent="0" defTabSz="546100" eaLnBrk="1" fontAlgn="auto" latinLnBrk="0" hangingPunct="1">
              <a:lnSpc>
                <a:spcPct val="100000"/>
              </a:lnSpc>
              <a:spcBef>
                <a:spcPts val="0"/>
              </a:spcBef>
              <a:spcAft>
                <a:spcPts val="0"/>
              </a:spcAft>
              <a:buClrTx/>
              <a:buSzTx/>
              <a:buFontTx/>
              <a:buNone/>
              <a:tabLst/>
              <a:defRPr/>
            </a:pPr>
            <a:endParaRPr lang="en-US" sz="3000" baseline="0" dirty="0" smtClean="0">
              <a:effectLst/>
              <a:latin typeface="Lucida Grande"/>
              <a:ea typeface="Lucida Grande"/>
              <a:cs typeface="Lucida Grande"/>
              <a:sym typeface="Lucida Grande"/>
            </a:endParaRPr>
          </a:p>
          <a:p>
            <a:pPr marL="0" marR="0" indent="0" defTabSz="546100" eaLnBrk="1" fontAlgn="auto" latinLnBrk="0" hangingPunct="1">
              <a:lnSpc>
                <a:spcPct val="100000"/>
              </a:lnSpc>
              <a:spcBef>
                <a:spcPts val="0"/>
              </a:spcBef>
              <a:spcAft>
                <a:spcPts val="0"/>
              </a:spcAft>
              <a:buClrTx/>
              <a:buSzTx/>
              <a:buFontTx/>
              <a:buNone/>
              <a:tabLst/>
              <a:defRPr/>
            </a:pPr>
            <a:r>
              <a:rPr lang="en-US" sz="3000" baseline="0" dirty="0" smtClean="0">
                <a:effectLst/>
                <a:latin typeface="Lucida Grande"/>
                <a:ea typeface="Lucida Grande"/>
                <a:cs typeface="Lucida Grande"/>
                <a:sym typeface="Lucida Grande"/>
              </a:rPr>
              <a:t>Three, we apply load shedding across global datacenters.</a:t>
            </a:r>
            <a:endParaRPr lang="en-US" dirty="0" smtClean="0">
              <a:effectLst/>
            </a:endParaRPr>
          </a:p>
          <a:p>
            <a:endParaRPr lang="en-US" dirty="0"/>
          </a:p>
        </p:txBody>
      </p:sp>
    </p:spTree>
    <p:extLst>
      <p:ext uri="{BB962C8B-B14F-4D97-AF65-F5344CB8AC3E}">
        <p14:creationId xmlns:p14="http://schemas.microsoft.com/office/powerpoint/2010/main" val="77410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xfrm>
            <a:off x="381000" y="685800"/>
            <a:ext cx="6096000" cy="3429000"/>
          </a:xfrm>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pPr>
              <a:defRPr b="1"/>
            </a:pPr>
            <a:r>
              <a:rPr lang="en-US" b="0" dirty="0" smtClean="0"/>
              <a:t>So</a:t>
            </a:r>
            <a:r>
              <a:rPr lang="en-US" b="0" baseline="0" dirty="0" smtClean="0"/>
              <a:t> when user creates a post with video, the first stage is to upload the video file into FB’s datacenter, where our web server tier is responsible for receiving the file.</a:t>
            </a:r>
          </a:p>
          <a:p>
            <a:pPr>
              <a:defRPr b="1"/>
            </a:pPr>
            <a:endParaRPr b="0" dirty="0"/>
          </a:p>
        </p:txBody>
      </p:sp>
    </p:spTree>
    <p:extLst>
      <p:ext uri="{BB962C8B-B14F-4D97-AF65-F5344CB8AC3E}">
        <p14:creationId xmlns:p14="http://schemas.microsoft.com/office/powerpoint/2010/main" val="871813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3X higher volume uploads than we are seeing during our typical daily peaks.</a:t>
            </a:r>
            <a:endParaRPr lang="en-US" dirty="0"/>
          </a:p>
        </p:txBody>
      </p:sp>
    </p:spTree>
    <p:extLst>
      <p:ext uri="{BB962C8B-B14F-4D97-AF65-F5344CB8AC3E}">
        <p14:creationId xmlns:p14="http://schemas.microsoft.com/office/powerpoint/2010/main" val="14668720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Under extensive traffic, two components can</a:t>
            </a:r>
            <a:r>
              <a:rPr lang="en-US" baseline="0" dirty="0" smtClean="0"/>
              <a:t> get overloaded:</a:t>
            </a:r>
            <a:r>
              <a:rPr lang="en-US" baseline="0" dirty="0"/>
              <a:t> </a:t>
            </a:r>
            <a:r>
              <a:rPr lang="en-US" baseline="0" dirty="0" smtClean="0"/>
              <a:t>workers where we may run out of compute for task execution, and preprocessor where we run out of memory.</a:t>
            </a:r>
          </a:p>
        </p:txBody>
      </p:sp>
    </p:spTree>
    <p:extLst>
      <p:ext uri="{BB962C8B-B14F-4D97-AF65-F5344CB8AC3E}">
        <p14:creationId xmlns:p14="http://schemas.microsoft.com/office/powerpoint/2010/main" val="1382676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 handle worker overload,</a:t>
            </a:r>
            <a:r>
              <a:rPr lang="en-US" baseline="0" dirty="0" smtClean="0"/>
              <a:t> we rely on prioritization. When building pipelines, programmers can also annotate tasks whether they are latency sensitive or not, and Schedule will put tasks into different levels of queues.</a:t>
            </a:r>
          </a:p>
          <a:p>
            <a:endParaRPr lang="en-US" baseline="0" dirty="0" smtClean="0"/>
          </a:p>
          <a:p>
            <a:r>
              <a:rPr lang="en-US" dirty="0" smtClean="0"/>
              <a:t>The</a:t>
            </a:r>
            <a:r>
              <a:rPr lang="en-US" baseline="0" dirty="0" smtClean="0"/>
              <a:t> system assigns high priority tasks first and low priority tasks second. When the system is under overload, we only assign high-</a:t>
            </a:r>
            <a:r>
              <a:rPr lang="en-US" baseline="0" dirty="0" err="1" smtClean="0"/>
              <a:t>pri</a:t>
            </a:r>
            <a:r>
              <a:rPr lang="en-US" baseline="0" dirty="0" smtClean="0"/>
              <a:t> tasks to degrade the system behavior.</a:t>
            </a:r>
            <a:endParaRPr lang="en-US" dirty="0"/>
          </a:p>
        </p:txBody>
      </p:sp>
    </p:spTree>
    <p:extLst>
      <p:ext uri="{BB962C8B-B14F-4D97-AF65-F5344CB8AC3E}">
        <p14:creationId xmlns:p14="http://schemas.microsoft.com/office/powerpoint/2010/main" val="19782167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Under extreme</a:t>
            </a:r>
            <a:r>
              <a:rPr lang="en-US" baseline="0" dirty="0" smtClean="0"/>
              <a:t> circumstances, even the hi-</a:t>
            </a:r>
            <a:r>
              <a:rPr lang="en-US" baseline="0" dirty="0" err="1" smtClean="0"/>
              <a:t>pri</a:t>
            </a:r>
            <a:r>
              <a:rPr lang="en-US" baseline="0" dirty="0" smtClean="0"/>
              <a:t> queue cannot be drained. In that case, the cache on preprocessor may fill up.</a:t>
            </a:r>
          </a:p>
          <a:p>
            <a:endParaRPr lang="en-US" baseline="0" dirty="0" smtClean="0"/>
          </a:p>
          <a:p>
            <a:r>
              <a:rPr lang="en-US" baseline="0" dirty="0" smtClean="0"/>
              <a:t>To prevent new uploads from pushing out the data that we need to complete ongoing processing, we defer processing some of the new videos to the future.</a:t>
            </a:r>
          </a:p>
          <a:p>
            <a:endParaRPr lang="en-US" baseline="0" dirty="0" smtClean="0"/>
          </a:p>
          <a:p>
            <a:endParaRPr lang="en-US" dirty="0"/>
          </a:p>
        </p:txBody>
      </p:sp>
    </p:spTree>
    <p:extLst>
      <p:ext uri="{BB962C8B-B14F-4D97-AF65-F5344CB8AC3E}">
        <p14:creationId xmlns:p14="http://schemas.microsoft.com/office/powerpoint/2010/main" val="428847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NYE happens</a:t>
            </a:r>
            <a:r>
              <a:rPr lang="en-US" baseline="0" dirty="0" smtClean="0"/>
              <a:t> at different times across geographical time zones. </a:t>
            </a:r>
          </a:p>
          <a:p>
            <a:endParaRPr lang="en-US" baseline="0" dirty="0" smtClean="0"/>
          </a:p>
          <a:p>
            <a:r>
              <a:rPr lang="en-US" baseline="0" dirty="0" smtClean="0"/>
              <a:t>Although by default, we prefer local SVE processing for low latency. </a:t>
            </a:r>
          </a:p>
          <a:p>
            <a:endParaRPr lang="en-US" baseline="0" dirty="0" smtClean="0"/>
          </a:p>
          <a:p>
            <a:r>
              <a:rPr lang="en-US" baseline="0" dirty="0" smtClean="0"/>
              <a:t>However, when a region is entirely overloaded, we can also leverage the presence of our global deployment by shifting the load across data centers.</a:t>
            </a:r>
            <a:endParaRPr lang="en-US" dirty="0"/>
          </a:p>
        </p:txBody>
      </p:sp>
    </p:spTree>
    <p:extLst>
      <p:ext uri="{BB962C8B-B14F-4D97-AF65-F5344CB8AC3E}">
        <p14:creationId xmlns:p14="http://schemas.microsoft.com/office/powerpoint/2010/main" val="10886730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Clr>
                <a:srgbClr val="7AB1DD"/>
              </a:buClr>
            </a:pPr>
            <a:r>
              <a:rPr lang="en-US" dirty="0" smtClean="0">
                <a:latin typeface="Helvetica Neue Medium" charset="0"/>
                <a:ea typeface="Helvetica Neue Medium" charset="0"/>
                <a:cs typeface="Helvetica Neue Medium" charset="0"/>
              </a:rPr>
              <a:t>We</a:t>
            </a:r>
            <a:r>
              <a:rPr lang="en-US" baseline="0" dirty="0" smtClean="0">
                <a:latin typeface="Helvetica Neue Medium" charset="0"/>
                <a:ea typeface="Helvetica Neue Medium" charset="0"/>
                <a:cs typeface="Helvetica Neue Medium" charset="0"/>
              </a:rPr>
              <a:t> were able to exercise all those techniques during the NYE, and it was great because none of you have heard about the news video uploads went down at that time.</a:t>
            </a:r>
            <a:endParaRPr lang="en-US" dirty="0" smtClean="0">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7458258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 are more details in the paper</a:t>
            </a:r>
            <a:r>
              <a:rPr lang="en-US" baseline="0" dirty="0" smtClean="0"/>
              <a:t> that I am not going to cover in this talk due to the limitation of time.</a:t>
            </a:r>
          </a:p>
          <a:p>
            <a:endParaRPr lang="en-US" baseline="0" dirty="0" smtClean="0"/>
          </a:p>
          <a:p>
            <a:r>
              <a:rPr lang="en-US" baseline="0" dirty="0" smtClean="0"/>
              <a:t>But please talk to us during the conference if you have any more questions.</a:t>
            </a:r>
            <a:endParaRPr lang="en-US" dirty="0"/>
          </a:p>
        </p:txBody>
      </p:sp>
    </p:spTree>
    <p:extLst>
      <p:ext uri="{BB962C8B-B14F-4D97-AF65-F5344CB8AC3E}">
        <p14:creationId xmlns:p14="http://schemas.microsoft.com/office/powerpoint/2010/main" val="1453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SVE is built</a:t>
            </a:r>
            <a:r>
              <a:rPr lang="en-US" baseline="0" dirty="0" smtClean="0"/>
              <a:t> upon many previous innovation this community has provided, and its main related work spreads across three major categories.</a:t>
            </a:r>
          </a:p>
          <a:p>
            <a:endParaRPr lang="en-US" baseline="0" dirty="0" smtClean="0"/>
          </a:p>
          <a:p>
            <a:r>
              <a:rPr lang="en-US" baseline="0" dirty="0" smtClean="0"/>
              <a:t>First, there has been a boom of batch processing system work in the last 15 years. SVE carries the same insight as DAG-based programming interface and in-memory processing.</a:t>
            </a:r>
          </a:p>
          <a:p>
            <a:endParaRPr lang="en-US" baseline="0" dirty="0" smtClean="0"/>
          </a:p>
          <a:p>
            <a:r>
              <a:rPr lang="en-US" baseline="0" dirty="0" smtClean="0"/>
              <a:t>Its difference from batch system is processing while data is being uploaded, this also relates SVE to the family of streaming processing systems. However, none of the streaming system is designed to offer the same flexibility as SVE with dynamic DAG generation.</a:t>
            </a:r>
            <a:br>
              <a:rPr lang="en-US" baseline="0" dirty="0" smtClean="0"/>
            </a:br>
            <a:endParaRPr lang="en-US" baseline="0" dirty="0" smtClean="0"/>
          </a:p>
          <a:p>
            <a:r>
              <a:rPr lang="en-US" baseline="0" dirty="0" smtClean="0"/>
              <a:t>The last category is video processing at scale. Netflix has shared some details of their video processing before. We share more complete details on our system with its different workload and its need to support many applications.</a:t>
            </a:r>
            <a:endParaRPr lang="en-US" dirty="0"/>
          </a:p>
        </p:txBody>
      </p:sp>
    </p:spTree>
    <p:extLst>
      <p:ext uri="{BB962C8B-B14F-4D97-AF65-F5344CB8AC3E}">
        <p14:creationId xmlns:p14="http://schemas.microsoft.com/office/powerpoint/2010/main" val="1974780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conclusion, we have built</a:t>
            </a:r>
            <a:r>
              <a:rPr lang="en-US" baseline="0" dirty="0" smtClean="0"/>
              <a:t> SVE and deployed in production for 2 years.</a:t>
            </a:r>
          </a:p>
          <a:p>
            <a:endParaRPr lang="en-US" baseline="0" dirty="0" smtClean="0"/>
          </a:p>
          <a:p>
            <a:r>
              <a:rPr lang="en-US" baseline="0" dirty="0" smtClean="0"/>
              <a:t>It is speedy</a:t>
            </a:r>
            <a:r>
              <a:rPr lang="mr-IN" baseline="0" dirty="0" smtClean="0"/>
              <a:t>…</a:t>
            </a:r>
            <a:endParaRPr lang="en-US" baseline="0" dirty="0" smtClean="0"/>
          </a:p>
          <a:p>
            <a:r>
              <a:rPr lang="en-US" baseline="0" dirty="0" smtClean="0"/>
              <a:t>We achieve this by harnessing</a:t>
            </a:r>
            <a:r>
              <a:rPr lang="mr-IN" baseline="0" dirty="0" smtClean="0"/>
              <a:t>…</a:t>
            </a:r>
            <a:endParaRPr lang="en-US" baseline="0" dirty="0" smtClean="0"/>
          </a:p>
          <a:p>
            <a:endParaRPr lang="en-US" baseline="0" dirty="0" smtClean="0"/>
          </a:p>
          <a:p>
            <a:r>
              <a:rPr lang="en-US" baseline="0" dirty="0" smtClean="0"/>
              <a:t>It is flexible to</a:t>
            </a:r>
            <a:r>
              <a:rPr lang="mr-IN" baseline="0" dirty="0" smtClean="0"/>
              <a:t>…</a:t>
            </a:r>
            <a:endParaRPr lang="en-US" baseline="0" dirty="0" smtClean="0"/>
          </a:p>
          <a:p>
            <a:r>
              <a:rPr lang="en-US" baseline="0" dirty="0" smtClean="0"/>
              <a:t>We achieve this through dynamic</a:t>
            </a:r>
            <a:r>
              <a:rPr lang="mr-IN" baseline="0" dirty="0" smtClean="0"/>
              <a:t>…</a:t>
            </a:r>
            <a:endParaRPr lang="en-US" baseline="0" dirty="0" smtClean="0"/>
          </a:p>
          <a:p>
            <a:endParaRPr lang="en-US" baseline="0" dirty="0" smtClean="0"/>
          </a:p>
          <a:p>
            <a:r>
              <a:rPr lang="en-US" baseline="0" dirty="0" smtClean="0"/>
              <a:t>It is robust to</a:t>
            </a:r>
            <a:r>
              <a:rPr lang="mr-IN" baseline="0" dirty="0" smtClean="0"/>
              <a:t>…</a:t>
            </a:r>
            <a:r>
              <a:rPr lang="en-US" baseline="0" dirty="0" smtClean="0"/>
              <a:t> that </a:t>
            </a:r>
            <a:r>
              <a:rPr lang="en-US" dirty="0" smtClean="0"/>
              <a:t>is inevitable</a:t>
            </a:r>
            <a:r>
              <a:rPr lang="en-US" baseline="0" dirty="0" smtClean="0"/>
              <a:t> at our scale</a:t>
            </a:r>
          </a:p>
          <a:p>
            <a:r>
              <a:rPr lang="en-US" baseline="0" dirty="0" smtClean="0"/>
              <a:t>We achieve this through prioritization on processing and shedding load to other DCs or the future.</a:t>
            </a:r>
            <a:endParaRPr lang="en-US" dirty="0"/>
          </a:p>
        </p:txBody>
      </p:sp>
    </p:spTree>
    <p:extLst>
      <p:ext uri="{BB962C8B-B14F-4D97-AF65-F5344CB8AC3E}">
        <p14:creationId xmlns:p14="http://schemas.microsoft.com/office/powerpoint/2010/main" val="15732607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Thanks for your</a:t>
            </a:r>
            <a:r>
              <a:rPr lang="en-US" baseline="0" dirty="0" smtClean="0"/>
              <a:t> time, and now I would like to take questions.</a:t>
            </a:r>
            <a:endParaRPr lang="en-US" dirty="0"/>
          </a:p>
        </p:txBody>
      </p:sp>
    </p:spTree>
    <p:extLst>
      <p:ext uri="{BB962C8B-B14F-4D97-AF65-F5344CB8AC3E}">
        <p14:creationId xmlns:p14="http://schemas.microsoft.com/office/powerpoint/2010/main" val="1484276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a:defRPr b="1"/>
            </a:pPr>
            <a:r>
              <a:rPr lang="en-US" b="0" dirty="0" smtClean="0"/>
              <a:t>Web server</a:t>
            </a:r>
            <a:r>
              <a:rPr lang="en-US" b="0" baseline="0" dirty="0" smtClean="0"/>
              <a:t> preserves the upload into a replicated original storage. So that when uploads get interrupted, we can resume easily.</a:t>
            </a:r>
            <a:endParaRPr b="0" dirty="0"/>
          </a:p>
        </p:txBody>
      </p:sp>
    </p:spTree>
    <p:extLst>
      <p:ext uri="{BB962C8B-B14F-4D97-AF65-F5344CB8AC3E}">
        <p14:creationId xmlns:p14="http://schemas.microsoft.com/office/powerpoint/2010/main" val="518897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a:defRPr b="1"/>
            </a:pPr>
            <a:r>
              <a:rPr lang="en-US" b="0" dirty="0" smtClean="0"/>
              <a:t>When upload</a:t>
            </a:r>
            <a:r>
              <a:rPr lang="en-US" b="0" baseline="0" dirty="0" smtClean="0"/>
              <a:t> finishes, web server would trigger the processing stage. There are many different types of processing we conduct on an upload, and the most resource demanding one is re-encoding.</a:t>
            </a:r>
            <a:endParaRPr b="0" dirty="0"/>
          </a:p>
        </p:txBody>
      </p:sp>
    </p:spTree>
    <p:extLst>
      <p:ext uri="{BB962C8B-B14F-4D97-AF65-F5344CB8AC3E}">
        <p14:creationId xmlns:p14="http://schemas.microsoft.com/office/powerpoint/2010/main" val="1160671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a:defRPr b="1"/>
            </a:pPr>
            <a:r>
              <a:rPr lang="en-US" b="0" dirty="0" smtClean="0"/>
              <a:t>Why do we need to re-encode?</a:t>
            </a:r>
          </a:p>
          <a:p>
            <a:pPr>
              <a:defRPr b="1"/>
            </a:pPr>
            <a:r>
              <a:rPr lang="en-US" b="0" dirty="0" smtClean="0"/>
              <a:t/>
            </a:r>
            <a:br>
              <a:rPr lang="en-US" b="0" dirty="0" smtClean="0"/>
            </a:br>
            <a:r>
              <a:rPr lang="en-US" b="0" dirty="0" smtClean="0"/>
              <a:t>A</a:t>
            </a:r>
            <a:r>
              <a:rPr lang="en-US" b="0" baseline="0" dirty="0" smtClean="0"/>
              <a:t> video recorded on high-end phones could be of really high quality as 1080p</a:t>
            </a:r>
            <a:r>
              <a:rPr lang="zh-CN" altLang="en-US" b="0" baseline="0" dirty="0" smtClean="0"/>
              <a:t> </a:t>
            </a:r>
            <a:r>
              <a:rPr lang="en-US" altLang="zh-CN" b="0" baseline="0" dirty="0" smtClean="0"/>
              <a:t>with up to 16Mbps bitrate. But this is not the bandwidth available everywhere around world. </a:t>
            </a:r>
            <a:r>
              <a:rPr lang="en-US" b="0" baseline="0" dirty="0" smtClean="0"/>
              <a:t>To stream globally with varying devices and network conditions, we need to compress the video into different bitrates and formats. And in this case, we compress them into smaller 720P and 480P.</a:t>
            </a:r>
            <a:endParaRPr b="0" dirty="0"/>
          </a:p>
        </p:txBody>
      </p:sp>
    </p:spTree>
    <p:extLst>
      <p:ext uri="{BB962C8B-B14F-4D97-AF65-F5344CB8AC3E}">
        <p14:creationId xmlns:p14="http://schemas.microsoft.com/office/powerpoint/2010/main" val="315128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a:defRPr b="1"/>
            </a:pPr>
            <a:r>
              <a:rPr lang="en-US" b="0" dirty="0" smtClean="0"/>
              <a:t>After processing,</a:t>
            </a:r>
            <a:r>
              <a:rPr lang="en-US" b="0" baseline="0" dirty="0" smtClean="0"/>
              <a:t> </a:t>
            </a:r>
            <a:r>
              <a:rPr lang="en-US" b="0" dirty="0" smtClean="0"/>
              <a:t>encoded files and other results are stored for</a:t>
            </a:r>
            <a:r>
              <a:rPr lang="en-US" b="0" baseline="0" dirty="0" smtClean="0"/>
              <a:t> later streaming.</a:t>
            </a:r>
          </a:p>
        </p:txBody>
      </p:sp>
    </p:spTree>
    <p:extLst>
      <p:ext uri="{BB962C8B-B14F-4D97-AF65-F5344CB8AC3E}">
        <p14:creationId xmlns:p14="http://schemas.microsoft.com/office/powerpoint/2010/main" val="1053729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a:defRPr b="1"/>
            </a:pPr>
            <a:r>
              <a:rPr lang="en-US" b="0" dirty="0" smtClean="0"/>
              <a:t>When sharing,</a:t>
            </a:r>
            <a:r>
              <a:rPr lang="en-US" b="0" baseline="0" dirty="0" smtClean="0"/>
              <a:t> </a:t>
            </a:r>
            <a:r>
              <a:rPr lang="en-US" b="0" dirty="0" smtClean="0"/>
              <a:t>your friends would typically receive</a:t>
            </a:r>
            <a:r>
              <a:rPr lang="en-US" b="0" baseline="0" dirty="0" smtClean="0"/>
              <a:t> an notification. Once your friend decides to play, client picks the best quality available for its environment, and start streaming through CDN.</a:t>
            </a:r>
            <a:endParaRPr b="0" dirty="0"/>
          </a:p>
        </p:txBody>
      </p:sp>
    </p:spTree>
    <p:extLst>
      <p:ext uri="{BB962C8B-B14F-4D97-AF65-F5344CB8AC3E}">
        <p14:creationId xmlns:p14="http://schemas.microsoft.com/office/powerpoint/2010/main" val="583635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Presentation 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5571671"/>
            <a:ext cx="21336000" cy="1838325"/>
          </a:xfrm>
          <a:prstGeom prst="rect">
            <a:avLst/>
          </a:prstGeom>
        </p:spPr>
        <p:txBody>
          <a:bodyPr vert="horz" lIns="0" tIns="0" rIns="0" bIns="0"/>
          <a:lstStyle>
            <a:lvl1pPr algn="l">
              <a:defRPr sz="12000" b="1" i="0">
                <a:solidFill>
                  <a:schemeClr val="accent1"/>
                </a:solidFill>
                <a:latin typeface="FreightSansLFPro SmBd"/>
                <a:cs typeface="FreightSansLFPro SmBd"/>
              </a:defRPr>
            </a:lvl1pPr>
          </a:lstStyle>
          <a:p>
            <a:r>
              <a:rPr lang="en-US" dirty="0" smtClean="0"/>
              <a:t>Click to edit Master title style</a:t>
            </a:r>
            <a:endParaRPr lang="en-US" dirty="0"/>
          </a:p>
        </p:txBody>
      </p:sp>
      <p:sp>
        <p:nvSpPr>
          <p:cNvPr id="3" name="Text Placeholder 6"/>
          <p:cNvSpPr>
            <a:spLocks noGrp="1"/>
          </p:cNvSpPr>
          <p:nvPr>
            <p:ph type="body" sz="quarter" idx="10"/>
          </p:nvPr>
        </p:nvSpPr>
        <p:spPr>
          <a:xfrm>
            <a:off x="1524000" y="10312400"/>
            <a:ext cx="21336000" cy="1117600"/>
          </a:xfrm>
          <a:prstGeom prst="rect">
            <a:avLst/>
          </a:prstGeom>
        </p:spPr>
        <p:txBody>
          <a:bodyPr vert="horz" lIns="0" tIns="0" rIns="0" bIns="0"/>
          <a:lstStyle>
            <a:lvl1pPr algn="l" defTabSz="-1041400">
              <a:tabLst/>
              <a:defRPr sz="6000" b="1" baseline="0">
                <a:solidFill>
                  <a:schemeClr val="accent6"/>
                </a:solidFill>
                <a:latin typeface="FreightSansLFPro Med"/>
              </a:defRPr>
            </a:lvl1pPr>
            <a:lvl2pPr algn="l">
              <a:defRPr sz="6000" baseline="0">
                <a:solidFill>
                  <a:srgbClr val="5890FF"/>
                </a:solidFill>
                <a:latin typeface="FreightSansLFPro Med"/>
              </a:defRPr>
            </a:lvl2pPr>
            <a:lvl3pPr algn="l">
              <a:defRPr sz="6000" baseline="0">
                <a:solidFill>
                  <a:srgbClr val="5890FF"/>
                </a:solidFill>
                <a:latin typeface="FreightSansLFPro Med"/>
              </a:defRPr>
            </a:lvl3pPr>
            <a:lvl4pPr algn="l">
              <a:defRPr sz="6000" baseline="0">
                <a:solidFill>
                  <a:srgbClr val="5890FF"/>
                </a:solidFill>
                <a:latin typeface="FreightSansLFPro Med"/>
              </a:defRPr>
            </a:lvl4pPr>
            <a:lvl5pPr algn="l">
              <a:defRPr sz="6000" baseline="0">
                <a:solidFill>
                  <a:srgbClr val="5890FF"/>
                </a:solidFill>
                <a:latin typeface="FreightSansLFPro Med"/>
              </a:defRPr>
            </a:lvl5pPr>
          </a:lstStyle>
          <a:p>
            <a:pPr lvl="0"/>
            <a:r>
              <a:rPr lang="en-US" dirty="0" smtClean="0"/>
              <a:t>Click to edit Master text styles</a:t>
            </a:r>
          </a:p>
        </p:txBody>
      </p:sp>
      <p:sp>
        <p:nvSpPr>
          <p:cNvPr id="5" name="Text Placeholder 4"/>
          <p:cNvSpPr>
            <a:spLocks noGrp="1"/>
          </p:cNvSpPr>
          <p:nvPr>
            <p:ph type="body" sz="quarter" idx="11"/>
          </p:nvPr>
        </p:nvSpPr>
        <p:spPr>
          <a:xfrm>
            <a:off x="1524000" y="11430000"/>
            <a:ext cx="21336000" cy="736600"/>
          </a:xfrm>
          <a:prstGeom prst="rect">
            <a:avLst/>
          </a:prstGeom>
        </p:spPr>
        <p:txBody>
          <a:bodyPr vert="horz" lIns="0" tIns="0" rIns="0" bIns="0"/>
          <a:lstStyle>
            <a:lvl1pPr algn="l">
              <a:defRPr sz="5000">
                <a:solidFill>
                  <a:schemeClr val="bg2"/>
                </a:solidFill>
                <a:latin typeface="FreightSansLFPro"/>
                <a:cs typeface="FreightSansLFPro"/>
              </a:defRPr>
            </a:lvl1pPr>
            <a:lvl2pPr algn="l">
              <a:defRPr sz="5000">
                <a:latin typeface="FreightSansLFPro"/>
                <a:cs typeface="FreightSansLFPro"/>
              </a:defRPr>
            </a:lvl2pPr>
            <a:lvl3pPr algn="l">
              <a:defRPr sz="5000">
                <a:latin typeface="FreightSansLFPro"/>
                <a:cs typeface="FreightSansLFPro"/>
              </a:defRPr>
            </a:lvl3pPr>
            <a:lvl4pPr algn="l">
              <a:defRPr sz="5000">
                <a:latin typeface="FreightSansLFPro"/>
                <a:cs typeface="FreightSansLFPro"/>
              </a:defRPr>
            </a:lvl4pPr>
            <a:lvl5pPr algn="l">
              <a:defRPr sz="5000">
                <a:latin typeface="FreightSansLFPro"/>
                <a:cs typeface="FreightSansLFPro"/>
              </a:defRPr>
            </a:lvl5pPr>
          </a:lstStyle>
          <a:p>
            <a:pPr lvl="0"/>
            <a:r>
              <a:rPr lang="en-US" dirty="0" smtClean="0"/>
              <a:t>Click to edit Master text styles</a:t>
            </a:r>
          </a:p>
        </p:txBody>
      </p:sp>
    </p:spTree>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ulle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041400"/>
            <a:ext cx="21336000" cy="1838325"/>
          </a:xfrm>
          <a:prstGeom prst="rect">
            <a:avLst/>
          </a:prstGeom>
        </p:spPr>
        <p:txBody>
          <a:bodyPr vert="horz" lIns="0" tIns="0" rIns="0" bIns="0"/>
          <a:lstStyle>
            <a:lvl1pPr algn="l">
              <a:defRPr sz="10000" b="1" i="0">
                <a:solidFill>
                  <a:schemeClr val="accent1"/>
                </a:solidFill>
                <a:latin typeface="FreightSansLFPro SmBd"/>
                <a:cs typeface="FreightSansLFPro SmBd"/>
              </a:defRPr>
            </a:lvl1pPr>
          </a:lstStyle>
          <a:p>
            <a:r>
              <a:rPr lang="en-US" dirty="0" smtClean="0"/>
              <a:t>Click to edit Master title style</a:t>
            </a:r>
            <a:endParaRPr lang="en-US" dirty="0"/>
          </a:p>
        </p:txBody>
      </p:sp>
      <p:sp>
        <p:nvSpPr>
          <p:cNvPr id="4" name="Text Placeholder 9"/>
          <p:cNvSpPr>
            <a:spLocks noGrp="1"/>
          </p:cNvSpPr>
          <p:nvPr>
            <p:ph type="body" sz="quarter" idx="11"/>
          </p:nvPr>
        </p:nvSpPr>
        <p:spPr>
          <a:xfrm>
            <a:off x="1524000" y="3111500"/>
            <a:ext cx="21336000" cy="9525000"/>
          </a:xfrm>
          <a:prstGeom prst="rect">
            <a:avLst/>
          </a:prstGeom>
        </p:spPr>
        <p:txBody>
          <a:bodyPr vert="horz" lIns="0" tIns="0" rIns="0" bIns="0"/>
          <a:lstStyle>
            <a:lvl1pPr marL="571500" indent="-571500" algn="l">
              <a:lnSpc>
                <a:spcPct val="120000"/>
              </a:lnSpc>
              <a:buClr>
                <a:srgbClr val="385998"/>
              </a:buClr>
              <a:buSzPct val="100000"/>
              <a:buFont typeface="Arial"/>
              <a:buChar char="•"/>
              <a:defRPr sz="7000" baseline="0">
                <a:solidFill>
                  <a:schemeClr val="bg1"/>
                </a:solidFill>
                <a:latin typeface="FreightSansLFPro"/>
              </a:defRPr>
            </a:lvl1pPr>
            <a:lvl2pPr marL="914400" indent="-457200" algn="l">
              <a:lnSpc>
                <a:spcPct val="120000"/>
              </a:lnSpc>
              <a:buClr>
                <a:srgbClr val="385998"/>
              </a:buClr>
              <a:buFont typeface="Arial" panose="020B0604020202020204" pitchFamily="34" charset="0"/>
              <a:buChar char="•"/>
              <a:defRPr sz="6600">
                <a:solidFill>
                  <a:schemeClr val="bg1"/>
                </a:solidFill>
                <a:latin typeface="FreightSansLFPro"/>
              </a:defRPr>
            </a:lvl2pPr>
            <a:lvl3pPr marL="1371600" indent="-457200" algn="l">
              <a:lnSpc>
                <a:spcPct val="120000"/>
              </a:lnSpc>
              <a:buClr>
                <a:srgbClr val="385998"/>
              </a:buClr>
              <a:buFont typeface="Arial" panose="020B0604020202020204" pitchFamily="34" charset="0"/>
              <a:buChar char="•"/>
              <a:defRPr sz="6000">
                <a:solidFill>
                  <a:schemeClr val="bg1"/>
                </a:solidFill>
                <a:latin typeface="FreightSansLFPro"/>
              </a:defRPr>
            </a:lvl3pPr>
            <a:lvl4pPr marL="1828800" indent="-457200" algn="l">
              <a:lnSpc>
                <a:spcPct val="120000"/>
              </a:lnSpc>
              <a:buClr>
                <a:srgbClr val="385998"/>
              </a:buClr>
              <a:buFont typeface="Arial" panose="020B0604020202020204" pitchFamily="34" charset="0"/>
              <a:buChar char="•"/>
              <a:defRPr sz="5400">
                <a:solidFill>
                  <a:schemeClr val="bg1"/>
                </a:solidFill>
                <a:latin typeface="FreightSansLFPro"/>
              </a:defRPr>
            </a:lvl4pPr>
            <a:lvl5pPr marL="2286000" indent="-457200" algn="l">
              <a:lnSpc>
                <a:spcPct val="120000"/>
              </a:lnSpc>
              <a:buClr>
                <a:srgbClr val="385998"/>
              </a:buClr>
              <a:buFont typeface="Arial" panose="020B0604020202020204" pitchFamily="34" charset="0"/>
              <a:buChar char="•"/>
              <a:defRPr sz="4800">
                <a:solidFill>
                  <a:schemeClr val="bg1"/>
                </a:solidFill>
                <a:latin typeface="FreightSansLF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650153093"/>
      </p:ext>
    </p:extLst>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Bullet Subtitle">
    <p:bg>
      <p:bgPr>
        <a:solidFill>
          <a:schemeClr val="tx2"/>
        </a:solidFill>
        <a:effectLst/>
      </p:bgPr>
    </p:bg>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1524000" y="4826000"/>
            <a:ext cx="21336000" cy="6096000"/>
          </a:xfrm>
          <a:prstGeom prst="rect">
            <a:avLst/>
          </a:prstGeom>
        </p:spPr>
        <p:txBody>
          <a:bodyPr vert="horz" lIns="0" tIns="0" rIns="0" bIns="0"/>
          <a:lstStyle>
            <a:lvl1pPr marL="571500" indent="-571500" algn="l">
              <a:lnSpc>
                <a:spcPct val="120000"/>
              </a:lnSpc>
              <a:buClr>
                <a:srgbClr val="385998"/>
              </a:buClr>
              <a:buSzPct val="100000"/>
              <a:buFont typeface="Arial"/>
              <a:buChar char="•"/>
              <a:defRPr sz="7000" baseline="0">
                <a:solidFill>
                  <a:schemeClr val="bg1"/>
                </a:solidFill>
                <a:latin typeface="FreightSansLFPro"/>
              </a:defRPr>
            </a:lvl1pPr>
            <a:lvl2pPr marL="914400" indent="-457200" algn="l">
              <a:lnSpc>
                <a:spcPct val="120000"/>
              </a:lnSpc>
              <a:buClr>
                <a:srgbClr val="385998"/>
              </a:buClr>
              <a:buFont typeface="Arial" panose="020B0604020202020204" pitchFamily="34" charset="0"/>
              <a:buChar char="•"/>
              <a:defRPr sz="6600">
                <a:solidFill>
                  <a:schemeClr val="bg1"/>
                </a:solidFill>
                <a:latin typeface="FreightSansLFPro"/>
              </a:defRPr>
            </a:lvl2pPr>
            <a:lvl3pPr marL="1371600" indent="-457200" algn="l">
              <a:lnSpc>
                <a:spcPct val="120000"/>
              </a:lnSpc>
              <a:buClr>
                <a:srgbClr val="385998"/>
              </a:buClr>
              <a:buFont typeface="Arial" panose="020B0604020202020204" pitchFamily="34" charset="0"/>
              <a:buChar char="•"/>
              <a:defRPr sz="6000">
                <a:solidFill>
                  <a:schemeClr val="bg1"/>
                </a:solidFill>
                <a:latin typeface="FreightSansLFPro"/>
              </a:defRPr>
            </a:lvl3pPr>
            <a:lvl4pPr marL="1828800" indent="-457200" algn="l">
              <a:lnSpc>
                <a:spcPct val="120000"/>
              </a:lnSpc>
              <a:buClr>
                <a:srgbClr val="385998"/>
              </a:buClr>
              <a:buFont typeface="Arial" panose="020B0604020202020204" pitchFamily="34" charset="0"/>
              <a:buChar char="•"/>
              <a:defRPr sz="5400">
                <a:solidFill>
                  <a:schemeClr val="bg1"/>
                </a:solidFill>
                <a:latin typeface="FreightSansLFPro"/>
              </a:defRPr>
            </a:lvl4pPr>
            <a:lvl5pPr marL="2286000" indent="-457200" algn="l">
              <a:lnSpc>
                <a:spcPct val="120000"/>
              </a:lnSpc>
              <a:buClr>
                <a:srgbClr val="385998"/>
              </a:buClr>
              <a:buFont typeface="Arial" panose="020B0604020202020204" pitchFamily="34" charset="0"/>
              <a:buChar char="•"/>
              <a:defRPr sz="4800">
                <a:solidFill>
                  <a:schemeClr val="bg1"/>
                </a:solidFill>
                <a:latin typeface="FreightSansLF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 name="Title 1"/>
          <p:cNvSpPr>
            <a:spLocks noGrp="1"/>
          </p:cNvSpPr>
          <p:nvPr>
            <p:ph type="title"/>
          </p:nvPr>
        </p:nvSpPr>
        <p:spPr>
          <a:xfrm>
            <a:off x="1524000" y="1041400"/>
            <a:ext cx="21336000" cy="1838325"/>
          </a:xfrm>
          <a:prstGeom prst="rect">
            <a:avLst/>
          </a:prstGeom>
        </p:spPr>
        <p:txBody>
          <a:bodyPr vert="horz" lIns="0" tIns="0" rIns="0" bIns="0"/>
          <a:lstStyle>
            <a:lvl1pPr algn="l">
              <a:defRPr sz="10000" b="1" i="0">
                <a:solidFill>
                  <a:schemeClr val="accent1"/>
                </a:solidFill>
                <a:latin typeface="FreightSansLFPro SmBd"/>
                <a:cs typeface="FreightSansLFPro SmBd"/>
              </a:defRPr>
            </a:lvl1pPr>
          </a:lstStyle>
          <a:p>
            <a:r>
              <a:rPr lang="en-US" dirty="0" smtClean="0"/>
              <a:t>Click to edit Master title style</a:t>
            </a:r>
            <a:endParaRPr lang="en-US" dirty="0"/>
          </a:p>
        </p:txBody>
      </p:sp>
      <p:sp>
        <p:nvSpPr>
          <p:cNvPr id="3" name="Text Placeholder 6"/>
          <p:cNvSpPr>
            <a:spLocks noGrp="1"/>
          </p:cNvSpPr>
          <p:nvPr>
            <p:ph type="body" sz="quarter" idx="10"/>
          </p:nvPr>
        </p:nvSpPr>
        <p:spPr>
          <a:xfrm>
            <a:off x="1524000" y="2921000"/>
            <a:ext cx="21336000" cy="1117600"/>
          </a:xfrm>
          <a:prstGeom prst="rect">
            <a:avLst/>
          </a:prstGeom>
        </p:spPr>
        <p:txBody>
          <a:bodyPr vert="horz" lIns="0" tIns="0" rIns="0" bIns="0"/>
          <a:lstStyle>
            <a:lvl1pPr algn="l" defTabSz="-1041400">
              <a:tabLst/>
              <a:defRPr sz="6000" baseline="0">
                <a:solidFill>
                  <a:schemeClr val="accent6"/>
                </a:solidFill>
                <a:latin typeface="FreightSansLFPro Med"/>
              </a:defRPr>
            </a:lvl1pPr>
            <a:lvl2pPr algn="l">
              <a:defRPr sz="6000" baseline="0">
                <a:solidFill>
                  <a:srgbClr val="5890FF"/>
                </a:solidFill>
                <a:latin typeface="FreightSansLFPro Med"/>
              </a:defRPr>
            </a:lvl2pPr>
            <a:lvl3pPr algn="l">
              <a:defRPr sz="6000" baseline="0">
                <a:solidFill>
                  <a:srgbClr val="5890FF"/>
                </a:solidFill>
                <a:latin typeface="FreightSansLFPro Med"/>
              </a:defRPr>
            </a:lvl3pPr>
            <a:lvl4pPr algn="l">
              <a:defRPr sz="6000" baseline="0">
                <a:solidFill>
                  <a:srgbClr val="5890FF"/>
                </a:solidFill>
                <a:latin typeface="FreightSansLFPro Med"/>
              </a:defRPr>
            </a:lvl4pPr>
            <a:lvl5pPr algn="l">
              <a:defRPr sz="6000" baseline="0">
                <a:solidFill>
                  <a:srgbClr val="5890FF"/>
                </a:solidFill>
                <a:latin typeface="FreightSansLFPro Med"/>
              </a:defRPr>
            </a:lvl5pPr>
          </a:lstStyle>
          <a:p>
            <a:pPr lvl="0"/>
            <a:r>
              <a:rPr lang="en-US" dirty="0" smtClean="0"/>
              <a:t>Click to edit Master text styles</a:t>
            </a:r>
          </a:p>
        </p:txBody>
      </p:sp>
    </p:spTree>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ragraph Subtitle">
    <p:bg>
      <p:bgPr>
        <a:solidFill>
          <a:schemeClr val="tx2"/>
        </a:solidFill>
        <a:effectLst/>
      </p:bgPr>
    </p:bg>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1524000" y="4826000"/>
            <a:ext cx="21336000" cy="6096000"/>
          </a:xfrm>
          <a:prstGeom prst="rect">
            <a:avLst/>
          </a:prstGeom>
        </p:spPr>
        <p:txBody>
          <a:bodyPr vert="horz" lIns="0" tIns="0" rIns="0" bIns="0"/>
          <a:lstStyle>
            <a:lvl1pPr marL="0" indent="0" algn="l">
              <a:lnSpc>
                <a:spcPct val="120000"/>
              </a:lnSpc>
              <a:buClr>
                <a:srgbClr val="385998"/>
              </a:buClr>
              <a:buSzPct val="100000"/>
              <a:buFont typeface="Arial"/>
              <a:buNone/>
              <a:defRPr sz="7000" baseline="0">
                <a:solidFill>
                  <a:schemeClr val="bg1"/>
                </a:solidFill>
                <a:latin typeface="FreightSansLFPro"/>
              </a:defRPr>
            </a:lvl1pPr>
            <a:lvl2pPr marL="914400" indent="-457200" algn="l">
              <a:lnSpc>
                <a:spcPct val="120000"/>
              </a:lnSpc>
              <a:buClr>
                <a:srgbClr val="385998"/>
              </a:buClr>
              <a:buFont typeface="Arial" panose="020B0604020202020204" pitchFamily="34" charset="0"/>
              <a:buChar char="•"/>
              <a:defRPr sz="6600">
                <a:solidFill>
                  <a:schemeClr val="bg1"/>
                </a:solidFill>
                <a:latin typeface="FreightSansLFPro"/>
              </a:defRPr>
            </a:lvl2pPr>
            <a:lvl3pPr marL="1371600" indent="-457200" algn="l">
              <a:lnSpc>
                <a:spcPct val="120000"/>
              </a:lnSpc>
              <a:buClr>
                <a:srgbClr val="385998"/>
              </a:buClr>
              <a:buFont typeface="Arial" panose="020B0604020202020204" pitchFamily="34" charset="0"/>
              <a:buChar char="•"/>
              <a:defRPr sz="6000">
                <a:solidFill>
                  <a:schemeClr val="bg1"/>
                </a:solidFill>
                <a:latin typeface="FreightSansLFPro"/>
              </a:defRPr>
            </a:lvl3pPr>
            <a:lvl4pPr marL="1828800" indent="-457200" algn="l">
              <a:lnSpc>
                <a:spcPct val="120000"/>
              </a:lnSpc>
              <a:buClr>
                <a:srgbClr val="385998"/>
              </a:buClr>
              <a:buFont typeface="Arial" panose="020B0604020202020204" pitchFamily="34" charset="0"/>
              <a:buChar char="•"/>
              <a:defRPr sz="5400">
                <a:solidFill>
                  <a:schemeClr val="bg1"/>
                </a:solidFill>
                <a:latin typeface="FreightSansLFPro"/>
              </a:defRPr>
            </a:lvl4pPr>
            <a:lvl5pPr marL="2286000" indent="-457200" algn="l">
              <a:lnSpc>
                <a:spcPct val="120000"/>
              </a:lnSpc>
              <a:buClr>
                <a:srgbClr val="385998"/>
              </a:buClr>
              <a:buFont typeface="Arial" panose="020B0604020202020204" pitchFamily="34" charset="0"/>
              <a:buChar char="•"/>
              <a:defRPr sz="4800">
                <a:solidFill>
                  <a:schemeClr val="bg1"/>
                </a:solidFill>
                <a:latin typeface="FreightSansLFPro"/>
              </a:defRPr>
            </a:lvl5pPr>
          </a:lstStyle>
          <a:p>
            <a:pPr lvl="0"/>
            <a:r>
              <a:rPr lang="en-US" dirty="0" smtClean="0"/>
              <a:t>Click to edit Master text styles</a:t>
            </a:r>
          </a:p>
        </p:txBody>
      </p:sp>
      <p:sp>
        <p:nvSpPr>
          <p:cNvPr id="2" name="Title 1"/>
          <p:cNvSpPr>
            <a:spLocks noGrp="1"/>
          </p:cNvSpPr>
          <p:nvPr>
            <p:ph type="title"/>
          </p:nvPr>
        </p:nvSpPr>
        <p:spPr>
          <a:xfrm>
            <a:off x="1524000" y="1041400"/>
            <a:ext cx="21336000" cy="1838325"/>
          </a:xfrm>
          <a:prstGeom prst="rect">
            <a:avLst/>
          </a:prstGeom>
        </p:spPr>
        <p:txBody>
          <a:bodyPr vert="horz" lIns="0" tIns="0" rIns="0" bIns="0"/>
          <a:lstStyle>
            <a:lvl1pPr algn="l">
              <a:defRPr sz="10000" b="1" i="0">
                <a:solidFill>
                  <a:schemeClr val="accent1"/>
                </a:solidFill>
                <a:latin typeface="FreightSansLFPro SmBd"/>
                <a:cs typeface="FreightSansLFPro SmBd"/>
              </a:defRPr>
            </a:lvl1pPr>
          </a:lstStyle>
          <a:p>
            <a:r>
              <a:rPr lang="en-US" dirty="0" smtClean="0"/>
              <a:t>Click to edit Master title style</a:t>
            </a:r>
            <a:endParaRPr lang="en-US" dirty="0"/>
          </a:p>
        </p:txBody>
      </p:sp>
      <p:sp>
        <p:nvSpPr>
          <p:cNvPr id="3" name="Text Placeholder 6"/>
          <p:cNvSpPr>
            <a:spLocks noGrp="1"/>
          </p:cNvSpPr>
          <p:nvPr>
            <p:ph type="body" sz="quarter" idx="10"/>
          </p:nvPr>
        </p:nvSpPr>
        <p:spPr>
          <a:xfrm>
            <a:off x="1524000" y="2921000"/>
            <a:ext cx="21336000" cy="1117600"/>
          </a:xfrm>
          <a:prstGeom prst="rect">
            <a:avLst/>
          </a:prstGeom>
        </p:spPr>
        <p:txBody>
          <a:bodyPr vert="horz" lIns="0" tIns="0" rIns="0" bIns="0"/>
          <a:lstStyle>
            <a:lvl1pPr algn="l" defTabSz="-1041400">
              <a:tabLst/>
              <a:defRPr sz="6000" baseline="0">
                <a:solidFill>
                  <a:schemeClr val="accent6"/>
                </a:solidFill>
                <a:latin typeface="FreightSansLFPro Med"/>
              </a:defRPr>
            </a:lvl1pPr>
            <a:lvl2pPr algn="l">
              <a:defRPr sz="6000" baseline="0">
                <a:solidFill>
                  <a:srgbClr val="5890FF"/>
                </a:solidFill>
                <a:latin typeface="FreightSansLFPro Med"/>
              </a:defRPr>
            </a:lvl2pPr>
            <a:lvl3pPr algn="l">
              <a:defRPr sz="6000" baseline="0">
                <a:solidFill>
                  <a:srgbClr val="5890FF"/>
                </a:solidFill>
                <a:latin typeface="FreightSansLFPro Med"/>
              </a:defRPr>
            </a:lvl3pPr>
            <a:lvl4pPr algn="l">
              <a:defRPr sz="6000" baseline="0">
                <a:solidFill>
                  <a:srgbClr val="5890FF"/>
                </a:solidFill>
                <a:latin typeface="FreightSansLFPro Med"/>
              </a:defRPr>
            </a:lvl4pPr>
            <a:lvl5pPr algn="l">
              <a:defRPr sz="6000" baseline="0">
                <a:solidFill>
                  <a:srgbClr val="5890FF"/>
                </a:solidFill>
                <a:latin typeface="FreightSansLFPro Med"/>
              </a:defRPr>
            </a:lvl5pPr>
          </a:lstStyle>
          <a:p>
            <a:pPr lvl="0"/>
            <a:r>
              <a:rPr lang="en-US" dirty="0" smtClean="0"/>
              <a:t>Click to edit Master text styles</a:t>
            </a:r>
          </a:p>
        </p:txBody>
      </p:sp>
    </p:spTree>
    <p:extLst>
      <p:ext uri="{BB962C8B-B14F-4D97-AF65-F5344CB8AC3E}">
        <p14:creationId xmlns:p14="http://schemas.microsoft.com/office/powerpoint/2010/main" val="319757418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tle and body">
    <p:spTree>
      <p:nvGrpSpPr>
        <p:cNvPr id="1" name=""/>
        <p:cNvGrpSpPr/>
        <p:nvPr/>
      </p:nvGrpSpPr>
      <p:grpSpPr>
        <a:xfrm>
          <a:off x="0" y="0"/>
          <a:ext cx="0" cy="0"/>
          <a:chOff x="0" y="0"/>
          <a:chExt cx="0" cy="0"/>
        </a:xfrm>
      </p:grpSpPr>
      <p:sp>
        <p:nvSpPr>
          <p:cNvPr id="16" name="Shape 16"/>
          <p:cNvSpPr>
            <a:spLocks noGrp="1"/>
          </p:cNvSpPr>
          <p:nvPr>
            <p:ph type="body" idx="1"/>
          </p:nvPr>
        </p:nvSpPr>
        <p:spPr>
          <a:xfrm>
            <a:off x="1528519" y="4469353"/>
            <a:ext cx="21964651" cy="9144001"/>
          </a:xfrm>
          <a:prstGeom prst="rect">
            <a:avLst/>
          </a:prstGeom>
        </p:spPr>
        <p:txBody>
          <a:bodyPr/>
          <a:lstStyle>
            <a:lvl2pPr>
              <a:buClr>
                <a:srgbClr val="DFAC3F"/>
              </a:buClr>
            </a:lvl2pPr>
            <a:lvl3pPr>
              <a:buClr>
                <a:srgbClr val="DFAC3F"/>
              </a:buClr>
            </a:lvl3pPr>
            <a:lvl4pPr>
              <a:buClr>
                <a:srgbClr val="DFAC3F"/>
              </a:buClr>
            </a:lvl4pPr>
            <a:lvl5pPr>
              <a:buClr>
                <a:srgbClr val="DFAC3F"/>
              </a:buClr>
            </a:lvl5pPr>
          </a:lstStyle>
          <a:p>
            <a:pPr lvl="0">
              <a:defRPr sz="1800">
                <a:solidFill>
                  <a:srgbClr val="000000"/>
                </a:solidFill>
                <a:uFillTx/>
              </a:defRPr>
            </a:pPr>
            <a:r>
              <a:rPr sz="4400">
                <a:solidFill>
                  <a:srgbClr val="FFFFFF"/>
                </a:solidFill>
                <a:uFill>
                  <a:solidFill>
                    <a:srgbClr val="FFFFFF"/>
                  </a:solidFill>
                </a:uFill>
              </a:rPr>
              <a:t>Body Level One</a:t>
            </a:r>
          </a:p>
          <a:p>
            <a:pPr lvl="1">
              <a:defRPr sz="1800">
                <a:solidFill>
                  <a:srgbClr val="000000"/>
                </a:solidFill>
                <a:uFillTx/>
              </a:defRPr>
            </a:pPr>
            <a:r>
              <a:rPr sz="4400">
                <a:solidFill>
                  <a:srgbClr val="FFFFFF"/>
                </a:solidFill>
                <a:uFill>
                  <a:solidFill>
                    <a:srgbClr val="FFFFFF"/>
                  </a:solidFill>
                </a:uFill>
              </a:rPr>
              <a:t>Body Level Two</a:t>
            </a:r>
          </a:p>
          <a:p>
            <a:pPr lvl="2">
              <a:defRPr sz="1800">
                <a:solidFill>
                  <a:srgbClr val="000000"/>
                </a:solidFill>
                <a:uFillTx/>
              </a:defRPr>
            </a:pPr>
            <a:r>
              <a:rPr sz="4400">
                <a:solidFill>
                  <a:srgbClr val="FFFFFF"/>
                </a:solidFill>
                <a:uFill>
                  <a:solidFill>
                    <a:srgbClr val="FFFFFF"/>
                  </a:solidFill>
                </a:uFill>
              </a:rPr>
              <a:t>Body Level Three</a:t>
            </a:r>
          </a:p>
          <a:p>
            <a:pPr lvl="3">
              <a:defRPr sz="1800">
                <a:solidFill>
                  <a:srgbClr val="000000"/>
                </a:solidFill>
                <a:uFillTx/>
              </a:defRPr>
            </a:pPr>
            <a:r>
              <a:rPr sz="4400">
                <a:solidFill>
                  <a:srgbClr val="FFFFFF"/>
                </a:solidFill>
                <a:uFill>
                  <a:solidFill>
                    <a:srgbClr val="FFFFFF"/>
                  </a:solidFill>
                </a:uFill>
              </a:rPr>
              <a:t>Body Level Four</a:t>
            </a:r>
          </a:p>
          <a:p>
            <a:pPr lvl="4">
              <a:defRPr sz="1800">
                <a:solidFill>
                  <a:srgbClr val="000000"/>
                </a:solidFill>
                <a:uFillTx/>
              </a:defRPr>
            </a:pPr>
            <a:r>
              <a:rPr sz="4400">
                <a:solidFill>
                  <a:srgbClr val="FFFFFF"/>
                </a:solidFill>
                <a:uFill>
                  <a:solidFill>
                    <a:srgbClr val="FFFFFF"/>
                  </a:solidFill>
                </a:uFill>
              </a:rPr>
              <a:t>Body Level Five</a:t>
            </a:r>
          </a:p>
        </p:txBody>
      </p:sp>
    </p:spTree>
    <p:extLst>
      <p:ext uri="{BB962C8B-B14F-4D97-AF65-F5344CB8AC3E}">
        <p14:creationId xmlns:p14="http://schemas.microsoft.com/office/powerpoint/2010/main" val="155995035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0" y="1371600"/>
            <a:ext cx="19202400" cy="29718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2743200" y="4572000"/>
            <a:ext cx="19202400" cy="7162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2781300" y="12906772"/>
            <a:ext cx="2409144" cy="809228"/>
          </a:xfrm>
          <a:prstGeom prst="rect">
            <a:avLst/>
          </a:prstGeom>
        </p:spPr>
        <p:txBody>
          <a:bodyPr/>
          <a:lstStyle/>
          <a:p>
            <a:endParaRPr lang="en-US" dirty="0"/>
          </a:p>
        </p:txBody>
      </p:sp>
      <p:sp>
        <p:nvSpPr>
          <p:cNvPr id="5" name="Footer Placeholder 4"/>
          <p:cNvSpPr>
            <a:spLocks noGrp="1"/>
          </p:cNvSpPr>
          <p:nvPr>
            <p:ph type="ftr" sz="quarter" idx="11"/>
          </p:nvPr>
        </p:nvSpPr>
        <p:spPr>
          <a:xfrm>
            <a:off x="5787128" y="12906772"/>
            <a:ext cx="12561660" cy="809228"/>
          </a:xfrm>
          <a:prstGeom prst="rect">
            <a:avLst/>
          </a:prstGeom>
        </p:spPr>
        <p:txBody>
          <a:bodyPr/>
          <a:lstStyle/>
          <a:p>
            <a:endParaRPr lang="en-US" dirty="0"/>
          </a:p>
        </p:txBody>
      </p:sp>
      <p:sp>
        <p:nvSpPr>
          <p:cNvPr id="6" name="Slide Number Placeholder 5"/>
          <p:cNvSpPr>
            <a:spLocks noGrp="1"/>
          </p:cNvSpPr>
          <p:nvPr>
            <p:ph type="sldNum" sz="quarter" idx="12"/>
          </p:nvPr>
        </p:nvSpPr>
        <p:spPr>
          <a:xfrm>
            <a:off x="18945472" y="12906772"/>
            <a:ext cx="3192584" cy="809228"/>
          </a:xfrm>
          <a:prstGeom prst="rect">
            <a:avLst/>
          </a:prstGeom>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464952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Wordmark-Cover.pdf"/>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37696" y="5080000"/>
            <a:ext cx="10106526" cy="3556000"/>
          </a:xfrm>
          <a:prstGeom prst="rect">
            <a:avLst/>
          </a:prstGeom>
        </p:spPr>
      </p:pic>
    </p:spTree>
  </p:cSld>
  <p:clrMap bg1="dk1" tx1="lt1" bg2="dk2" tx2="lt2" accent1="accent1" accent2="accent2" accent3="accent3" accent4="accent4" accent5="accent5" accent6="accent6" hlink="hlink" folHlink="folHlink"/>
  <p:sldLayoutIdLst>
    <p:sldLayoutId id="2147483652" r:id="rId1"/>
    <p:sldLayoutId id="2147483660" r:id="rId2"/>
    <p:sldLayoutId id="2147483651" r:id="rId3"/>
    <p:sldLayoutId id="2147483661" r:id="rId4"/>
    <p:sldLayoutId id="2147483662" r:id="rId5"/>
    <p:sldLayoutId id="2147483664" r:id="rId6"/>
  </p:sldLayoutIdLst>
  <p:transition spd="med"/>
  <p:timing>
    <p:tnLst>
      <p:par>
        <p:cTn id="1" dur="indefinite" restart="never" nodeType="tmRoot"/>
      </p:par>
    </p:tnLst>
  </p:timing>
  <p:hf hdr="0" dt="0"/>
  <p:txStyles>
    <p:titleStyle>
      <a:lvl1pPr algn="ctr" defTabSz="546100">
        <a:defRPr sz="11400">
          <a:solidFill>
            <a:srgbClr val="53585F"/>
          </a:solidFill>
          <a:latin typeface="+mj-lt"/>
          <a:ea typeface="+mj-ea"/>
          <a:cs typeface="+mj-cs"/>
          <a:sym typeface="Helvetica"/>
        </a:defRPr>
      </a:lvl1pPr>
      <a:lvl2pPr indent="228600" algn="ctr" defTabSz="546100">
        <a:defRPr sz="11400">
          <a:solidFill>
            <a:srgbClr val="53585F"/>
          </a:solidFill>
          <a:latin typeface="+mj-lt"/>
          <a:ea typeface="+mj-ea"/>
          <a:cs typeface="+mj-cs"/>
          <a:sym typeface="Helvetica"/>
        </a:defRPr>
      </a:lvl2pPr>
      <a:lvl3pPr indent="457200" algn="ctr" defTabSz="546100">
        <a:defRPr sz="11400">
          <a:solidFill>
            <a:srgbClr val="53585F"/>
          </a:solidFill>
          <a:latin typeface="+mj-lt"/>
          <a:ea typeface="+mj-ea"/>
          <a:cs typeface="+mj-cs"/>
          <a:sym typeface="Helvetica"/>
        </a:defRPr>
      </a:lvl3pPr>
      <a:lvl4pPr indent="685800" algn="ctr" defTabSz="546100">
        <a:defRPr sz="11400">
          <a:solidFill>
            <a:srgbClr val="53585F"/>
          </a:solidFill>
          <a:latin typeface="+mj-lt"/>
          <a:ea typeface="+mj-ea"/>
          <a:cs typeface="+mj-cs"/>
          <a:sym typeface="Helvetica"/>
        </a:defRPr>
      </a:lvl4pPr>
      <a:lvl5pPr indent="914400" algn="ctr" defTabSz="546100">
        <a:defRPr sz="11400">
          <a:solidFill>
            <a:srgbClr val="53585F"/>
          </a:solidFill>
          <a:latin typeface="+mj-lt"/>
          <a:ea typeface="+mj-ea"/>
          <a:cs typeface="+mj-cs"/>
          <a:sym typeface="Helvetica"/>
        </a:defRPr>
      </a:lvl5pPr>
      <a:lvl6pPr indent="1143000" algn="ctr" defTabSz="546100">
        <a:defRPr sz="11400">
          <a:solidFill>
            <a:srgbClr val="53585F"/>
          </a:solidFill>
          <a:latin typeface="+mj-lt"/>
          <a:ea typeface="+mj-ea"/>
          <a:cs typeface="+mj-cs"/>
          <a:sym typeface="Helvetica"/>
        </a:defRPr>
      </a:lvl6pPr>
      <a:lvl7pPr indent="1371600" algn="ctr" defTabSz="546100">
        <a:defRPr sz="11400">
          <a:solidFill>
            <a:srgbClr val="53585F"/>
          </a:solidFill>
          <a:latin typeface="+mj-lt"/>
          <a:ea typeface="+mj-ea"/>
          <a:cs typeface="+mj-cs"/>
          <a:sym typeface="Helvetica"/>
        </a:defRPr>
      </a:lvl7pPr>
      <a:lvl8pPr indent="1600200" algn="ctr" defTabSz="546100">
        <a:defRPr sz="11400">
          <a:solidFill>
            <a:srgbClr val="53585F"/>
          </a:solidFill>
          <a:latin typeface="+mj-lt"/>
          <a:ea typeface="+mj-ea"/>
          <a:cs typeface="+mj-cs"/>
          <a:sym typeface="Helvetica"/>
        </a:defRPr>
      </a:lvl8pPr>
      <a:lvl9pPr indent="1828800" algn="ctr" defTabSz="546100">
        <a:defRPr sz="11400">
          <a:solidFill>
            <a:srgbClr val="53585F"/>
          </a:solidFill>
          <a:latin typeface="+mj-lt"/>
          <a:ea typeface="+mj-ea"/>
          <a:cs typeface="+mj-cs"/>
          <a:sym typeface="Helvetica"/>
        </a:defRPr>
      </a:lvl9pPr>
    </p:titleStyle>
    <p:bodyStyle>
      <a:lvl1pPr algn="ctr" defTabSz="546100">
        <a:defRPr sz="4800">
          <a:solidFill>
            <a:srgbClr val="53585F"/>
          </a:solidFill>
          <a:latin typeface="+mj-lt"/>
          <a:ea typeface="+mj-ea"/>
          <a:cs typeface="+mj-cs"/>
          <a:sym typeface="Helvetica"/>
        </a:defRPr>
      </a:lvl1pPr>
      <a:lvl2pPr algn="ctr" defTabSz="546100">
        <a:defRPr sz="4800">
          <a:solidFill>
            <a:srgbClr val="53585F"/>
          </a:solidFill>
          <a:latin typeface="+mj-lt"/>
          <a:ea typeface="+mj-ea"/>
          <a:cs typeface="+mj-cs"/>
          <a:sym typeface="Helvetica"/>
        </a:defRPr>
      </a:lvl2pPr>
      <a:lvl3pPr algn="ctr" defTabSz="546100">
        <a:defRPr sz="4800">
          <a:solidFill>
            <a:srgbClr val="53585F"/>
          </a:solidFill>
          <a:latin typeface="+mj-lt"/>
          <a:ea typeface="+mj-ea"/>
          <a:cs typeface="+mj-cs"/>
          <a:sym typeface="Helvetica"/>
        </a:defRPr>
      </a:lvl3pPr>
      <a:lvl4pPr algn="ctr" defTabSz="546100">
        <a:defRPr sz="4800">
          <a:solidFill>
            <a:srgbClr val="53585F"/>
          </a:solidFill>
          <a:latin typeface="+mj-lt"/>
          <a:ea typeface="+mj-ea"/>
          <a:cs typeface="+mj-cs"/>
          <a:sym typeface="Helvetica"/>
        </a:defRPr>
      </a:lvl4pPr>
      <a:lvl5pPr algn="ctr" defTabSz="546100">
        <a:defRPr sz="4800">
          <a:solidFill>
            <a:srgbClr val="53585F"/>
          </a:solidFill>
          <a:latin typeface="+mj-lt"/>
          <a:ea typeface="+mj-ea"/>
          <a:cs typeface="+mj-cs"/>
          <a:sym typeface="Helvetica"/>
        </a:defRPr>
      </a:lvl5pPr>
      <a:lvl6pPr indent="241300" algn="ctr" defTabSz="546100">
        <a:defRPr sz="4800">
          <a:solidFill>
            <a:srgbClr val="53585F"/>
          </a:solidFill>
          <a:latin typeface="+mj-lt"/>
          <a:ea typeface="+mj-ea"/>
          <a:cs typeface="+mj-cs"/>
          <a:sym typeface="Helvetica"/>
        </a:defRPr>
      </a:lvl6pPr>
      <a:lvl7pPr indent="469900" algn="ctr" defTabSz="546100">
        <a:defRPr sz="4800">
          <a:solidFill>
            <a:srgbClr val="53585F"/>
          </a:solidFill>
          <a:latin typeface="+mj-lt"/>
          <a:ea typeface="+mj-ea"/>
          <a:cs typeface="+mj-cs"/>
          <a:sym typeface="Helvetica"/>
        </a:defRPr>
      </a:lvl7pPr>
      <a:lvl8pPr indent="711200" algn="ctr" defTabSz="546100">
        <a:defRPr sz="4800">
          <a:solidFill>
            <a:srgbClr val="53585F"/>
          </a:solidFill>
          <a:latin typeface="+mj-lt"/>
          <a:ea typeface="+mj-ea"/>
          <a:cs typeface="+mj-cs"/>
          <a:sym typeface="Helvetica"/>
        </a:defRPr>
      </a:lvl8pPr>
      <a:lvl9pPr indent="952500" algn="ctr" defTabSz="546100">
        <a:defRPr sz="4800">
          <a:solidFill>
            <a:srgbClr val="53585F"/>
          </a:solidFill>
          <a:latin typeface="+mj-lt"/>
          <a:ea typeface="+mj-ea"/>
          <a:cs typeface="+mj-cs"/>
          <a:sym typeface="Helvetica"/>
        </a:defRPr>
      </a:lvl9pPr>
    </p:bodyStyle>
    <p:otherStyle>
      <a:lvl1pPr algn="ctr" defTabSz="546100">
        <a:defRPr sz="2400">
          <a:solidFill>
            <a:schemeClr val="tx1"/>
          </a:solidFill>
          <a:latin typeface="+mn-lt"/>
          <a:ea typeface="+mn-ea"/>
          <a:cs typeface="+mn-cs"/>
          <a:sym typeface="Helvetica"/>
        </a:defRPr>
      </a:lvl1pPr>
      <a:lvl2pPr indent="228600" algn="ctr" defTabSz="546100">
        <a:defRPr sz="2400">
          <a:solidFill>
            <a:schemeClr val="tx1"/>
          </a:solidFill>
          <a:latin typeface="+mn-lt"/>
          <a:ea typeface="+mn-ea"/>
          <a:cs typeface="+mn-cs"/>
          <a:sym typeface="Helvetica"/>
        </a:defRPr>
      </a:lvl2pPr>
      <a:lvl3pPr indent="457200" algn="ctr" defTabSz="546100">
        <a:defRPr sz="2400">
          <a:solidFill>
            <a:schemeClr val="tx1"/>
          </a:solidFill>
          <a:latin typeface="+mn-lt"/>
          <a:ea typeface="+mn-ea"/>
          <a:cs typeface="+mn-cs"/>
          <a:sym typeface="Helvetica"/>
        </a:defRPr>
      </a:lvl3pPr>
      <a:lvl4pPr indent="685800" algn="ctr" defTabSz="546100">
        <a:defRPr sz="2400">
          <a:solidFill>
            <a:schemeClr val="tx1"/>
          </a:solidFill>
          <a:latin typeface="+mn-lt"/>
          <a:ea typeface="+mn-ea"/>
          <a:cs typeface="+mn-cs"/>
          <a:sym typeface="Helvetica"/>
        </a:defRPr>
      </a:lvl4pPr>
      <a:lvl5pPr indent="914400" algn="ctr" defTabSz="546100">
        <a:defRPr sz="2400">
          <a:solidFill>
            <a:schemeClr val="tx1"/>
          </a:solidFill>
          <a:latin typeface="+mn-lt"/>
          <a:ea typeface="+mn-ea"/>
          <a:cs typeface="+mn-cs"/>
          <a:sym typeface="Helvetica"/>
        </a:defRPr>
      </a:lvl5pPr>
      <a:lvl6pPr indent="1143000" algn="ctr" defTabSz="546100">
        <a:defRPr sz="2400">
          <a:solidFill>
            <a:schemeClr val="tx1"/>
          </a:solidFill>
          <a:latin typeface="+mn-lt"/>
          <a:ea typeface="+mn-ea"/>
          <a:cs typeface="+mn-cs"/>
          <a:sym typeface="Helvetica"/>
        </a:defRPr>
      </a:lvl6pPr>
      <a:lvl7pPr indent="1371600" algn="ctr" defTabSz="546100">
        <a:defRPr sz="2400">
          <a:solidFill>
            <a:schemeClr val="tx1"/>
          </a:solidFill>
          <a:latin typeface="+mn-lt"/>
          <a:ea typeface="+mn-ea"/>
          <a:cs typeface="+mn-cs"/>
          <a:sym typeface="Helvetica"/>
        </a:defRPr>
      </a:lvl7pPr>
      <a:lvl8pPr indent="1600200" algn="ctr" defTabSz="546100">
        <a:defRPr sz="2400">
          <a:solidFill>
            <a:schemeClr val="tx1"/>
          </a:solidFill>
          <a:latin typeface="+mn-lt"/>
          <a:ea typeface="+mn-ea"/>
          <a:cs typeface="+mn-cs"/>
          <a:sym typeface="Helvetica"/>
        </a:defRPr>
      </a:lvl8pPr>
      <a:lvl9pPr indent="1828800" algn="ctr" defTabSz="546100">
        <a:defRPr sz="2400">
          <a:solidFill>
            <a:schemeClr val="tx1"/>
          </a:solidFill>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f"/><Relationship Id="rId5" Type="http://schemas.openxmlformats.org/officeDocument/2006/relationships/image" Target="../media/image6.tiff"/><Relationship Id="rId6"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chart" Target="../charts/char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chart" Target="../charts/char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5.tiff"/><Relationship Id="rId6" Type="http://schemas.openxmlformats.org/officeDocument/2006/relationships/image" Target="../media/image6.tiff"/><Relationship Id="rId7"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5.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5.png"/><Relationship Id="rId9" Type="http://schemas.openxmlformats.org/officeDocument/2006/relationships/image" Target="../media/image12.png"/><Relationship Id="rId1" Type="http://schemas.microsoft.com/office/2007/relationships/media" Target="../media/media1.mov"/><Relationship Id="rId2" Type="http://schemas.openxmlformats.org/officeDocument/2006/relationships/video" Target="../media/media1.mo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1.png"/><Relationship Id="rId8" Type="http://schemas.openxmlformats.org/officeDocument/2006/relationships/image" Target="../media/image9.png"/><Relationship Id="rId9" Type="http://schemas.openxmlformats.org/officeDocument/2006/relationships/image" Target="../media/image15.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340749"/>
            <a:ext cx="21336000" cy="1838325"/>
          </a:xfrm>
        </p:spPr>
        <p:txBody>
          <a:bodyPr/>
          <a:lstStyle/>
          <a:p>
            <a:r>
              <a:rPr lang="en-US" sz="10000" b="0" dirty="0"/>
              <a:t>SVE: </a:t>
            </a:r>
            <a:r>
              <a:rPr lang="en-US" sz="10000" b="0" dirty="0" smtClean="0"/>
              <a:t>Distributed </a:t>
            </a:r>
            <a:r>
              <a:rPr lang="en-US" sz="10000" b="0" dirty="0"/>
              <a:t>Video </a:t>
            </a:r>
            <a:r>
              <a:rPr lang="en-US" sz="10000" b="0" dirty="0" smtClean="0"/>
              <a:t>Processing at Facebook </a:t>
            </a:r>
            <a:r>
              <a:rPr lang="en-US" sz="10000" b="0" dirty="0"/>
              <a:t>Scale</a:t>
            </a:r>
            <a:r>
              <a:rPr lang="en-US" b="0" dirty="0" smtClean="0"/>
              <a:t> </a:t>
            </a:r>
            <a:r>
              <a:rPr lang="en-US" dirty="0" smtClean="0"/>
              <a:t/>
            </a:r>
            <a:br>
              <a:rPr lang="en-US" dirty="0" smtClean="0"/>
            </a:br>
            <a:endParaRPr lang="en-US" dirty="0"/>
          </a:p>
        </p:txBody>
      </p:sp>
      <p:sp>
        <p:nvSpPr>
          <p:cNvPr id="4" name="Text Placeholder 3"/>
          <p:cNvSpPr>
            <a:spLocks noGrp="1"/>
          </p:cNvSpPr>
          <p:nvPr>
            <p:ph type="body" sz="quarter" idx="11"/>
          </p:nvPr>
        </p:nvSpPr>
        <p:spPr>
          <a:xfrm>
            <a:off x="1523999" y="11430000"/>
            <a:ext cx="22005355" cy="883138"/>
          </a:xfrm>
        </p:spPr>
        <p:txBody>
          <a:bodyPr/>
          <a:lstStyle/>
          <a:p>
            <a:r>
              <a:rPr lang="en-US" sz="6000" b="1" dirty="0" smtClean="0"/>
              <a:t>Facebook</a:t>
            </a:r>
            <a:r>
              <a:rPr lang="en-US" dirty="0" smtClean="0"/>
              <a:t>, University of Southern California, Cornell, Princeton</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9" b="45497"/>
          <a:stretch/>
        </p:blipFill>
        <p:spPr>
          <a:xfrm>
            <a:off x="19107806" y="779936"/>
            <a:ext cx="4421549" cy="1332224"/>
          </a:xfrm>
          <a:prstGeom prst="rect">
            <a:avLst/>
          </a:prstGeom>
        </p:spPr>
      </p:pic>
      <p:sp>
        <p:nvSpPr>
          <p:cNvPr id="6" name="Text Placeholder 3"/>
          <p:cNvSpPr txBox="1">
            <a:spLocks/>
          </p:cNvSpPr>
          <p:nvPr/>
        </p:nvSpPr>
        <p:spPr>
          <a:xfrm>
            <a:off x="1524000" y="8874376"/>
            <a:ext cx="21336000" cy="2344607"/>
          </a:xfrm>
          <a:prstGeom prst="rect">
            <a:avLst/>
          </a:prstGeom>
        </p:spPr>
        <p:txBody>
          <a:bodyPr vert="horz" lIns="0" tIns="0" rIns="0" bIns="0"/>
          <a:lstStyle>
            <a:lvl1pPr algn="l" defTabSz="546100">
              <a:defRPr sz="5000">
                <a:solidFill>
                  <a:schemeClr val="bg2"/>
                </a:solidFill>
                <a:latin typeface="FreightSansLFPro"/>
                <a:ea typeface="+mj-ea"/>
                <a:cs typeface="FreightSansLFPro"/>
                <a:sym typeface="Helvetica"/>
              </a:defRPr>
            </a:lvl1pPr>
            <a:lvl2pPr algn="l" defTabSz="546100">
              <a:defRPr sz="5000">
                <a:solidFill>
                  <a:srgbClr val="53585F"/>
                </a:solidFill>
                <a:latin typeface="FreightSansLFPro"/>
                <a:ea typeface="+mj-ea"/>
                <a:cs typeface="FreightSansLFPro"/>
                <a:sym typeface="Helvetica"/>
              </a:defRPr>
            </a:lvl2pPr>
            <a:lvl3pPr algn="l" defTabSz="546100">
              <a:defRPr sz="5000">
                <a:solidFill>
                  <a:srgbClr val="53585F"/>
                </a:solidFill>
                <a:latin typeface="FreightSansLFPro"/>
                <a:ea typeface="+mj-ea"/>
                <a:cs typeface="FreightSansLFPro"/>
                <a:sym typeface="Helvetica"/>
              </a:defRPr>
            </a:lvl3pPr>
            <a:lvl4pPr algn="l" defTabSz="546100">
              <a:defRPr sz="5000">
                <a:solidFill>
                  <a:srgbClr val="53585F"/>
                </a:solidFill>
                <a:latin typeface="FreightSansLFPro"/>
                <a:ea typeface="+mj-ea"/>
                <a:cs typeface="FreightSansLFPro"/>
                <a:sym typeface="Helvetica"/>
              </a:defRPr>
            </a:lvl4pPr>
            <a:lvl5pPr algn="l" defTabSz="546100">
              <a:defRPr sz="5000">
                <a:solidFill>
                  <a:srgbClr val="53585F"/>
                </a:solidFill>
                <a:latin typeface="FreightSansLFPro"/>
                <a:ea typeface="+mj-ea"/>
                <a:cs typeface="FreightSansLFPro"/>
                <a:sym typeface="Helvetica"/>
              </a:defRPr>
            </a:lvl5pPr>
            <a:lvl6pPr indent="241300" algn="ctr" defTabSz="546100">
              <a:defRPr sz="4800">
                <a:solidFill>
                  <a:srgbClr val="53585F"/>
                </a:solidFill>
                <a:latin typeface="+mj-lt"/>
                <a:ea typeface="+mj-ea"/>
                <a:cs typeface="+mj-cs"/>
                <a:sym typeface="Helvetica"/>
              </a:defRPr>
            </a:lvl6pPr>
            <a:lvl7pPr indent="469900" algn="ctr" defTabSz="546100">
              <a:defRPr sz="4800">
                <a:solidFill>
                  <a:srgbClr val="53585F"/>
                </a:solidFill>
                <a:latin typeface="+mj-lt"/>
                <a:ea typeface="+mj-ea"/>
                <a:cs typeface="+mj-cs"/>
                <a:sym typeface="Helvetica"/>
              </a:defRPr>
            </a:lvl7pPr>
            <a:lvl8pPr indent="711200" algn="ctr" defTabSz="546100">
              <a:defRPr sz="4800">
                <a:solidFill>
                  <a:srgbClr val="53585F"/>
                </a:solidFill>
                <a:latin typeface="+mj-lt"/>
                <a:ea typeface="+mj-ea"/>
                <a:cs typeface="+mj-cs"/>
                <a:sym typeface="Helvetica"/>
              </a:defRPr>
            </a:lvl8pPr>
            <a:lvl9pPr indent="952500" algn="ctr" defTabSz="546100">
              <a:defRPr sz="4800">
                <a:solidFill>
                  <a:srgbClr val="53585F"/>
                </a:solidFill>
                <a:latin typeface="+mj-lt"/>
                <a:ea typeface="+mj-ea"/>
                <a:cs typeface="+mj-cs"/>
                <a:sym typeface="Helvetica"/>
              </a:defRPr>
            </a:lvl9pPr>
          </a:lstStyle>
          <a:p>
            <a:pPr>
              <a:lnSpc>
                <a:spcPct val="100000"/>
              </a:lnSpc>
            </a:pPr>
            <a:r>
              <a:rPr lang="en-US" dirty="0" err="1" smtClean="0">
                <a:solidFill>
                  <a:schemeClr val="bg1">
                    <a:lumMod val="75000"/>
                  </a:schemeClr>
                </a:solidFill>
              </a:rPr>
              <a:t>Petchean</a:t>
            </a:r>
            <a:r>
              <a:rPr lang="en-US" dirty="0" smtClean="0">
                <a:solidFill>
                  <a:schemeClr val="bg1">
                    <a:lumMod val="75000"/>
                  </a:schemeClr>
                </a:solidFill>
              </a:rPr>
              <a:t> </a:t>
            </a:r>
            <a:r>
              <a:rPr lang="en-US" dirty="0" err="1" smtClean="0">
                <a:solidFill>
                  <a:schemeClr val="bg1">
                    <a:lumMod val="75000"/>
                  </a:schemeClr>
                </a:solidFill>
              </a:rPr>
              <a:t>Ang</a:t>
            </a:r>
            <a:r>
              <a:rPr lang="en-US" dirty="0" smtClean="0">
                <a:solidFill>
                  <a:schemeClr val="bg1">
                    <a:lumMod val="75000"/>
                  </a:schemeClr>
                </a:solidFill>
              </a:rPr>
              <a:t>, Peter Knowles, Tomasz </a:t>
            </a:r>
            <a:r>
              <a:rPr lang="en-US" dirty="0" err="1" smtClean="0">
                <a:solidFill>
                  <a:schemeClr val="bg1">
                    <a:lumMod val="75000"/>
                  </a:schemeClr>
                </a:solidFill>
              </a:rPr>
              <a:t>Nykiel</a:t>
            </a:r>
            <a:r>
              <a:rPr lang="en-US" dirty="0" smtClean="0">
                <a:solidFill>
                  <a:schemeClr val="bg1">
                    <a:lumMod val="75000"/>
                  </a:schemeClr>
                </a:solidFill>
              </a:rPr>
              <a:t>, </a:t>
            </a:r>
            <a:r>
              <a:rPr lang="en-US" dirty="0" err="1" smtClean="0">
                <a:solidFill>
                  <a:schemeClr val="bg1">
                    <a:lumMod val="75000"/>
                  </a:schemeClr>
                </a:solidFill>
              </a:rPr>
              <a:t>Iaroslav</a:t>
            </a:r>
            <a:r>
              <a:rPr lang="en-US" dirty="0">
                <a:solidFill>
                  <a:schemeClr val="bg1">
                    <a:lumMod val="75000"/>
                  </a:schemeClr>
                </a:solidFill>
              </a:rPr>
              <a:t> </a:t>
            </a:r>
            <a:r>
              <a:rPr lang="en-US" dirty="0" err="1" smtClean="0">
                <a:solidFill>
                  <a:schemeClr val="bg1">
                    <a:lumMod val="75000"/>
                  </a:schemeClr>
                </a:solidFill>
              </a:rPr>
              <a:t>Tverdokhlib</a:t>
            </a:r>
            <a:r>
              <a:rPr lang="en-US" dirty="0" smtClean="0">
                <a:solidFill>
                  <a:schemeClr val="bg1">
                    <a:lumMod val="75000"/>
                  </a:schemeClr>
                </a:solidFill>
              </a:rPr>
              <a:t>,</a:t>
            </a:r>
          </a:p>
          <a:p>
            <a:pPr>
              <a:lnSpc>
                <a:spcPct val="100000"/>
              </a:lnSpc>
            </a:pPr>
            <a:r>
              <a:rPr lang="en-US" dirty="0" smtClean="0">
                <a:solidFill>
                  <a:schemeClr val="bg1">
                    <a:lumMod val="75000"/>
                  </a:schemeClr>
                </a:solidFill>
              </a:rPr>
              <a:t>Amit </a:t>
            </a:r>
            <a:r>
              <a:rPr lang="en-US" dirty="0" err="1" smtClean="0">
                <a:solidFill>
                  <a:schemeClr val="bg1">
                    <a:lumMod val="75000"/>
                  </a:schemeClr>
                </a:solidFill>
              </a:rPr>
              <a:t>Yajurvedi</a:t>
            </a:r>
            <a:r>
              <a:rPr lang="en-US" dirty="0" smtClean="0">
                <a:solidFill>
                  <a:schemeClr val="bg1">
                    <a:lumMod val="75000"/>
                  </a:schemeClr>
                </a:solidFill>
              </a:rPr>
              <a:t>, Paul </a:t>
            </a:r>
            <a:r>
              <a:rPr lang="en-US" dirty="0" err="1" smtClean="0">
                <a:solidFill>
                  <a:schemeClr val="bg1">
                    <a:lumMod val="75000"/>
                  </a:schemeClr>
                </a:solidFill>
              </a:rPr>
              <a:t>Dapolito</a:t>
            </a:r>
            <a:r>
              <a:rPr lang="en-US" dirty="0" smtClean="0">
                <a:solidFill>
                  <a:schemeClr val="bg1">
                    <a:lumMod val="75000"/>
                  </a:schemeClr>
                </a:solidFill>
              </a:rPr>
              <a:t> IV, </a:t>
            </a:r>
            <a:r>
              <a:rPr lang="en-US" dirty="0" err="1" smtClean="0">
                <a:solidFill>
                  <a:schemeClr val="bg1">
                    <a:lumMod val="75000"/>
                  </a:schemeClr>
                </a:solidFill>
              </a:rPr>
              <a:t>Xifan</a:t>
            </a:r>
            <a:r>
              <a:rPr lang="en-US" dirty="0" smtClean="0">
                <a:solidFill>
                  <a:schemeClr val="bg1">
                    <a:lumMod val="75000"/>
                  </a:schemeClr>
                </a:solidFill>
              </a:rPr>
              <a:t> Yan, Maxim </a:t>
            </a:r>
            <a:r>
              <a:rPr lang="en-US" dirty="0" err="1" smtClean="0">
                <a:solidFill>
                  <a:schemeClr val="bg1">
                    <a:lumMod val="75000"/>
                  </a:schemeClr>
                </a:solidFill>
              </a:rPr>
              <a:t>Bykov</a:t>
            </a:r>
            <a:r>
              <a:rPr lang="en-US" dirty="0" smtClean="0">
                <a:solidFill>
                  <a:schemeClr val="bg1">
                    <a:lumMod val="75000"/>
                  </a:schemeClr>
                </a:solidFill>
              </a:rPr>
              <a:t>, </a:t>
            </a:r>
            <a:r>
              <a:rPr lang="en-US" dirty="0" err="1" smtClean="0">
                <a:solidFill>
                  <a:schemeClr val="bg1">
                    <a:lumMod val="75000"/>
                  </a:schemeClr>
                </a:solidFill>
              </a:rPr>
              <a:t>Chuen</a:t>
            </a:r>
            <a:r>
              <a:rPr lang="en-US" dirty="0" smtClean="0">
                <a:solidFill>
                  <a:schemeClr val="bg1">
                    <a:lumMod val="75000"/>
                  </a:schemeClr>
                </a:solidFill>
              </a:rPr>
              <a:t> Liang, </a:t>
            </a:r>
            <a:r>
              <a:rPr lang="en-US" dirty="0" err="1" smtClean="0">
                <a:solidFill>
                  <a:schemeClr val="bg1">
                    <a:lumMod val="75000"/>
                  </a:schemeClr>
                </a:solidFill>
              </a:rPr>
              <a:t>Mohit</a:t>
            </a:r>
            <a:r>
              <a:rPr lang="en-US" dirty="0" smtClean="0">
                <a:solidFill>
                  <a:schemeClr val="bg1">
                    <a:lumMod val="75000"/>
                  </a:schemeClr>
                </a:solidFill>
              </a:rPr>
              <a:t> </a:t>
            </a:r>
            <a:r>
              <a:rPr lang="en-US" dirty="0" err="1" smtClean="0">
                <a:solidFill>
                  <a:schemeClr val="bg1">
                    <a:lumMod val="75000"/>
                  </a:schemeClr>
                </a:solidFill>
              </a:rPr>
              <a:t>Talwar</a:t>
            </a:r>
            <a:r>
              <a:rPr lang="en-US" dirty="0" smtClean="0">
                <a:solidFill>
                  <a:schemeClr val="bg1">
                    <a:lumMod val="75000"/>
                  </a:schemeClr>
                </a:solidFill>
              </a:rPr>
              <a:t>, Abhishek </a:t>
            </a:r>
            <a:r>
              <a:rPr lang="en-US" dirty="0" err="1" smtClean="0">
                <a:solidFill>
                  <a:schemeClr val="bg1">
                    <a:lumMod val="75000"/>
                  </a:schemeClr>
                </a:solidFill>
              </a:rPr>
              <a:t>Mathur</a:t>
            </a:r>
            <a:r>
              <a:rPr lang="en-US" dirty="0" smtClean="0">
                <a:solidFill>
                  <a:schemeClr val="bg1">
                    <a:lumMod val="75000"/>
                  </a:schemeClr>
                </a:solidFill>
              </a:rPr>
              <a:t>, </a:t>
            </a:r>
            <a:r>
              <a:rPr lang="en-US" dirty="0" err="1" smtClean="0">
                <a:solidFill>
                  <a:schemeClr val="bg1">
                    <a:lumMod val="75000"/>
                  </a:schemeClr>
                </a:solidFill>
              </a:rPr>
              <a:t>Sachin</a:t>
            </a:r>
            <a:r>
              <a:rPr lang="en-US" dirty="0" smtClean="0">
                <a:solidFill>
                  <a:schemeClr val="bg1">
                    <a:lumMod val="75000"/>
                  </a:schemeClr>
                </a:solidFill>
              </a:rPr>
              <a:t> Kulkarni, Matthew Burke, Wyatt Lloyd</a:t>
            </a:r>
            <a:endParaRPr lang="en-US" dirty="0">
              <a:solidFill>
                <a:schemeClr val="bg1">
                  <a:lumMod val="75000"/>
                </a:schemeClr>
              </a:solidFill>
            </a:endParaRPr>
          </a:p>
        </p:txBody>
      </p:sp>
      <p:sp>
        <p:nvSpPr>
          <p:cNvPr id="7" name="Text Placeholder 6"/>
          <p:cNvSpPr>
            <a:spLocks noGrp="1"/>
          </p:cNvSpPr>
          <p:nvPr>
            <p:ph type="body" sz="quarter" idx="10"/>
          </p:nvPr>
        </p:nvSpPr>
        <p:spPr>
          <a:xfrm>
            <a:off x="1524000" y="7780221"/>
            <a:ext cx="21336000" cy="1117600"/>
          </a:xfrm>
        </p:spPr>
        <p:txBody>
          <a:bodyPr/>
          <a:lstStyle/>
          <a:p>
            <a:r>
              <a:rPr lang="en-US" dirty="0" smtClean="0"/>
              <a:t>Qi Huang</a:t>
            </a:r>
            <a:endParaRPr lang="en-US" dirty="0"/>
          </a:p>
        </p:txBody>
      </p:sp>
    </p:spTree>
    <p:extLst>
      <p:ext uri="{BB962C8B-B14F-4D97-AF65-F5344CB8AC3E}">
        <p14:creationId xmlns:p14="http://schemas.microsoft.com/office/powerpoint/2010/main" val="1070855306"/>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p:nvPr/>
        </p:nvSpPr>
        <p:spPr>
          <a:xfrm>
            <a:off x="4142468"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sp>
        <p:nvSpPr>
          <p:cNvPr id="222" name="Shape 222"/>
          <p:cNvSpPr/>
          <p:nvPr/>
        </p:nvSpPr>
        <p:spPr>
          <a:xfrm>
            <a:off x="592967" y="5634518"/>
            <a:ext cx="3362649" cy="2446964"/>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lvl1pPr algn="ctr">
              <a:lnSpc>
                <a:spcPct val="100000"/>
              </a:lnSpc>
              <a:defRPr sz="5400" b="0">
                <a:solidFill>
                  <a:schemeClr val="accent2"/>
                </a:solidFill>
              </a:defRPr>
            </a:lvl1pPr>
          </a:lstStyle>
          <a:p>
            <a:r>
              <a:rPr sz="4085" dirty="0">
                <a:solidFill>
                  <a:schemeClr val="bg1">
                    <a:lumMod val="50000"/>
                  </a:schemeClr>
                </a:solidFill>
              </a:rPr>
              <a:t>Client</a:t>
            </a:r>
          </a:p>
        </p:txBody>
      </p:sp>
      <p:sp>
        <p:nvSpPr>
          <p:cNvPr id="223" name="Shape 223"/>
          <p:cNvSpPr/>
          <p:nvPr/>
        </p:nvSpPr>
        <p:spPr>
          <a:xfrm>
            <a:off x="5530202" y="5634518"/>
            <a:ext cx="3362649" cy="2446964"/>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Web Server</a:t>
            </a:r>
          </a:p>
        </p:txBody>
      </p:sp>
      <p:sp>
        <p:nvSpPr>
          <p:cNvPr id="224" name="Shape 224"/>
          <p:cNvSpPr/>
          <p:nvPr/>
        </p:nvSpPr>
        <p:spPr>
          <a:xfrm>
            <a:off x="10448780" y="5634518"/>
            <a:ext cx="3362649" cy="2446964"/>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p>
        </p:txBody>
      </p:sp>
      <p:sp>
        <p:nvSpPr>
          <p:cNvPr id="225" name="Shape 225"/>
          <p:cNvSpPr/>
          <p:nvPr/>
        </p:nvSpPr>
        <p:spPr>
          <a:xfrm>
            <a:off x="15386015" y="5634518"/>
            <a:ext cx="3362649" cy="2446964"/>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lang="en-US" sz="4085" dirty="0" smtClean="0">
                <a:solidFill>
                  <a:schemeClr val="bg1">
                    <a:lumMod val="50000"/>
                  </a:schemeClr>
                </a:solidFill>
              </a:rPr>
              <a:t>Processing</a:t>
            </a:r>
            <a:endParaRPr sz="4085" dirty="0">
              <a:solidFill>
                <a:schemeClr val="bg1">
                  <a:lumMod val="50000"/>
                </a:schemeClr>
              </a:solidFill>
            </a:endParaRPr>
          </a:p>
        </p:txBody>
      </p:sp>
      <p:sp>
        <p:nvSpPr>
          <p:cNvPr id="226" name="Shape 226"/>
          <p:cNvSpPr/>
          <p:nvPr/>
        </p:nvSpPr>
        <p:spPr>
          <a:xfrm>
            <a:off x="9061046"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227" name="Shape 227"/>
          <p:cNvSpPr/>
          <p:nvPr/>
        </p:nvSpPr>
        <p:spPr>
          <a:xfrm>
            <a:off x="13979626"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228" name="Shape 228"/>
          <p:cNvSpPr/>
          <p:nvPr/>
        </p:nvSpPr>
        <p:spPr>
          <a:xfrm>
            <a:off x="20341905" y="5634518"/>
            <a:ext cx="3362649" cy="2446964"/>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smtClean="0">
                <a:solidFill>
                  <a:schemeClr val="bg1">
                    <a:lumMod val="50000"/>
                  </a:schemeClr>
                </a:solidFill>
              </a:rPr>
              <a:t>Final</a:t>
            </a:r>
            <a:endParaRPr lang="en-US" sz="4085" dirty="0" smtClean="0">
              <a:solidFill>
                <a:schemeClr val="bg1">
                  <a:lumMod val="50000"/>
                </a:schemeClr>
              </a:solidFill>
            </a:endParaRPr>
          </a:p>
          <a:p>
            <a:pPr>
              <a:lnSpc>
                <a:spcPct val="100000"/>
              </a:lnSpc>
            </a:pPr>
            <a:r>
              <a:rPr sz="4085" dirty="0" smtClean="0">
                <a:solidFill>
                  <a:schemeClr val="bg1">
                    <a:lumMod val="50000"/>
                  </a:schemeClr>
                </a:solidFill>
              </a:rPr>
              <a:t>Storage</a:t>
            </a:r>
            <a:endParaRPr sz="4085" dirty="0">
              <a:solidFill>
                <a:schemeClr val="bg1">
                  <a:lumMod val="50000"/>
                </a:schemeClr>
              </a:solidFill>
            </a:endParaRPr>
          </a:p>
        </p:txBody>
      </p:sp>
      <p:sp>
        <p:nvSpPr>
          <p:cNvPr id="229" name="Shape 229"/>
          <p:cNvSpPr/>
          <p:nvPr/>
        </p:nvSpPr>
        <p:spPr>
          <a:xfrm>
            <a:off x="18935516"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4" name="Title 3"/>
          <p:cNvSpPr>
            <a:spLocks noGrp="1"/>
          </p:cNvSpPr>
          <p:nvPr>
            <p:ph type="title"/>
          </p:nvPr>
        </p:nvSpPr>
        <p:spPr/>
        <p:txBody>
          <a:bodyPr/>
          <a:lstStyle/>
          <a:p>
            <a:r>
              <a:rPr lang="en-US" dirty="0" smtClean="0"/>
              <a:t>Focus: pre-sharing pipeline</a:t>
            </a:r>
            <a:endParaRPr lang="en-US" dirty="0"/>
          </a:p>
        </p:txBody>
      </p:sp>
      <p:sp>
        <p:nvSpPr>
          <p:cNvPr id="14" name="Shape 167"/>
          <p:cNvSpPr/>
          <p:nvPr/>
        </p:nvSpPr>
        <p:spPr>
          <a:xfrm>
            <a:off x="1871538" y="9094950"/>
            <a:ext cx="20988461" cy="3678681"/>
          </a:xfrm>
          <a:prstGeom prst="roundRect">
            <a:avLst>
              <a:gd name="adj" fmla="val 20465"/>
            </a:avLst>
          </a:prstGeom>
          <a:solidFill>
            <a:srgbClr val="FFFFFF">
              <a:alpha val="90000"/>
            </a:srgbClr>
          </a:solidFill>
          <a:ln w="12700" cap="flat">
            <a:noFill/>
            <a:miter lim="400000"/>
          </a:ln>
          <a:effectLst/>
        </p:spPr>
        <p:txBody>
          <a:bodyPr wrap="square" lIns="0" tIns="0" rIns="0" bIns="0" numCol="1" anchor="ctr">
            <a:noAutofit/>
          </a:bodyPr>
          <a:lstStyle/>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72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All steps from when a user starts an upload until a video is ready to be shared</a:t>
            </a:r>
            <a:endParaRPr lang="en-US" sz="7200" dirty="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endParaRPr>
          </a:p>
        </p:txBody>
      </p:sp>
      <p:sp>
        <p:nvSpPr>
          <p:cNvPr id="13" name="Rectangle 12"/>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09</a:t>
            </a:r>
            <a:endParaRPr lang="en-US" dirty="0"/>
          </a:p>
        </p:txBody>
      </p:sp>
    </p:spTree>
    <p:extLst>
      <p:ext uri="{BB962C8B-B14F-4D97-AF65-F5344CB8AC3E}">
        <p14:creationId xmlns:p14="http://schemas.microsoft.com/office/powerpoint/2010/main" val="1794621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294"/>
          <p:cNvGrpSpPr/>
          <p:nvPr/>
        </p:nvGrpSpPr>
        <p:grpSpPr>
          <a:xfrm>
            <a:off x="13506192" y="3314498"/>
            <a:ext cx="7087003" cy="7087004"/>
            <a:chOff x="0" y="0"/>
            <a:chExt cx="9368130" cy="9368132"/>
          </a:xfrm>
        </p:grpSpPr>
        <p:sp>
          <p:nvSpPr>
            <p:cNvPr id="39" name="Shape 286"/>
            <p:cNvSpPr/>
            <p:nvPr/>
          </p:nvSpPr>
          <p:spPr>
            <a:xfrm>
              <a:off x="3988536" y="0"/>
              <a:ext cx="1391060" cy="1391059"/>
            </a:xfrm>
            <a:prstGeom prst="ellipse">
              <a:avLst/>
            </a:prstGeom>
            <a:noFill/>
            <a:ln w="12700" cap="flat">
              <a:noFill/>
              <a:miter lim="400000"/>
            </a:ln>
            <a:effectLst/>
          </p:spPr>
          <p:txBody>
            <a:bodyPr wrap="square" lIns="38430" tIns="38430" rIns="38430" bIns="38430" numCol="1" anchor="ctr">
              <a:noAutofit/>
            </a:bodyP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sp>
          <p:nvSpPr>
            <p:cNvPr id="40" name="Shape 287"/>
            <p:cNvSpPr/>
            <p:nvPr/>
          </p:nvSpPr>
          <p:spPr>
            <a:xfrm>
              <a:off x="3988536" y="7977073"/>
              <a:ext cx="1391060" cy="1391060"/>
            </a:xfrm>
            <a:prstGeom prst="ellipse">
              <a:avLst/>
            </a:prstGeom>
            <a:noFill/>
            <a:ln w="12700" cap="flat">
              <a:noFill/>
              <a:miter lim="400000"/>
            </a:ln>
            <a:effectLst/>
          </p:spPr>
          <p:txBody>
            <a:bodyPr wrap="square" lIns="38430" tIns="38430" rIns="38430" bIns="38430" numCol="1" anchor="ctr">
              <a:noAutofit/>
            </a:bodyP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cxnSp>
          <p:nvCxnSpPr>
            <p:cNvPr id="41" name="Connector 288"/>
            <p:cNvCxnSpPr/>
            <p:nvPr/>
          </p:nvCxnSpPr>
          <p:spPr>
            <a:xfrm>
              <a:off x="4684065" y="695529"/>
              <a:ext cx="3988537" cy="3988537"/>
            </a:xfrm>
            <a:prstGeom prst="straightConnector1">
              <a:avLst/>
            </a:prstGeom>
            <a:ln w="114300" cap="flat">
              <a:solidFill>
                <a:schemeClr val="accent4">
                  <a:hueOff val="8089917"/>
                  <a:satOff val="-32228"/>
                  <a:lumOff val="13219"/>
                </a:schemeClr>
              </a:solidFill>
              <a:prstDash val="solid"/>
              <a:miter lim="400000"/>
              <a:tailEnd type="arrow" w="med" len="med"/>
            </a:ln>
            <a:effectLst/>
          </p:spPr>
        </p:cxnSp>
        <p:sp>
          <p:nvSpPr>
            <p:cNvPr id="42" name="Shape 289"/>
            <p:cNvSpPr/>
            <p:nvPr/>
          </p:nvSpPr>
          <p:spPr>
            <a:xfrm rot="5400000">
              <a:off x="7977072" y="3988536"/>
              <a:ext cx="1391059" cy="1391060"/>
            </a:xfrm>
            <a:prstGeom prst="ellipse">
              <a:avLst/>
            </a:prstGeom>
            <a:noFill/>
            <a:ln w="12700" cap="flat">
              <a:noFill/>
              <a:miter lim="400000"/>
            </a:ln>
            <a:effectLst/>
          </p:spPr>
          <p:txBody>
            <a:bodyPr wrap="square" lIns="38430" tIns="38430" rIns="38430" bIns="38430" numCol="1" anchor="ctr">
              <a:noAutofit/>
            </a:bodyP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sp>
          <p:nvSpPr>
            <p:cNvPr id="43" name="Shape 290"/>
            <p:cNvSpPr/>
            <p:nvPr/>
          </p:nvSpPr>
          <p:spPr>
            <a:xfrm rot="5400000">
              <a:off x="-1" y="3988536"/>
              <a:ext cx="1391060" cy="1391060"/>
            </a:xfrm>
            <a:prstGeom prst="ellipse">
              <a:avLst/>
            </a:prstGeom>
            <a:noFill/>
            <a:ln w="12700" cap="flat">
              <a:noFill/>
              <a:miter lim="400000"/>
            </a:ln>
            <a:effectLst/>
          </p:spPr>
          <p:txBody>
            <a:bodyPr wrap="square" lIns="38430" tIns="38430" rIns="38430" bIns="38430" numCol="1" anchor="ctr">
              <a:noAutofit/>
            </a:bodyP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cxnSp>
          <p:nvCxnSpPr>
            <p:cNvPr id="44" name="Connector 291"/>
            <p:cNvCxnSpPr/>
            <p:nvPr/>
          </p:nvCxnSpPr>
          <p:spPr>
            <a:xfrm flipH="1">
              <a:off x="4684065" y="4684065"/>
              <a:ext cx="3988537" cy="3988539"/>
            </a:xfrm>
            <a:prstGeom prst="straightConnector1">
              <a:avLst/>
            </a:prstGeom>
            <a:ln w="114300" cap="flat">
              <a:solidFill>
                <a:schemeClr val="accent4">
                  <a:hueOff val="8089917"/>
                  <a:satOff val="-32228"/>
                  <a:lumOff val="13219"/>
                </a:schemeClr>
              </a:solidFill>
              <a:prstDash val="solid"/>
              <a:miter lim="400000"/>
              <a:tailEnd type="arrow" w="med" len="med"/>
            </a:ln>
            <a:effectLst/>
          </p:spPr>
        </p:cxnSp>
        <p:cxnSp>
          <p:nvCxnSpPr>
            <p:cNvPr id="45" name="Connector 292"/>
            <p:cNvCxnSpPr/>
            <p:nvPr/>
          </p:nvCxnSpPr>
          <p:spPr>
            <a:xfrm flipH="1" flipV="1">
              <a:off x="695529" y="4684065"/>
              <a:ext cx="3988537" cy="3988539"/>
            </a:xfrm>
            <a:prstGeom prst="straightConnector1">
              <a:avLst/>
            </a:prstGeom>
            <a:ln w="114300" cap="flat">
              <a:solidFill>
                <a:schemeClr val="accent4">
                  <a:hueOff val="8089917"/>
                  <a:satOff val="-32228"/>
                  <a:lumOff val="13219"/>
                </a:schemeClr>
              </a:solidFill>
              <a:prstDash val="solid"/>
              <a:miter lim="400000"/>
              <a:tailEnd type="arrow" w="med" len="med"/>
            </a:ln>
            <a:effectLst/>
          </p:spPr>
        </p:cxnSp>
        <p:cxnSp>
          <p:nvCxnSpPr>
            <p:cNvPr id="46" name="Connector 293"/>
            <p:cNvCxnSpPr/>
            <p:nvPr/>
          </p:nvCxnSpPr>
          <p:spPr>
            <a:xfrm flipV="1">
              <a:off x="695529" y="695529"/>
              <a:ext cx="3988537" cy="3988537"/>
            </a:xfrm>
            <a:prstGeom prst="straightConnector1">
              <a:avLst/>
            </a:prstGeom>
            <a:ln w="114300" cap="flat">
              <a:solidFill>
                <a:schemeClr val="accent4">
                  <a:hueOff val="8089917"/>
                  <a:satOff val="-32228"/>
                  <a:lumOff val="13219"/>
                </a:schemeClr>
              </a:solidFill>
              <a:prstDash val="solid"/>
              <a:miter lim="400000"/>
              <a:tailEnd type="arrow" w="med" len="med"/>
            </a:ln>
            <a:effectLst/>
          </p:spPr>
        </p:cxnSp>
      </p:grpSp>
      <p:sp>
        <p:nvSpPr>
          <p:cNvPr id="265" name="Shape 265"/>
          <p:cNvSpPr/>
          <p:nvPr/>
        </p:nvSpPr>
        <p:spPr>
          <a:xfrm>
            <a:off x="10448780" y="5634518"/>
            <a:ext cx="3362649" cy="2446964"/>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p>
        </p:txBody>
      </p:sp>
      <p:sp>
        <p:nvSpPr>
          <p:cNvPr id="266" name="Shape 266"/>
          <p:cNvSpPr/>
          <p:nvPr/>
        </p:nvSpPr>
        <p:spPr>
          <a:xfrm>
            <a:off x="15386015" y="5634518"/>
            <a:ext cx="3362649" cy="2446964"/>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lang="en-US" sz="4085" dirty="0" smtClean="0">
                <a:solidFill>
                  <a:schemeClr val="bg1">
                    <a:lumMod val="50000"/>
                  </a:schemeClr>
                </a:solidFill>
              </a:rPr>
              <a:t>Processing</a:t>
            </a:r>
            <a:endParaRPr sz="4085" dirty="0">
              <a:solidFill>
                <a:schemeClr val="bg1">
                  <a:lumMod val="50000"/>
                </a:schemeClr>
              </a:solidFill>
            </a:endParaRPr>
          </a:p>
        </p:txBody>
      </p:sp>
      <p:sp>
        <p:nvSpPr>
          <p:cNvPr id="268" name="Shape 268"/>
          <p:cNvSpPr/>
          <p:nvPr/>
        </p:nvSpPr>
        <p:spPr>
          <a:xfrm>
            <a:off x="13979626"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269" name="Shape 269"/>
          <p:cNvSpPr/>
          <p:nvPr/>
        </p:nvSpPr>
        <p:spPr>
          <a:xfrm>
            <a:off x="20341905" y="5634518"/>
            <a:ext cx="3362649" cy="2446964"/>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smtClean="0">
                <a:solidFill>
                  <a:schemeClr val="bg1">
                    <a:lumMod val="50000"/>
                  </a:schemeClr>
                </a:solidFill>
              </a:rPr>
              <a:t>Final</a:t>
            </a:r>
            <a:endParaRPr lang="en-US" sz="4085" dirty="0">
              <a:solidFill>
                <a:schemeClr val="bg1">
                  <a:lumMod val="50000"/>
                </a:schemeClr>
              </a:solidFill>
            </a:endParaRPr>
          </a:p>
          <a:p>
            <a:pPr>
              <a:lnSpc>
                <a:spcPct val="100000"/>
              </a:lnSpc>
            </a:pPr>
            <a:r>
              <a:rPr sz="4085" dirty="0" smtClean="0">
                <a:solidFill>
                  <a:schemeClr val="bg1">
                    <a:lumMod val="50000"/>
                  </a:schemeClr>
                </a:solidFill>
              </a:rPr>
              <a:t>Storage</a:t>
            </a:r>
            <a:endParaRPr sz="4085" dirty="0">
              <a:solidFill>
                <a:schemeClr val="bg1">
                  <a:lumMod val="50000"/>
                </a:schemeClr>
              </a:solidFill>
            </a:endParaRPr>
          </a:p>
        </p:txBody>
      </p:sp>
      <p:sp>
        <p:nvSpPr>
          <p:cNvPr id="270" name="Shape 270"/>
          <p:cNvSpPr/>
          <p:nvPr/>
        </p:nvSpPr>
        <p:spPr>
          <a:xfrm>
            <a:off x="18935516"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3" name="Title 2"/>
          <p:cNvSpPr>
            <a:spLocks noGrp="1"/>
          </p:cNvSpPr>
          <p:nvPr>
            <p:ph type="title"/>
          </p:nvPr>
        </p:nvSpPr>
        <p:spPr/>
        <p:txBody>
          <a:bodyPr/>
          <a:lstStyle/>
          <a:p>
            <a:r>
              <a:rPr lang="en-US" dirty="0" smtClean="0"/>
              <a:t>Serial pipeline leads to slow processing</a:t>
            </a:r>
            <a:endParaRPr lang="en-US" dirty="0"/>
          </a:p>
        </p:txBody>
      </p:sp>
      <p:sp>
        <p:nvSpPr>
          <p:cNvPr id="48" name="Shape 221"/>
          <p:cNvSpPr/>
          <p:nvPr/>
        </p:nvSpPr>
        <p:spPr>
          <a:xfrm>
            <a:off x="4142468"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sp>
        <p:nvSpPr>
          <p:cNvPr id="49" name="Shape 222"/>
          <p:cNvSpPr/>
          <p:nvPr/>
        </p:nvSpPr>
        <p:spPr>
          <a:xfrm>
            <a:off x="592967" y="5634518"/>
            <a:ext cx="3362649" cy="2446964"/>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lvl1pPr algn="ctr">
              <a:lnSpc>
                <a:spcPct val="100000"/>
              </a:lnSpc>
              <a:defRPr sz="5400" b="0">
                <a:solidFill>
                  <a:schemeClr val="accent2"/>
                </a:solidFill>
              </a:defRPr>
            </a:lvl1pPr>
          </a:lstStyle>
          <a:p>
            <a:r>
              <a:rPr sz="4085" dirty="0">
                <a:solidFill>
                  <a:schemeClr val="bg1">
                    <a:lumMod val="50000"/>
                  </a:schemeClr>
                </a:solidFill>
              </a:rPr>
              <a:t>Client</a:t>
            </a:r>
          </a:p>
        </p:txBody>
      </p:sp>
      <p:sp>
        <p:nvSpPr>
          <p:cNvPr id="50" name="Shape 223"/>
          <p:cNvSpPr/>
          <p:nvPr/>
        </p:nvSpPr>
        <p:spPr>
          <a:xfrm>
            <a:off x="5530202" y="5634518"/>
            <a:ext cx="3362649" cy="2446964"/>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Web Server</a:t>
            </a:r>
          </a:p>
        </p:txBody>
      </p:sp>
      <p:sp>
        <p:nvSpPr>
          <p:cNvPr id="51" name="Shape 226"/>
          <p:cNvSpPr/>
          <p:nvPr/>
        </p:nvSpPr>
        <p:spPr>
          <a:xfrm>
            <a:off x="9061046"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47" name="Rectangle 46"/>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10</a:t>
            </a:r>
            <a:endParaRPr lang="en-US" dirty="0"/>
          </a:p>
        </p:txBody>
      </p:sp>
    </p:spTree>
    <p:extLst>
      <p:ext uri="{BB962C8B-B14F-4D97-AF65-F5344CB8AC3E}">
        <p14:creationId xmlns:p14="http://schemas.microsoft.com/office/powerpoint/2010/main" val="228449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grpId="0" nodeType="withEffect">
                                  <p:stCondLst>
                                    <p:cond delay="0"/>
                                  </p:stCondLst>
                                  <p:childTnLst>
                                    <p:animRot by="52440000">
                                      <p:cBhvr>
                                        <p:cTn id="6" dur="3000" fill="hold"/>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par>
              <p:cTn id="7"/>
            </p:par>
          </p:childTnLst>
        </p:cTn>
      </p:par>
    </p:tnLst>
    <p:bldLst>
      <p:bldP spid="38"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p:nvPr/>
        </p:nvSpPr>
        <p:spPr>
          <a:xfrm>
            <a:off x="4142468"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sp>
        <p:nvSpPr>
          <p:cNvPr id="222" name="Shape 222"/>
          <p:cNvSpPr/>
          <p:nvPr/>
        </p:nvSpPr>
        <p:spPr>
          <a:xfrm>
            <a:off x="592967" y="5634518"/>
            <a:ext cx="3362649" cy="2446964"/>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lvl1pPr algn="ctr">
              <a:lnSpc>
                <a:spcPct val="100000"/>
              </a:lnSpc>
              <a:defRPr sz="5400" b="0">
                <a:solidFill>
                  <a:schemeClr val="accent2"/>
                </a:solidFill>
              </a:defRPr>
            </a:lvl1pPr>
          </a:lstStyle>
          <a:p>
            <a:r>
              <a:rPr sz="4085" dirty="0">
                <a:solidFill>
                  <a:schemeClr val="bg1">
                    <a:lumMod val="50000"/>
                  </a:schemeClr>
                </a:solidFill>
              </a:rPr>
              <a:t>Client</a:t>
            </a:r>
          </a:p>
        </p:txBody>
      </p:sp>
      <p:sp>
        <p:nvSpPr>
          <p:cNvPr id="223" name="Shape 223"/>
          <p:cNvSpPr/>
          <p:nvPr/>
        </p:nvSpPr>
        <p:spPr>
          <a:xfrm>
            <a:off x="5530202" y="5634518"/>
            <a:ext cx="3362649" cy="2446964"/>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Web Server</a:t>
            </a:r>
          </a:p>
        </p:txBody>
      </p:sp>
      <p:sp>
        <p:nvSpPr>
          <p:cNvPr id="224" name="Shape 224"/>
          <p:cNvSpPr/>
          <p:nvPr/>
        </p:nvSpPr>
        <p:spPr>
          <a:xfrm>
            <a:off x="10448780" y="5634518"/>
            <a:ext cx="3362649" cy="2446964"/>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p>
        </p:txBody>
      </p:sp>
      <p:sp>
        <p:nvSpPr>
          <p:cNvPr id="226" name="Shape 226"/>
          <p:cNvSpPr/>
          <p:nvPr/>
        </p:nvSpPr>
        <p:spPr>
          <a:xfrm>
            <a:off x="9061046"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227" name="Shape 227"/>
          <p:cNvSpPr/>
          <p:nvPr/>
        </p:nvSpPr>
        <p:spPr>
          <a:xfrm>
            <a:off x="13979626"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228" name="Shape 228"/>
          <p:cNvSpPr/>
          <p:nvPr/>
        </p:nvSpPr>
        <p:spPr>
          <a:xfrm>
            <a:off x="20341905" y="5634518"/>
            <a:ext cx="3362649" cy="2446964"/>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Final Blob Storage</a:t>
            </a:r>
          </a:p>
        </p:txBody>
      </p:sp>
      <p:sp>
        <p:nvSpPr>
          <p:cNvPr id="229" name="Shape 229"/>
          <p:cNvSpPr/>
          <p:nvPr/>
        </p:nvSpPr>
        <p:spPr>
          <a:xfrm>
            <a:off x="18935516"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4" name="Title 3"/>
          <p:cNvSpPr>
            <a:spLocks noGrp="1"/>
          </p:cNvSpPr>
          <p:nvPr>
            <p:ph type="title"/>
          </p:nvPr>
        </p:nvSpPr>
        <p:spPr>
          <a:xfrm>
            <a:off x="1524000" y="1041400"/>
            <a:ext cx="22180554" cy="1838325"/>
          </a:xfrm>
        </p:spPr>
        <p:txBody>
          <a:bodyPr/>
          <a:lstStyle/>
          <a:p>
            <a:r>
              <a:rPr lang="en-US" dirty="0" smtClean="0"/>
              <a:t>Monolithic script slows development</a:t>
            </a:r>
            <a:endParaRPr lang="en-US" dirty="0"/>
          </a:p>
        </p:txBody>
      </p:sp>
      <p:sp>
        <p:nvSpPr>
          <p:cNvPr id="16" name="Shape 167"/>
          <p:cNvSpPr/>
          <p:nvPr/>
        </p:nvSpPr>
        <p:spPr>
          <a:xfrm>
            <a:off x="304800" y="2798919"/>
            <a:ext cx="23774400" cy="10565126"/>
          </a:xfrm>
          <a:prstGeom prst="roundRect">
            <a:avLst>
              <a:gd name="adj" fmla="val 6289"/>
            </a:avLst>
          </a:prstGeom>
          <a:solidFill>
            <a:srgbClr val="E6E6E6">
              <a:alpha val="90000"/>
            </a:srgbClr>
          </a:solidFill>
          <a:ln w="12700" cap="flat">
            <a:noFill/>
            <a:miter lim="400000"/>
          </a:ln>
          <a:effectLst/>
        </p:spPr>
        <p:txBody>
          <a:bodyPr wrap="square" lIns="0" tIns="0" rIns="0" bIns="0" numCol="1" anchor="ctr">
            <a:noAutofit/>
          </a:bodyPr>
          <a:lstStyle/>
          <a:p>
            <a:pPr marL="23145" marR="23145" lvl="0"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endParaRPr dirty="0">
              <a:latin typeface="Helvetica Neue Medium" charset="0"/>
              <a:ea typeface="Helvetica Neue Medium" charset="0"/>
              <a:cs typeface="Helvetica Neue Medium" charset="0"/>
            </a:endParaRPr>
          </a:p>
        </p:txBody>
      </p:sp>
      <p:sp>
        <p:nvSpPr>
          <p:cNvPr id="225" name="Shape 225"/>
          <p:cNvSpPr/>
          <p:nvPr/>
        </p:nvSpPr>
        <p:spPr>
          <a:xfrm>
            <a:off x="15386015" y="5634518"/>
            <a:ext cx="3362649" cy="2446964"/>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lang="en-US" sz="4085" dirty="0" smtClean="0">
                <a:solidFill>
                  <a:schemeClr val="bg1">
                    <a:lumMod val="50000"/>
                  </a:schemeClr>
                </a:solidFill>
              </a:rPr>
              <a:t>Processing</a:t>
            </a:r>
            <a:endParaRPr sz="4085" dirty="0">
              <a:solidFill>
                <a:schemeClr val="bg1">
                  <a:lumMod val="50000"/>
                </a:schemeClr>
              </a:solidFill>
            </a:endParaRPr>
          </a:p>
        </p:txBody>
      </p:sp>
      <p:sp>
        <p:nvSpPr>
          <p:cNvPr id="17" name="Shape 167"/>
          <p:cNvSpPr/>
          <p:nvPr/>
        </p:nvSpPr>
        <p:spPr>
          <a:xfrm>
            <a:off x="733800" y="3587375"/>
            <a:ext cx="11796867" cy="1834793"/>
          </a:xfrm>
          <a:prstGeom prst="roundRect">
            <a:avLst>
              <a:gd name="adj" fmla="val 20465"/>
            </a:avLst>
          </a:prstGeom>
          <a:solidFill>
            <a:srgbClr val="FFFFFF">
              <a:alpha val="90000"/>
            </a:srgbClr>
          </a:solidFill>
          <a:ln w="12700" cap="flat">
            <a:noFill/>
            <a:miter lim="400000"/>
          </a:ln>
          <a:effectLst/>
        </p:spPr>
        <p:txBody>
          <a:bodyPr wrap="square" lIns="0" tIns="0" rIns="0" bIns="0" numCol="1" anchor="ctr">
            <a:noAutofit/>
          </a:bodyPr>
          <a:lstStyle/>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5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“Let’s experiment speech recognition, add a logic to extract audio and analysis” </a:t>
            </a:r>
            <a:endParaRPr lang="en-US" sz="5400" dirty="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endParaRPr>
          </a:p>
        </p:txBody>
      </p:sp>
      <p:sp>
        <p:nvSpPr>
          <p:cNvPr id="19" name="Shape 167"/>
          <p:cNvSpPr/>
          <p:nvPr/>
        </p:nvSpPr>
        <p:spPr>
          <a:xfrm>
            <a:off x="7960642" y="9448452"/>
            <a:ext cx="10974874" cy="3341051"/>
          </a:xfrm>
          <a:prstGeom prst="roundRect">
            <a:avLst>
              <a:gd name="adj" fmla="val 20465"/>
            </a:avLst>
          </a:prstGeom>
          <a:solidFill>
            <a:srgbClr val="FFFFFF">
              <a:alpha val="90000"/>
            </a:srgbClr>
          </a:solidFill>
          <a:ln w="12700" cap="flat">
            <a:noFill/>
            <a:miter lim="400000"/>
          </a:ln>
          <a:effectLst/>
        </p:spPr>
        <p:txBody>
          <a:bodyPr wrap="square" lIns="0" tIns="0" rIns="0" bIns="0" numCol="1" anchor="ctr">
            <a:noAutofit/>
          </a:bodyPr>
          <a:lstStyle/>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5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“We want to experiment AI-based encodings to spend 10x CPU for 30</a:t>
            </a:r>
            <a:r>
              <a:rPr lang="en-US" sz="540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 compression improvement on popular videos” </a:t>
            </a:r>
            <a:endParaRPr lang="en-US" sz="5400" dirty="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endParaRPr>
          </a:p>
        </p:txBody>
      </p:sp>
      <p:sp>
        <p:nvSpPr>
          <p:cNvPr id="22" name="Shape 167"/>
          <p:cNvSpPr/>
          <p:nvPr/>
        </p:nvSpPr>
        <p:spPr>
          <a:xfrm>
            <a:off x="459171" y="9600852"/>
            <a:ext cx="5501361" cy="3341051"/>
          </a:xfrm>
          <a:prstGeom prst="roundRect">
            <a:avLst>
              <a:gd name="adj" fmla="val 20465"/>
            </a:avLst>
          </a:prstGeom>
          <a:solidFill>
            <a:srgbClr val="FFFFFF">
              <a:alpha val="90000"/>
            </a:srgbClr>
          </a:solidFill>
          <a:ln w="12700" cap="flat">
            <a:noFill/>
            <a:miter lim="400000"/>
          </a:ln>
          <a:effectLst/>
        </p:spPr>
        <p:txBody>
          <a:bodyPr wrap="square" lIns="0" tIns="0" rIns="0" bIns="0" numCol="1" anchor="ctr">
            <a:noAutofit/>
          </a:bodyPr>
          <a:lstStyle/>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5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“Pass-through for </a:t>
            </a:r>
            <a:r>
              <a:rPr lang="en-US" sz="540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small and well-formatted videos” </a:t>
            </a:r>
            <a:endParaRPr lang="en-US" sz="5400" dirty="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endParaRPr>
          </a:p>
        </p:txBody>
      </p:sp>
      <p:sp>
        <p:nvSpPr>
          <p:cNvPr id="23" name="Shape 167"/>
          <p:cNvSpPr/>
          <p:nvPr/>
        </p:nvSpPr>
        <p:spPr>
          <a:xfrm>
            <a:off x="9619251" y="4235690"/>
            <a:ext cx="5501361" cy="3341051"/>
          </a:xfrm>
          <a:prstGeom prst="roundRect">
            <a:avLst>
              <a:gd name="adj" fmla="val 20465"/>
            </a:avLst>
          </a:prstGeom>
          <a:solidFill>
            <a:srgbClr val="FFFFFF">
              <a:alpha val="90000"/>
            </a:srgbClr>
          </a:solidFill>
          <a:ln w="12700" cap="flat">
            <a:noFill/>
            <a:miter lim="400000"/>
          </a:ln>
          <a:effectLst/>
        </p:spPr>
        <p:txBody>
          <a:bodyPr wrap="square" lIns="0" tIns="0" rIns="0" bIns="0" numCol="1" anchor="ctr">
            <a:noAutofit/>
          </a:bodyPr>
          <a:lstStyle/>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5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“Change color </a:t>
            </a:r>
            <a:r>
              <a:rPr lang="en-US" sz="540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coding at </a:t>
            </a:r>
            <a:r>
              <a:rPr lang="en-US" sz="5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different time” </a:t>
            </a:r>
            <a:endParaRPr lang="en-US" sz="5400" dirty="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endParaRPr>
          </a:p>
        </p:txBody>
      </p:sp>
      <p:sp>
        <p:nvSpPr>
          <p:cNvPr id="20" name="Shape 167"/>
          <p:cNvSpPr/>
          <p:nvPr/>
        </p:nvSpPr>
        <p:spPr>
          <a:xfrm>
            <a:off x="1871538" y="5959863"/>
            <a:ext cx="11040533" cy="3297485"/>
          </a:xfrm>
          <a:prstGeom prst="roundRect">
            <a:avLst>
              <a:gd name="adj" fmla="val 20465"/>
            </a:avLst>
          </a:prstGeom>
          <a:solidFill>
            <a:srgbClr val="FFFFFF">
              <a:alpha val="90000"/>
            </a:srgbClr>
          </a:solidFill>
          <a:ln w="12700" cap="flat">
            <a:noFill/>
            <a:miter lim="400000"/>
          </a:ln>
          <a:effectLst/>
        </p:spPr>
        <p:txBody>
          <a:bodyPr wrap="square" lIns="0" tIns="0" rIns="0" bIns="0" numCol="1" anchor="ctr">
            <a:noAutofit/>
          </a:bodyPr>
          <a:lstStyle/>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5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“We need to change the thumbnail generation logic for videos &gt; x minutes to create scene-based scrubber preview” </a:t>
            </a:r>
            <a:endParaRPr lang="en-US" sz="5400" dirty="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endParaRPr>
          </a:p>
        </p:txBody>
      </p:sp>
      <p:sp>
        <p:nvSpPr>
          <p:cNvPr id="21" name="Rectangle 20"/>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11</a:t>
            </a:r>
            <a:endParaRPr lang="en-US" dirty="0"/>
          </a:p>
        </p:txBody>
      </p:sp>
    </p:spTree>
    <p:extLst>
      <p:ext uri="{BB962C8B-B14F-4D97-AF65-F5344CB8AC3E}">
        <p14:creationId xmlns:p14="http://schemas.microsoft.com/office/powerpoint/2010/main" val="94248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2" grpId="0" animBg="1"/>
      <p:bldP spid="23"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Challenges for video processing @ FB</a:t>
            </a:r>
            <a:endParaRPr lang="en-US" dirty="0"/>
          </a:p>
        </p:txBody>
      </p:sp>
      <p:grpSp>
        <p:nvGrpSpPr>
          <p:cNvPr id="6" name="Group 5"/>
          <p:cNvGrpSpPr/>
          <p:nvPr/>
        </p:nvGrpSpPr>
        <p:grpSpPr>
          <a:xfrm>
            <a:off x="783771" y="2879724"/>
            <a:ext cx="22598743" cy="3017520"/>
            <a:chOff x="783771" y="2879724"/>
            <a:chExt cx="22598743" cy="3017520"/>
          </a:xfrm>
        </p:grpSpPr>
        <p:sp>
          <p:nvSpPr>
            <p:cNvPr id="2" name="Rounded Rectangle 1"/>
            <p:cNvSpPr/>
            <p:nvPr/>
          </p:nvSpPr>
          <p:spPr>
            <a:xfrm>
              <a:off x="783771" y="2879724"/>
              <a:ext cx="22598743" cy="3017520"/>
            </a:xfrm>
            <a:prstGeom prst="roundRect">
              <a:avLst>
                <a:gd name="adj" fmla="val 6722"/>
              </a:avLst>
            </a:prstGeom>
            <a:solidFill>
              <a:srgbClr val="FFFFFF">
                <a:alpha val="87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10" name="Text Placeholder 1"/>
            <p:cNvSpPr txBox="1">
              <a:spLocks/>
            </p:cNvSpPr>
            <p:nvPr/>
          </p:nvSpPr>
          <p:spPr>
            <a:xfrm>
              <a:off x="10482942" y="3088520"/>
              <a:ext cx="3200400" cy="128701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6000" b="1" dirty="0" smtClean="0">
                  <a:solidFill>
                    <a:schemeClr val="bg1">
                      <a:lumMod val="50000"/>
                    </a:schemeClr>
                  </a:solidFill>
                  <a:latin typeface="Helvetica Neue" charset="0"/>
                  <a:ea typeface="Helvetica Neue" charset="0"/>
                  <a:cs typeface="Helvetica Neue" charset="0"/>
                </a:rPr>
                <a:t>Speedy</a:t>
              </a:r>
              <a:endParaRPr lang="en-US" sz="6000" b="1" dirty="0">
                <a:solidFill>
                  <a:schemeClr val="bg1">
                    <a:lumMod val="50000"/>
                  </a:schemeClr>
                </a:solidFill>
                <a:latin typeface="Helvetica Neue" charset="0"/>
                <a:ea typeface="Helvetica Neue" charset="0"/>
                <a:cs typeface="Helvetica Neue" charset="0"/>
              </a:endParaRPr>
            </a:p>
          </p:txBody>
        </p:sp>
        <p:sp>
          <p:nvSpPr>
            <p:cNvPr id="12" name="Text Placeholder 1"/>
            <p:cNvSpPr txBox="1">
              <a:spLocks/>
            </p:cNvSpPr>
            <p:nvPr/>
          </p:nvSpPr>
          <p:spPr>
            <a:xfrm>
              <a:off x="6198052" y="4416580"/>
              <a:ext cx="11770181" cy="89564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l"/>
              <a:r>
                <a:rPr lang="en-US" sz="6000" b="1" dirty="0" smtClean="0">
                  <a:solidFill>
                    <a:schemeClr val="bg1"/>
                  </a:solidFill>
                  <a:latin typeface="Helvetica Neue" charset="0"/>
                  <a:ea typeface="Helvetica Neue" charset="0"/>
                  <a:cs typeface="Helvetica Neue" charset="0"/>
                </a:rPr>
                <a:t>Users can share </a:t>
              </a:r>
              <a:r>
                <a:rPr lang="en-US" sz="6000" b="1" smtClean="0">
                  <a:solidFill>
                    <a:schemeClr val="bg1"/>
                  </a:solidFill>
                  <a:latin typeface="Helvetica Neue" charset="0"/>
                  <a:ea typeface="Helvetica Neue" charset="0"/>
                  <a:cs typeface="Helvetica Neue" charset="0"/>
                </a:rPr>
                <a:t>videos quickly</a:t>
              </a:r>
              <a:endParaRPr lang="en-US" sz="6000" b="1" dirty="0">
                <a:solidFill>
                  <a:schemeClr val="bg1"/>
                </a:solidFill>
                <a:latin typeface="Helvetica Neue" charset="0"/>
                <a:ea typeface="Helvetica Neue" charset="0"/>
                <a:cs typeface="Helvetica Neue" charset="0"/>
              </a:endParaRPr>
            </a:p>
          </p:txBody>
        </p:sp>
      </p:grpSp>
      <p:grpSp>
        <p:nvGrpSpPr>
          <p:cNvPr id="18" name="Group 17"/>
          <p:cNvGrpSpPr/>
          <p:nvPr/>
        </p:nvGrpSpPr>
        <p:grpSpPr>
          <a:xfrm>
            <a:off x="783771" y="6232525"/>
            <a:ext cx="22598743" cy="3017520"/>
            <a:chOff x="783771" y="6232525"/>
            <a:chExt cx="22598743" cy="3017520"/>
          </a:xfrm>
        </p:grpSpPr>
        <p:sp>
          <p:nvSpPr>
            <p:cNvPr id="13" name="Rounded Rectangle 12"/>
            <p:cNvSpPr/>
            <p:nvPr/>
          </p:nvSpPr>
          <p:spPr>
            <a:xfrm>
              <a:off x="783771" y="6232525"/>
              <a:ext cx="22598743" cy="3017520"/>
            </a:xfrm>
            <a:prstGeom prst="roundRect">
              <a:avLst>
                <a:gd name="adj" fmla="val 6722"/>
              </a:avLst>
            </a:prstGeom>
            <a:solidFill>
              <a:srgbClr val="FFFFFF">
                <a:alpha val="87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7" name="Text Placeholder 1"/>
            <p:cNvSpPr txBox="1">
              <a:spLocks/>
            </p:cNvSpPr>
            <p:nvPr/>
          </p:nvSpPr>
          <p:spPr>
            <a:xfrm>
              <a:off x="10482942" y="6416634"/>
              <a:ext cx="3200400" cy="128701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6000" b="1" dirty="0">
                  <a:solidFill>
                    <a:schemeClr val="bg1">
                      <a:lumMod val="50000"/>
                    </a:schemeClr>
                  </a:solidFill>
                  <a:latin typeface="Helvetica Neue" charset="0"/>
                  <a:ea typeface="Helvetica Neue" charset="0"/>
                  <a:cs typeface="Helvetica Neue" charset="0"/>
                </a:rPr>
                <a:t>Flexible</a:t>
              </a:r>
            </a:p>
          </p:txBody>
        </p:sp>
        <p:sp>
          <p:nvSpPr>
            <p:cNvPr id="14" name="Text Placeholder 1"/>
            <p:cNvSpPr txBox="1">
              <a:spLocks/>
            </p:cNvSpPr>
            <p:nvPr/>
          </p:nvSpPr>
          <p:spPr>
            <a:xfrm>
              <a:off x="1480455" y="7704063"/>
              <a:ext cx="21858514" cy="14803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l"/>
              <a:r>
                <a:rPr lang="en-US" sz="6000" b="1" dirty="0">
                  <a:solidFill>
                    <a:schemeClr val="bg1"/>
                  </a:solidFill>
                  <a:latin typeface="Helvetica Neue" charset="0"/>
                  <a:ea typeface="Helvetica Neue" charset="0"/>
                  <a:cs typeface="Helvetica Neue" charset="0"/>
                </a:rPr>
                <a:t>Thousands</a:t>
              </a:r>
              <a:r>
                <a:rPr lang="en-US" sz="6000" b="1" dirty="0" smtClean="0">
                  <a:solidFill>
                    <a:schemeClr val="bg1"/>
                  </a:solidFill>
                  <a:latin typeface="Helvetica Neue" charset="0"/>
                  <a:ea typeface="Helvetica Neue" charset="0"/>
                  <a:cs typeface="Helvetica Neue" charset="0"/>
                </a:rPr>
                <a:t> of engineers can write pipelines for </a:t>
              </a:r>
              <a:r>
                <a:rPr lang="en-US" sz="6000" b="1" dirty="0">
                  <a:solidFill>
                    <a:schemeClr val="bg1"/>
                  </a:solidFill>
                  <a:latin typeface="Helvetica Neue" charset="0"/>
                  <a:ea typeface="Helvetica Neue" charset="0"/>
                  <a:cs typeface="Helvetica Neue" charset="0"/>
                </a:rPr>
                <a:t>tens o</a:t>
              </a:r>
              <a:r>
                <a:rPr lang="en-US" sz="6000" b="1" dirty="0" smtClean="0">
                  <a:solidFill>
                    <a:schemeClr val="bg1"/>
                  </a:solidFill>
                  <a:latin typeface="Helvetica Neue" charset="0"/>
                  <a:ea typeface="Helvetica Neue" charset="0"/>
                  <a:cs typeface="Helvetica Neue" charset="0"/>
                </a:rPr>
                <a:t>f apps</a:t>
              </a:r>
              <a:endParaRPr lang="en-US" sz="6000" b="1" dirty="0">
                <a:solidFill>
                  <a:schemeClr val="bg1"/>
                </a:solidFill>
                <a:latin typeface="Helvetica Neue" charset="0"/>
                <a:ea typeface="Helvetica Neue" charset="0"/>
                <a:cs typeface="Helvetica Neue" charset="0"/>
              </a:endParaRPr>
            </a:p>
          </p:txBody>
        </p:sp>
      </p:grpSp>
      <p:grpSp>
        <p:nvGrpSpPr>
          <p:cNvPr id="19" name="Group 18"/>
          <p:cNvGrpSpPr/>
          <p:nvPr/>
        </p:nvGrpSpPr>
        <p:grpSpPr>
          <a:xfrm>
            <a:off x="783771" y="9585323"/>
            <a:ext cx="22598743" cy="3017520"/>
            <a:chOff x="783771" y="9585323"/>
            <a:chExt cx="22598743" cy="3017520"/>
          </a:xfrm>
        </p:grpSpPr>
        <p:sp>
          <p:nvSpPr>
            <p:cNvPr id="15" name="Rounded Rectangle 14"/>
            <p:cNvSpPr/>
            <p:nvPr/>
          </p:nvSpPr>
          <p:spPr>
            <a:xfrm>
              <a:off x="783771" y="9585323"/>
              <a:ext cx="22598743" cy="3017520"/>
            </a:xfrm>
            <a:prstGeom prst="roundRect">
              <a:avLst>
                <a:gd name="adj" fmla="val 6722"/>
              </a:avLst>
            </a:prstGeom>
            <a:solidFill>
              <a:srgbClr val="FFFFFF">
                <a:alpha val="87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16" name="Text Placeholder 1"/>
            <p:cNvSpPr txBox="1">
              <a:spLocks/>
            </p:cNvSpPr>
            <p:nvPr/>
          </p:nvSpPr>
          <p:spPr>
            <a:xfrm>
              <a:off x="10482942" y="9769432"/>
              <a:ext cx="3200400" cy="128701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6000" b="1" dirty="0" smtClean="0">
                  <a:solidFill>
                    <a:schemeClr val="bg1">
                      <a:lumMod val="50000"/>
                    </a:schemeClr>
                  </a:solidFill>
                  <a:latin typeface="Helvetica Neue" charset="0"/>
                  <a:ea typeface="Helvetica Neue" charset="0"/>
                  <a:cs typeface="Helvetica Neue" charset="0"/>
                </a:rPr>
                <a:t>Robust</a:t>
              </a:r>
              <a:endParaRPr lang="en-US" sz="6000" b="1" dirty="0">
                <a:solidFill>
                  <a:schemeClr val="bg1">
                    <a:lumMod val="50000"/>
                  </a:schemeClr>
                </a:solidFill>
                <a:latin typeface="Helvetica Neue" charset="0"/>
                <a:ea typeface="Helvetica Neue" charset="0"/>
                <a:cs typeface="Helvetica Neue" charset="0"/>
              </a:endParaRPr>
            </a:p>
          </p:txBody>
        </p:sp>
        <p:sp>
          <p:nvSpPr>
            <p:cNvPr id="17" name="Text Placeholder 1"/>
            <p:cNvSpPr txBox="1">
              <a:spLocks/>
            </p:cNvSpPr>
            <p:nvPr/>
          </p:nvSpPr>
          <p:spPr>
            <a:xfrm>
              <a:off x="2588075" y="11056861"/>
              <a:ext cx="19643274" cy="154598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l"/>
              <a:r>
                <a:rPr lang="en-US" sz="6000" b="1" dirty="0" smtClean="0">
                  <a:solidFill>
                    <a:schemeClr val="bg1"/>
                  </a:solidFill>
                  <a:latin typeface="Helvetica Neue" charset="0"/>
                  <a:ea typeface="Helvetica Neue" charset="0"/>
                  <a:cs typeface="Helvetica Neue" charset="0"/>
                </a:rPr>
                <a:t>Handle faults </a:t>
              </a:r>
              <a:r>
                <a:rPr lang="en-US" sz="6000" b="1" smtClean="0">
                  <a:solidFill>
                    <a:schemeClr val="bg1"/>
                  </a:solidFill>
                  <a:latin typeface="Helvetica Neue" charset="0"/>
                  <a:ea typeface="Helvetica Neue" charset="0"/>
                  <a:cs typeface="Helvetica Neue" charset="0"/>
                </a:rPr>
                <a:t>and overload that is inevitable at scale</a:t>
              </a:r>
              <a:endParaRPr lang="en-US" sz="6000" b="1" dirty="0">
                <a:solidFill>
                  <a:schemeClr val="bg1"/>
                </a:solidFill>
                <a:latin typeface="Helvetica Neue" charset="0"/>
                <a:ea typeface="Helvetica Neue" charset="0"/>
                <a:cs typeface="Helvetica Neue" charset="0"/>
              </a:endParaRPr>
            </a:p>
          </p:txBody>
        </p:sp>
      </p:grpSp>
      <p:sp>
        <p:nvSpPr>
          <p:cNvPr id="20" name="Rectangle 19"/>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12</a:t>
            </a:r>
            <a:endParaRPr lang="en-US" dirty="0"/>
          </a:p>
        </p:txBody>
      </p:sp>
    </p:spTree>
    <p:extLst>
      <p:ext uri="{BB962C8B-B14F-4D97-AF65-F5344CB8AC3E}">
        <p14:creationId xmlns:p14="http://schemas.microsoft.com/office/powerpoint/2010/main" val="176731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4524828"/>
            <a:ext cx="21336000" cy="1838325"/>
          </a:xfrm>
        </p:spPr>
        <p:txBody>
          <a:bodyPr/>
          <a:lstStyle/>
          <a:p>
            <a:pPr algn="ctr"/>
            <a:r>
              <a:rPr lang="en-US" dirty="0" smtClean="0"/>
              <a:t>Our Streaming Video Engine (SVE)</a:t>
            </a:r>
            <a:br>
              <a:rPr lang="en-US" dirty="0" smtClean="0"/>
            </a:br>
            <a:r>
              <a:rPr lang="en-US" dirty="0" smtClean="0"/>
              <a:t>is speedy, flexible, and robust</a:t>
            </a:r>
            <a:endParaRPr lang="en-US" dirty="0"/>
          </a:p>
        </p:txBody>
      </p:sp>
      <p:sp>
        <p:nvSpPr>
          <p:cNvPr id="3" name="Rectangle 2"/>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13</a:t>
            </a:r>
            <a:endParaRPr lang="en-US" dirty="0"/>
          </a:p>
        </p:txBody>
      </p:sp>
    </p:spTree>
    <p:extLst>
      <p:ext uri="{BB962C8B-B14F-4D97-AF65-F5344CB8AC3E}">
        <p14:creationId xmlns:p14="http://schemas.microsoft.com/office/powerpoint/2010/main" val="681232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lstStyle/>
          <a:p>
            <a:r>
              <a:rPr lang="en-US" dirty="0"/>
              <a:t>Overlap fault tolerance and processing</a:t>
            </a:r>
          </a:p>
          <a:p>
            <a:r>
              <a:rPr lang="en-US" dirty="0"/>
              <a:t>Overlap upload and processing</a:t>
            </a:r>
          </a:p>
          <a:p>
            <a:r>
              <a:rPr lang="en-US" dirty="0"/>
              <a:t>Parallel processing</a:t>
            </a:r>
          </a:p>
          <a:p>
            <a:endParaRPr lang="en-US" dirty="0"/>
          </a:p>
        </p:txBody>
      </p:sp>
      <p:sp>
        <p:nvSpPr>
          <p:cNvPr id="3" name="Title 2"/>
          <p:cNvSpPr>
            <a:spLocks noGrp="1"/>
          </p:cNvSpPr>
          <p:nvPr>
            <p:ph type="title"/>
          </p:nvPr>
        </p:nvSpPr>
        <p:spPr/>
        <p:txBody>
          <a:bodyPr/>
          <a:lstStyle/>
          <a:p>
            <a:r>
              <a:rPr lang="en-US" dirty="0" smtClean="0"/>
              <a:t>Speedy: harness parallelism</a:t>
            </a:r>
            <a:endParaRPr lang="en-US" dirty="0"/>
          </a:p>
        </p:txBody>
      </p:sp>
      <p:sp>
        <p:nvSpPr>
          <p:cNvPr id="2" name="Text Placeholder 1"/>
          <p:cNvSpPr>
            <a:spLocks noGrp="1"/>
          </p:cNvSpPr>
          <p:nvPr>
            <p:ph type="body" sz="quarter" idx="10"/>
          </p:nvPr>
        </p:nvSpPr>
        <p:spPr/>
        <p:txBody>
          <a:bodyPr/>
          <a:lstStyle/>
          <a:p>
            <a:r>
              <a:rPr lang="en-US" dirty="0"/>
              <a:t>Users can share videos </a:t>
            </a:r>
            <a:r>
              <a:rPr lang="en-US" dirty="0" smtClean="0"/>
              <a:t>quickly</a:t>
            </a:r>
            <a:endParaRPr lang="en-US" dirty="0"/>
          </a:p>
          <a:p>
            <a:endParaRPr lang="en-US" dirty="0"/>
          </a:p>
        </p:txBody>
      </p:sp>
      <p:sp>
        <p:nvSpPr>
          <p:cNvPr id="5" name="Rectangle 4"/>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14</a:t>
            </a:r>
            <a:endParaRPr lang="en-US" dirty="0"/>
          </a:p>
        </p:txBody>
      </p:sp>
    </p:spTree>
    <p:extLst>
      <p:ext uri="{BB962C8B-B14F-4D97-AF65-F5344CB8AC3E}">
        <p14:creationId xmlns:p14="http://schemas.microsoft.com/office/powerpoint/2010/main" val="99706559"/>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Architectural changes for parallelism</a:t>
            </a:r>
            <a:endParaRPr lang="en-US" dirty="0"/>
          </a:p>
        </p:txBody>
      </p:sp>
      <p:sp>
        <p:nvSpPr>
          <p:cNvPr id="8" name="Shape 221"/>
          <p:cNvSpPr/>
          <p:nvPr/>
        </p:nvSpPr>
        <p:spPr>
          <a:xfrm>
            <a:off x="4142468"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sp>
        <p:nvSpPr>
          <p:cNvPr id="9" name="Shape 222"/>
          <p:cNvSpPr/>
          <p:nvPr/>
        </p:nvSpPr>
        <p:spPr>
          <a:xfrm>
            <a:off x="592967" y="5634518"/>
            <a:ext cx="3362649" cy="2446964"/>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lvl1pPr algn="ctr">
              <a:lnSpc>
                <a:spcPct val="100000"/>
              </a:lnSpc>
              <a:defRPr sz="5400" b="0">
                <a:solidFill>
                  <a:schemeClr val="accent2"/>
                </a:solidFill>
              </a:defRPr>
            </a:lvl1pPr>
          </a:lstStyle>
          <a:p>
            <a:r>
              <a:rPr sz="4085" dirty="0">
                <a:solidFill>
                  <a:schemeClr val="bg1">
                    <a:lumMod val="50000"/>
                  </a:schemeClr>
                </a:solidFill>
              </a:rPr>
              <a:t>Client</a:t>
            </a:r>
          </a:p>
        </p:txBody>
      </p:sp>
      <p:sp>
        <p:nvSpPr>
          <p:cNvPr id="10" name="Shape 223"/>
          <p:cNvSpPr/>
          <p:nvPr/>
        </p:nvSpPr>
        <p:spPr>
          <a:xfrm>
            <a:off x="5530202" y="5634518"/>
            <a:ext cx="3362649" cy="2446964"/>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Web Server</a:t>
            </a:r>
          </a:p>
        </p:txBody>
      </p:sp>
      <p:sp>
        <p:nvSpPr>
          <p:cNvPr id="11" name="Shape 224"/>
          <p:cNvSpPr/>
          <p:nvPr/>
        </p:nvSpPr>
        <p:spPr>
          <a:xfrm>
            <a:off x="10448780" y="5634518"/>
            <a:ext cx="3362649" cy="2446964"/>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p>
        </p:txBody>
      </p:sp>
      <p:sp>
        <p:nvSpPr>
          <p:cNvPr id="12" name="Shape 225"/>
          <p:cNvSpPr/>
          <p:nvPr/>
        </p:nvSpPr>
        <p:spPr>
          <a:xfrm>
            <a:off x="15386015" y="5634518"/>
            <a:ext cx="3362649" cy="2446964"/>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lang="en-US" altLang="zh-CN" sz="4085" dirty="0" smtClean="0">
                <a:solidFill>
                  <a:schemeClr val="bg1">
                    <a:lumMod val="50000"/>
                  </a:schemeClr>
                </a:solidFill>
              </a:rPr>
              <a:t>Processing</a:t>
            </a:r>
            <a:endParaRPr sz="4085" dirty="0">
              <a:solidFill>
                <a:schemeClr val="bg1">
                  <a:lumMod val="50000"/>
                </a:schemeClr>
              </a:solidFill>
            </a:endParaRPr>
          </a:p>
        </p:txBody>
      </p:sp>
      <p:sp>
        <p:nvSpPr>
          <p:cNvPr id="13" name="Shape 226"/>
          <p:cNvSpPr/>
          <p:nvPr/>
        </p:nvSpPr>
        <p:spPr>
          <a:xfrm>
            <a:off x="9061046"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14" name="Shape 227"/>
          <p:cNvSpPr/>
          <p:nvPr/>
        </p:nvSpPr>
        <p:spPr>
          <a:xfrm>
            <a:off x="13979626"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15" name="Shape 228"/>
          <p:cNvSpPr/>
          <p:nvPr/>
        </p:nvSpPr>
        <p:spPr>
          <a:xfrm>
            <a:off x="20341905" y="5634518"/>
            <a:ext cx="3362649" cy="2446964"/>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smtClean="0">
                <a:solidFill>
                  <a:schemeClr val="bg1">
                    <a:lumMod val="50000"/>
                  </a:schemeClr>
                </a:solidFill>
              </a:rPr>
              <a:t>Final</a:t>
            </a:r>
            <a:endParaRPr lang="en-US" sz="4085" dirty="0" smtClean="0">
              <a:solidFill>
                <a:schemeClr val="bg1">
                  <a:lumMod val="50000"/>
                </a:schemeClr>
              </a:solidFill>
            </a:endParaRPr>
          </a:p>
          <a:p>
            <a:pPr>
              <a:lnSpc>
                <a:spcPct val="100000"/>
              </a:lnSpc>
            </a:pPr>
            <a:r>
              <a:rPr sz="4085" dirty="0" smtClean="0">
                <a:solidFill>
                  <a:schemeClr val="bg1">
                    <a:lumMod val="50000"/>
                  </a:schemeClr>
                </a:solidFill>
              </a:rPr>
              <a:t>Storage</a:t>
            </a:r>
            <a:endParaRPr sz="4085" dirty="0">
              <a:solidFill>
                <a:schemeClr val="bg1">
                  <a:lumMod val="50000"/>
                </a:schemeClr>
              </a:solidFill>
            </a:endParaRPr>
          </a:p>
        </p:txBody>
      </p:sp>
      <p:sp>
        <p:nvSpPr>
          <p:cNvPr id="16" name="Shape 229"/>
          <p:cNvSpPr/>
          <p:nvPr/>
        </p:nvSpPr>
        <p:spPr>
          <a:xfrm>
            <a:off x="18935516"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17" name="Rectangle 16"/>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15</a:t>
            </a:r>
            <a:endParaRPr lang="en-US" dirty="0"/>
          </a:p>
        </p:txBody>
      </p:sp>
    </p:spTree>
    <p:extLst>
      <p:ext uri="{BB962C8B-B14F-4D97-AF65-F5344CB8AC3E}">
        <p14:creationId xmlns:p14="http://schemas.microsoft.com/office/powerpoint/2010/main" val="577393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9.375E-7 0 L 0.00078 0.3809 " pathEditMode="relative" rAng="0" ptsTypes="AA">
                                      <p:cBhvr>
                                        <p:cTn id="6" dur="500" fill="hold"/>
                                        <p:tgtEl>
                                          <p:spTgt spid="11"/>
                                        </p:tgtEl>
                                        <p:attrNameLst>
                                          <p:attrName>ppt_x</p:attrName>
                                          <p:attrName>ppt_y</p:attrName>
                                        </p:attrNameLst>
                                      </p:cBhvr>
                                      <p:rCtr x="39" y="19039"/>
                                    </p:animMotion>
                                  </p:childTnLst>
                                </p:cTn>
                              </p:par>
                              <p:par>
                                <p:cTn id="7" presetID="9" presetClass="exit" presetSubtype="0" fill="hold" grpId="0" nodeType="withEffect">
                                  <p:stCondLst>
                                    <p:cond delay="0"/>
                                  </p:stCondLst>
                                  <p:childTnLst>
                                    <p:animEffect transition="out" filter="dissolv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par>
                                <p:cTn id="10" presetID="9" presetClass="exit" presetSubtype="0" fill="hold" grpId="1" nodeType="withEffect">
                                  <p:stCondLst>
                                    <p:cond delay="0"/>
                                  </p:stCondLst>
                                  <p:childTnLst>
                                    <p:animEffect transition="out" filter="dissolv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Architectural </a:t>
            </a:r>
            <a:r>
              <a:rPr lang="en-US" dirty="0" smtClean="0"/>
              <a:t>changes </a:t>
            </a:r>
            <a:r>
              <a:rPr lang="en-US" dirty="0"/>
              <a:t>for parallelism</a:t>
            </a:r>
          </a:p>
        </p:txBody>
      </p:sp>
      <p:sp>
        <p:nvSpPr>
          <p:cNvPr id="8" name="Shape 221"/>
          <p:cNvSpPr/>
          <p:nvPr/>
        </p:nvSpPr>
        <p:spPr>
          <a:xfrm>
            <a:off x="4142468"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sp>
        <p:nvSpPr>
          <p:cNvPr id="9" name="Shape 222"/>
          <p:cNvSpPr/>
          <p:nvPr/>
        </p:nvSpPr>
        <p:spPr>
          <a:xfrm>
            <a:off x="592967" y="5634518"/>
            <a:ext cx="3362649" cy="2446964"/>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lvl1pPr algn="ctr">
              <a:lnSpc>
                <a:spcPct val="100000"/>
              </a:lnSpc>
              <a:defRPr sz="5400" b="0">
                <a:solidFill>
                  <a:schemeClr val="accent2"/>
                </a:solidFill>
              </a:defRPr>
            </a:lvl1pPr>
          </a:lstStyle>
          <a:p>
            <a:r>
              <a:rPr sz="4085" dirty="0">
                <a:solidFill>
                  <a:schemeClr val="bg1">
                    <a:lumMod val="50000"/>
                  </a:schemeClr>
                </a:solidFill>
              </a:rPr>
              <a:t>Client</a:t>
            </a:r>
          </a:p>
        </p:txBody>
      </p:sp>
      <p:sp>
        <p:nvSpPr>
          <p:cNvPr id="10" name="Shape 223"/>
          <p:cNvSpPr/>
          <p:nvPr/>
        </p:nvSpPr>
        <p:spPr>
          <a:xfrm>
            <a:off x="5530202" y="5634518"/>
            <a:ext cx="3362649" cy="2446964"/>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Web Server</a:t>
            </a:r>
          </a:p>
        </p:txBody>
      </p:sp>
      <p:sp>
        <p:nvSpPr>
          <p:cNvPr id="15" name="Shape 228"/>
          <p:cNvSpPr/>
          <p:nvPr/>
        </p:nvSpPr>
        <p:spPr>
          <a:xfrm>
            <a:off x="20341905" y="5634518"/>
            <a:ext cx="3362649" cy="2446964"/>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smtClean="0">
                <a:solidFill>
                  <a:schemeClr val="bg1">
                    <a:lumMod val="50000"/>
                  </a:schemeClr>
                </a:solidFill>
              </a:rPr>
              <a:t>Final</a:t>
            </a:r>
            <a:endParaRPr lang="en-US" sz="4085" dirty="0" smtClean="0">
              <a:solidFill>
                <a:schemeClr val="bg1">
                  <a:lumMod val="50000"/>
                </a:schemeClr>
              </a:solidFill>
            </a:endParaRPr>
          </a:p>
          <a:p>
            <a:pPr>
              <a:lnSpc>
                <a:spcPct val="100000"/>
              </a:lnSpc>
            </a:pPr>
            <a:r>
              <a:rPr sz="4085" dirty="0" smtClean="0">
                <a:solidFill>
                  <a:schemeClr val="bg1">
                    <a:lumMod val="50000"/>
                  </a:schemeClr>
                </a:solidFill>
              </a:rPr>
              <a:t>Storage</a:t>
            </a:r>
            <a:endParaRPr sz="4085" dirty="0">
              <a:solidFill>
                <a:schemeClr val="bg1">
                  <a:lumMod val="50000"/>
                </a:schemeClr>
              </a:solidFill>
            </a:endParaRPr>
          </a:p>
        </p:txBody>
      </p:sp>
      <p:sp>
        <p:nvSpPr>
          <p:cNvPr id="16" name="Shape 229"/>
          <p:cNvSpPr/>
          <p:nvPr/>
        </p:nvSpPr>
        <p:spPr>
          <a:xfrm>
            <a:off x="18935516"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28" name="Shape 224"/>
          <p:cNvSpPr/>
          <p:nvPr/>
        </p:nvSpPr>
        <p:spPr>
          <a:xfrm>
            <a:off x="10475387" y="10864498"/>
            <a:ext cx="3362649" cy="2446964"/>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p>
        </p:txBody>
      </p:sp>
      <p:grpSp>
        <p:nvGrpSpPr>
          <p:cNvPr id="3" name="Group 2"/>
          <p:cNvGrpSpPr/>
          <p:nvPr/>
        </p:nvGrpSpPr>
        <p:grpSpPr>
          <a:xfrm>
            <a:off x="10280584" y="2641600"/>
            <a:ext cx="8654932" cy="7247471"/>
            <a:chOff x="10280584" y="2641600"/>
            <a:chExt cx="8654932" cy="7247471"/>
          </a:xfrm>
        </p:grpSpPr>
        <p:sp>
          <p:nvSpPr>
            <p:cNvPr id="33" name="Shape 167"/>
            <p:cNvSpPr/>
            <p:nvPr/>
          </p:nvSpPr>
          <p:spPr>
            <a:xfrm>
              <a:off x="10280584" y="2641600"/>
              <a:ext cx="8654932" cy="7247471"/>
            </a:xfrm>
            <a:prstGeom prst="roundRect">
              <a:avLst>
                <a:gd name="adj" fmla="val 882"/>
              </a:avLst>
            </a:prstGeom>
            <a:noFill/>
            <a:ln w="66675" cap="flat">
              <a:solidFill>
                <a:srgbClr val="7030A0"/>
              </a:solidFill>
              <a:prstDash val="dash"/>
              <a:miter lim="400000"/>
            </a:ln>
            <a:effectLst/>
          </p:spPr>
          <p:txBody>
            <a:bodyPr wrap="square" lIns="0" tIns="0" rIns="0" bIns="0" numCol="1" anchor="ctr">
              <a:noAutofit/>
            </a:bodyPr>
            <a:lstStyle/>
            <a:p>
              <a:pPr marL="23145" marR="23145" lvl="0"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endParaRPr dirty="0">
                <a:latin typeface="Helvetica Neue Medium" charset="0"/>
                <a:ea typeface="Helvetica Neue Medium" charset="0"/>
                <a:cs typeface="Helvetica Neue Medium" charset="0"/>
              </a:endParaRPr>
            </a:p>
          </p:txBody>
        </p:sp>
        <p:sp>
          <p:nvSpPr>
            <p:cNvPr id="18" name="Shape 365"/>
            <p:cNvSpPr/>
            <p:nvPr/>
          </p:nvSpPr>
          <p:spPr>
            <a:xfrm>
              <a:off x="14401403" y="6451564"/>
              <a:ext cx="1153171" cy="891221"/>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19" name="Shape 366"/>
            <p:cNvSpPr/>
            <p:nvPr/>
          </p:nvSpPr>
          <p:spPr>
            <a:xfrm>
              <a:off x="15714325" y="5785421"/>
              <a:ext cx="2908256" cy="1204793"/>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20" name="Shape 368"/>
            <p:cNvSpPr/>
            <p:nvPr/>
          </p:nvSpPr>
          <p:spPr>
            <a:xfrm>
              <a:off x="12829435" y="3085347"/>
              <a:ext cx="4059881" cy="1211342"/>
            </a:xfrm>
            <a:prstGeom prst="roundRect">
              <a:avLst>
                <a:gd name="adj" fmla="val 50000"/>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Scheduler</a:t>
              </a:r>
            </a:p>
          </p:txBody>
        </p:sp>
        <p:sp>
          <p:nvSpPr>
            <p:cNvPr id="21" name="Shape 369"/>
            <p:cNvSpPr/>
            <p:nvPr/>
          </p:nvSpPr>
          <p:spPr>
            <a:xfrm rot="18615776">
              <a:off x="12889323" y="4558390"/>
              <a:ext cx="1156626" cy="891221"/>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grpSp>
          <p:nvGrpSpPr>
            <p:cNvPr id="22" name="Group 372"/>
            <p:cNvGrpSpPr/>
            <p:nvPr/>
          </p:nvGrpSpPr>
          <p:grpSpPr>
            <a:xfrm rot="2341110">
              <a:off x="15439581" y="4641957"/>
              <a:ext cx="1729757" cy="891221"/>
              <a:chOff x="0" y="0"/>
              <a:chExt cx="2286520" cy="1178081"/>
            </a:xfrm>
          </p:grpSpPr>
          <p:sp>
            <p:nvSpPr>
              <p:cNvPr id="23" name="Shape 370"/>
              <p:cNvSpPr/>
              <p:nvPr/>
            </p:nvSpPr>
            <p:spPr>
              <a:xfrm>
                <a:off x="762173" y="0"/>
                <a:ext cx="1524348" cy="117808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24" name="Shape 371"/>
              <p:cNvSpPr/>
              <p:nvPr/>
            </p:nvSpPr>
            <p:spPr>
              <a:xfrm rot="10800000">
                <a:off x="0" y="-1"/>
                <a:ext cx="1524348" cy="1178083"/>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grpSp>
        <p:sp>
          <p:nvSpPr>
            <p:cNvPr id="25" name="Shape 377"/>
            <p:cNvSpPr/>
            <p:nvPr/>
          </p:nvSpPr>
          <p:spPr>
            <a:xfrm>
              <a:off x="10467435" y="5727617"/>
              <a:ext cx="3711769" cy="2313801"/>
            </a:xfrm>
            <a:prstGeom prst="roundRect">
              <a:avLst>
                <a:gd name="adj" fmla="val 5439"/>
              </a:avLst>
            </a:prstGeom>
            <a:solidFill>
              <a:srgbClr val="FFC000"/>
            </a:solidFill>
            <a:ln w="63500">
              <a:solidFill>
                <a:schemeClr val="accent2"/>
              </a:solidFill>
              <a:miter lim="400000"/>
            </a:ln>
          </p:spPr>
          <p:txBody>
            <a:bodyPr lIns="38430" tIns="38430" rIns="38430" bIns="38430" anchor="ctr"/>
            <a:lstStyle/>
            <a:p>
              <a:pPr>
                <a:lnSpc>
                  <a:spcPct val="100000"/>
                </a:lnSpc>
              </a:pPr>
              <a:r>
                <a:rPr lang="en-US" sz="4085" dirty="0" smtClean="0">
                  <a:solidFill>
                    <a:schemeClr val="bg1">
                      <a:lumMod val="50000"/>
                    </a:schemeClr>
                  </a:solidFill>
                </a:rPr>
                <a:t>Preprocessor</a:t>
              </a:r>
              <a:endParaRPr sz="4085" dirty="0">
                <a:solidFill>
                  <a:schemeClr val="bg1">
                    <a:lumMod val="50000"/>
                  </a:schemeClr>
                </a:solidFill>
              </a:endParaRPr>
            </a:p>
          </p:txBody>
        </p:sp>
        <p:sp>
          <p:nvSpPr>
            <p:cNvPr id="30" name="Shape 366"/>
            <p:cNvSpPr/>
            <p:nvPr/>
          </p:nvSpPr>
          <p:spPr>
            <a:xfrm>
              <a:off x="15714325" y="6990996"/>
              <a:ext cx="2908256" cy="1204793"/>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sp>
          <p:nvSpPr>
            <p:cNvPr id="31" name="Shape 366"/>
            <p:cNvSpPr/>
            <p:nvPr/>
          </p:nvSpPr>
          <p:spPr>
            <a:xfrm>
              <a:off x="15714325" y="8196571"/>
              <a:ext cx="2908256" cy="1204793"/>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grpSp>
      <p:sp>
        <p:nvSpPr>
          <p:cNvPr id="26" name="Rectangle 25"/>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16</a:t>
            </a:r>
            <a:endParaRPr lang="en-US" dirty="0"/>
          </a:p>
        </p:txBody>
      </p:sp>
    </p:spTree>
    <p:extLst>
      <p:ext uri="{BB962C8B-B14F-4D97-AF65-F5344CB8AC3E}">
        <p14:creationId xmlns:p14="http://schemas.microsoft.com/office/powerpoint/2010/main" val="734499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Overlap fault tolerance and processing</a:t>
            </a:r>
            <a:endParaRPr lang="en-US" dirty="0"/>
          </a:p>
        </p:txBody>
      </p:sp>
      <p:sp>
        <p:nvSpPr>
          <p:cNvPr id="8" name="Shape 221"/>
          <p:cNvSpPr/>
          <p:nvPr/>
        </p:nvSpPr>
        <p:spPr>
          <a:xfrm>
            <a:off x="4142468"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sp>
        <p:nvSpPr>
          <p:cNvPr id="9" name="Shape 222"/>
          <p:cNvSpPr/>
          <p:nvPr/>
        </p:nvSpPr>
        <p:spPr>
          <a:xfrm>
            <a:off x="592967" y="5634518"/>
            <a:ext cx="3362649" cy="2446964"/>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lvl1pPr algn="ctr">
              <a:lnSpc>
                <a:spcPct val="100000"/>
              </a:lnSpc>
              <a:defRPr sz="5400" b="0">
                <a:solidFill>
                  <a:schemeClr val="accent2"/>
                </a:solidFill>
              </a:defRPr>
            </a:lvl1pPr>
          </a:lstStyle>
          <a:p>
            <a:r>
              <a:rPr sz="4085" dirty="0">
                <a:solidFill>
                  <a:schemeClr val="bg1">
                    <a:lumMod val="50000"/>
                  </a:schemeClr>
                </a:solidFill>
              </a:rPr>
              <a:t>Client</a:t>
            </a:r>
          </a:p>
        </p:txBody>
      </p:sp>
      <p:sp>
        <p:nvSpPr>
          <p:cNvPr id="10" name="Shape 223"/>
          <p:cNvSpPr/>
          <p:nvPr/>
        </p:nvSpPr>
        <p:spPr>
          <a:xfrm>
            <a:off x="5530202" y="5634518"/>
            <a:ext cx="3362649" cy="2446964"/>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Web Server</a:t>
            </a:r>
          </a:p>
        </p:txBody>
      </p:sp>
      <p:sp>
        <p:nvSpPr>
          <p:cNvPr id="13" name="Shape 226"/>
          <p:cNvSpPr/>
          <p:nvPr/>
        </p:nvSpPr>
        <p:spPr>
          <a:xfrm>
            <a:off x="9061046"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15" name="Shape 228"/>
          <p:cNvSpPr/>
          <p:nvPr/>
        </p:nvSpPr>
        <p:spPr>
          <a:xfrm>
            <a:off x="20341905" y="5634518"/>
            <a:ext cx="3362649" cy="2446964"/>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smtClean="0">
                <a:solidFill>
                  <a:schemeClr val="bg1">
                    <a:lumMod val="50000"/>
                  </a:schemeClr>
                </a:solidFill>
              </a:rPr>
              <a:t>Final</a:t>
            </a:r>
            <a:endParaRPr lang="en-US" sz="4085" dirty="0" smtClean="0">
              <a:solidFill>
                <a:schemeClr val="bg1">
                  <a:lumMod val="50000"/>
                </a:schemeClr>
              </a:solidFill>
            </a:endParaRPr>
          </a:p>
          <a:p>
            <a:pPr>
              <a:lnSpc>
                <a:spcPct val="100000"/>
              </a:lnSpc>
            </a:pPr>
            <a:r>
              <a:rPr sz="4085" dirty="0" smtClean="0">
                <a:solidFill>
                  <a:schemeClr val="bg1">
                    <a:lumMod val="50000"/>
                  </a:schemeClr>
                </a:solidFill>
              </a:rPr>
              <a:t>Storage</a:t>
            </a:r>
            <a:endParaRPr sz="4085" dirty="0">
              <a:solidFill>
                <a:schemeClr val="bg1">
                  <a:lumMod val="50000"/>
                </a:schemeClr>
              </a:solidFill>
            </a:endParaRPr>
          </a:p>
        </p:txBody>
      </p:sp>
      <p:sp>
        <p:nvSpPr>
          <p:cNvPr id="16" name="Shape 229"/>
          <p:cNvSpPr/>
          <p:nvPr/>
        </p:nvSpPr>
        <p:spPr>
          <a:xfrm>
            <a:off x="18935516"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27" name="Shape 226"/>
          <p:cNvSpPr/>
          <p:nvPr/>
        </p:nvSpPr>
        <p:spPr>
          <a:xfrm rot="5400000">
            <a:off x="11005349" y="9001765"/>
            <a:ext cx="2554459"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28" name="Shape 224"/>
          <p:cNvSpPr/>
          <p:nvPr/>
        </p:nvSpPr>
        <p:spPr>
          <a:xfrm>
            <a:off x="10475387" y="10864498"/>
            <a:ext cx="3362649" cy="2446964"/>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p>
        </p:txBody>
      </p:sp>
      <p:sp>
        <p:nvSpPr>
          <p:cNvPr id="33" name="Shape 167"/>
          <p:cNvSpPr/>
          <p:nvPr/>
        </p:nvSpPr>
        <p:spPr>
          <a:xfrm>
            <a:off x="10280584" y="2641600"/>
            <a:ext cx="8654932" cy="7247471"/>
          </a:xfrm>
          <a:prstGeom prst="roundRect">
            <a:avLst>
              <a:gd name="adj" fmla="val 882"/>
            </a:avLst>
          </a:prstGeom>
          <a:noFill/>
          <a:ln w="66675" cap="flat">
            <a:solidFill>
              <a:srgbClr val="7030A0"/>
            </a:solidFill>
            <a:prstDash val="dash"/>
            <a:miter lim="400000"/>
          </a:ln>
          <a:effectLst/>
        </p:spPr>
        <p:txBody>
          <a:bodyPr wrap="square" lIns="0" tIns="0" rIns="0" bIns="0" numCol="1" anchor="ctr">
            <a:noAutofit/>
          </a:bodyPr>
          <a:lstStyle/>
          <a:p>
            <a:pPr marL="23145" marR="23145" lvl="0"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endParaRPr dirty="0">
              <a:latin typeface="Helvetica Neue Medium" charset="0"/>
              <a:ea typeface="Helvetica Neue Medium" charset="0"/>
              <a:cs typeface="Helvetica Neue Medium" charset="0"/>
            </a:endParaRPr>
          </a:p>
        </p:txBody>
      </p:sp>
      <p:sp>
        <p:nvSpPr>
          <p:cNvPr id="18" name="Shape 365"/>
          <p:cNvSpPr/>
          <p:nvPr/>
        </p:nvSpPr>
        <p:spPr>
          <a:xfrm>
            <a:off x="14401403" y="6451564"/>
            <a:ext cx="1153171" cy="891221"/>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19" name="Shape 366"/>
          <p:cNvSpPr/>
          <p:nvPr/>
        </p:nvSpPr>
        <p:spPr>
          <a:xfrm>
            <a:off x="15714325" y="5785421"/>
            <a:ext cx="2908256" cy="1204793"/>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20" name="Shape 368"/>
          <p:cNvSpPr/>
          <p:nvPr/>
        </p:nvSpPr>
        <p:spPr>
          <a:xfrm>
            <a:off x="12829435" y="3085347"/>
            <a:ext cx="4059881" cy="1211342"/>
          </a:xfrm>
          <a:prstGeom prst="roundRect">
            <a:avLst>
              <a:gd name="adj" fmla="val 50000"/>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Scheduler</a:t>
            </a:r>
          </a:p>
        </p:txBody>
      </p:sp>
      <p:sp>
        <p:nvSpPr>
          <p:cNvPr id="21" name="Shape 369"/>
          <p:cNvSpPr/>
          <p:nvPr/>
        </p:nvSpPr>
        <p:spPr>
          <a:xfrm rot="18615776">
            <a:off x="12889323" y="4558390"/>
            <a:ext cx="1156626" cy="891221"/>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grpSp>
        <p:nvGrpSpPr>
          <p:cNvPr id="22" name="Group 372"/>
          <p:cNvGrpSpPr/>
          <p:nvPr/>
        </p:nvGrpSpPr>
        <p:grpSpPr>
          <a:xfrm rot="2341110">
            <a:off x="15439581" y="4641957"/>
            <a:ext cx="1729757" cy="891221"/>
            <a:chOff x="0" y="0"/>
            <a:chExt cx="2286520" cy="1178081"/>
          </a:xfrm>
        </p:grpSpPr>
        <p:sp>
          <p:nvSpPr>
            <p:cNvPr id="23" name="Shape 370"/>
            <p:cNvSpPr/>
            <p:nvPr/>
          </p:nvSpPr>
          <p:spPr>
            <a:xfrm>
              <a:off x="762173" y="0"/>
              <a:ext cx="1524348" cy="117808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24" name="Shape 371"/>
            <p:cNvSpPr/>
            <p:nvPr/>
          </p:nvSpPr>
          <p:spPr>
            <a:xfrm rot="10800000">
              <a:off x="0" y="-1"/>
              <a:ext cx="1524348" cy="1178083"/>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grpSp>
      <p:sp>
        <p:nvSpPr>
          <p:cNvPr id="25" name="Shape 377"/>
          <p:cNvSpPr/>
          <p:nvPr/>
        </p:nvSpPr>
        <p:spPr>
          <a:xfrm>
            <a:off x="10467435" y="5727617"/>
            <a:ext cx="3711769" cy="2313801"/>
          </a:xfrm>
          <a:prstGeom prst="roundRect">
            <a:avLst>
              <a:gd name="adj" fmla="val 5439"/>
            </a:avLst>
          </a:prstGeom>
          <a:solidFill>
            <a:srgbClr val="FFC000"/>
          </a:solidFill>
          <a:ln w="63500">
            <a:solidFill>
              <a:schemeClr val="accent2"/>
            </a:solidFill>
            <a:miter lim="400000"/>
          </a:ln>
        </p:spPr>
        <p:txBody>
          <a:bodyPr lIns="38430" tIns="38430" rIns="38430" bIns="38430" anchor="ctr"/>
          <a:lstStyle/>
          <a:p>
            <a:pPr>
              <a:lnSpc>
                <a:spcPct val="100000"/>
              </a:lnSpc>
            </a:pPr>
            <a:r>
              <a:rPr lang="en-US" sz="4085" dirty="0" smtClean="0">
                <a:solidFill>
                  <a:schemeClr val="bg1">
                    <a:lumMod val="50000"/>
                  </a:schemeClr>
                </a:solidFill>
              </a:rPr>
              <a:t>Preprocessor</a:t>
            </a:r>
            <a:endParaRPr sz="4085" dirty="0">
              <a:solidFill>
                <a:schemeClr val="bg1">
                  <a:lumMod val="50000"/>
                </a:schemeClr>
              </a:solidFill>
            </a:endParaRPr>
          </a:p>
        </p:txBody>
      </p:sp>
      <p:sp>
        <p:nvSpPr>
          <p:cNvPr id="30" name="Shape 366"/>
          <p:cNvSpPr/>
          <p:nvPr/>
        </p:nvSpPr>
        <p:spPr>
          <a:xfrm>
            <a:off x="15714325" y="6990996"/>
            <a:ext cx="2908256" cy="1204793"/>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sp>
        <p:nvSpPr>
          <p:cNvPr id="31" name="Shape 366"/>
          <p:cNvSpPr/>
          <p:nvPr/>
        </p:nvSpPr>
        <p:spPr>
          <a:xfrm>
            <a:off x="15714325" y="8196571"/>
            <a:ext cx="2908256" cy="1204793"/>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cxnSp>
        <p:nvCxnSpPr>
          <p:cNvPr id="26" name="Straight Connector 25"/>
          <p:cNvCxnSpPr/>
          <p:nvPr/>
        </p:nvCxnSpPr>
        <p:spPr>
          <a:xfrm>
            <a:off x="7211526" y="8195789"/>
            <a:ext cx="3069058" cy="3892191"/>
          </a:xfrm>
          <a:prstGeom prst="line">
            <a:avLst/>
          </a:prstGeom>
          <a:noFill/>
          <a:ln w="2540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sp>
        <p:nvSpPr>
          <p:cNvPr id="32" name="Shape 377"/>
          <p:cNvSpPr/>
          <p:nvPr/>
        </p:nvSpPr>
        <p:spPr>
          <a:xfrm>
            <a:off x="10489206" y="5749388"/>
            <a:ext cx="3711769" cy="2313801"/>
          </a:xfrm>
          <a:prstGeom prst="roundRect">
            <a:avLst>
              <a:gd name="adj" fmla="val 5439"/>
            </a:avLst>
          </a:prstGeom>
          <a:solidFill>
            <a:srgbClr val="FFC000"/>
          </a:solidFill>
          <a:ln w="63500">
            <a:solidFill>
              <a:schemeClr val="accent2"/>
            </a:solidFill>
            <a:miter lim="400000"/>
          </a:ln>
        </p:spPr>
        <p:txBody>
          <a:bodyPr lIns="38430" tIns="38430" rIns="38430" bIns="38430" anchor="ctr"/>
          <a:lstStyle/>
          <a:p>
            <a:pPr>
              <a:lnSpc>
                <a:spcPct val="100000"/>
              </a:lnSpc>
            </a:pPr>
            <a:r>
              <a:rPr lang="en-US" sz="4085" dirty="0" smtClean="0">
                <a:solidFill>
                  <a:schemeClr val="bg1">
                    <a:lumMod val="50000"/>
                  </a:schemeClr>
                </a:solidFill>
              </a:rPr>
              <a:t>Write-through</a:t>
            </a:r>
          </a:p>
          <a:p>
            <a:pPr>
              <a:lnSpc>
                <a:spcPct val="100000"/>
              </a:lnSpc>
            </a:pPr>
            <a:r>
              <a:rPr lang="en-US" sz="4085" dirty="0" smtClean="0">
                <a:solidFill>
                  <a:schemeClr val="bg1">
                    <a:lumMod val="50000"/>
                  </a:schemeClr>
                </a:solidFill>
              </a:rPr>
              <a:t>Cache</a:t>
            </a:r>
            <a:endParaRPr sz="4085" dirty="0">
              <a:solidFill>
                <a:schemeClr val="bg1">
                  <a:lumMod val="50000"/>
                </a:schemeClr>
              </a:solidFill>
            </a:endParaRPr>
          </a:p>
        </p:txBody>
      </p:sp>
      <p:sp>
        <p:nvSpPr>
          <p:cNvPr id="29" name="Rectangle 28"/>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17</a:t>
            </a:r>
            <a:endParaRPr lang="en-US" dirty="0"/>
          </a:p>
        </p:txBody>
      </p:sp>
    </p:spTree>
    <p:extLst>
      <p:ext uri="{BB962C8B-B14F-4D97-AF65-F5344CB8AC3E}">
        <p14:creationId xmlns:p14="http://schemas.microsoft.com/office/powerpoint/2010/main" val="1667579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6"/>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p:nvPr/>
        </p:nvSpPr>
        <p:spPr>
          <a:xfrm>
            <a:off x="502266" y="4985903"/>
            <a:ext cx="8417452" cy="5738759"/>
          </a:xfrm>
          <a:prstGeom prst="roundRect">
            <a:avLst>
              <a:gd name="adj" fmla="val 3546"/>
            </a:avLst>
          </a:prstGeom>
          <a:solidFill>
            <a:schemeClr val="tx1"/>
          </a:solidFill>
          <a:ln w="76200">
            <a:solidFill>
              <a:schemeClr val="accent4">
                <a:hueOff val="8089917"/>
                <a:satOff val="-32228"/>
                <a:lumOff val="13219"/>
              </a:schemeClr>
            </a:solidFill>
            <a:miter lim="400000"/>
          </a:ln>
        </p:spPr>
        <p:txBody>
          <a:bodyPr lIns="38425" tIns="38425" rIns="38425" bIns="38425" anchor="ct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sp>
        <p:nvSpPr>
          <p:cNvPr id="391" name="Shape 391"/>
          <p:cNvSpPr/>
          <p:nvPr/>
        </p:nvSpPr>
        <p:spPr>
          <a:xfrm>
            <a:off x="4142891"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93" name="Shape 393"/>
          <p:cNvSpPr/>
          <p:nvPr/>
        </p:nvSpPr>
        <p:spPr>
          <a:xfrm>
            <a:off x="785602" y="5524590"/>
            <a:ext cx="3179240" cy="2313500"/>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Client</a:t>
            </a:r>
          </a:p>
        </p:txBody>
      </p:sp>
      <p:sp>
        <p:nvSpPr>
          <p:cNvPr id="394" name="Shape 394"/>
          <p:cNvSpPr/>
          <p:nvPr/>
        </p:nvSpPr>
        <p:spPr>
          <a:xfrm>
            <a:off x="5473961" y="5524590"/>
            <a:ext cx="3179241" cy="2313500"/>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Web Server</a:t>
            </a:r>
          </a:p>
        </p:txBody>
      </p:sp>
      <p:sp>
        <p:nvSpPr>
          <p:cNvPr id="395" name="Shape 395"/>
          <p:cNvSpPr/>
          <p:nvPr/>
        </p:nvSpPr>
        <p:spPr>
          <a:xfrm>
            <a:off x="9093866"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99" name="Shape 399"/>
          <p:cNvSpPr/>
          <p:nvPr/>
        </p:nvSpPr>
        <p:spPr>
          <a:xfrm>
            <a:off x="19089480"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407" name="Shape 407"/>
          <p:cNvSpPr/>
          <p:nvPr/>
        </p:nvSpPr>
        <p:spPr>
          <a:xfrm>
            <a:off x="2206316" y="9965241"/>
            <a:ext cx="5143414" cy="604445"/>
          </a:xfrm>
          <a:prstGeom prst="rect">
            <a:avLst/>
          </a:prstGeom>
          <a:ln w="12700">
            <a:miter lim="400000"/>
          </a:ln>
          <a:extLst>
            <a:ext uri="{C572A759-6A51-4108-AA02-DFA0A04FC94B}">
              <ma14:wrappingTextBoxFlag xmlns:ma14="http://schemas.microsoft.com/office/mac/drawingml/2011/main" val="1"/>
            </a:ext>
          </a:extLst>
        </p:spPr>
        <p:txBody>
          <a:bodyPr lIns="34581" rIns="34581" anchor="ctr">
            <a:spAutoFit/>
          </a:bodyPr>
          <a:lstStyle/>
          <a:p>
            <a:pPr marR="20494" lvl="1" defTabSz="461140">
              <a:spcBef>
                <a:spcPts val="758"/>
              </a:spcBef>
              <a:defRPr sz="4000" b="0">
                <a:solidFill>
                  <a:schemeClr val="accent2"/>
                </a:solidFill>
              </a:defRPr>
            </a:pPr>
            <a:r>
              <a:rPr sz="3026" dirty="0">
                <a:solidFill>
                  <a:schemeClr val="bg1">
                    <a:lumMod val="50000"/>
                  </a:schemeClr>
                </a:solidFill>
              </a:rPr>
              <a:t>Split </a:t>
            </a:r>
            <a:r>
              <a:rPr lang="en-US" sz="3026" dirty="0">
                <a:solidFill>
                  <a:schemeClr val="bg1">
                    <a:lumMod val="50000"/>
                  </a:schemeClr>
                </a:solidFill>
              </a:rPr>
              <a:t>into segments</a:t>
            </a:r>
            <a:endParaRPr sz="3026" dirty="0">
              <a:solidFill>
                <a:schemeClr val="bg1">
                  <a:lumMod val="50000"/>
                </a:schemeClr>
              </a:solidFill>
            </a:endParaRPr>
          </a:p>
        </p:txBody>
      </p:sp>
      <p:sp>
        <p:nvSpPr>
          <p:cNvPr id="420" name="Shape 420"/>
          <p:cNvSpPr/>
          <p:nvPr/>
        </p:nvSpPr>
        <p:spPr>
          <a:xfrm>
            <a:off x="20419162" y="5536188"/>
            <a:ext cx="3179240" cy="2315619"/>
          </a:xfrm>
          <a:prstGeom prst="roundRect">
            <a:avLst>
              <a:gd name="adj" fmla="val 5434"/>
            </a:avLst>
          </a:prstGeom>
          <a:solidFill>
            <a:srgbClr val="ADB2BB"/>
          </a:solidFill>
          <a:ln w="63500">
            <a:solidFill>
              <a:schemeClr val="accent2"/>
            </a:solidFill>
            <a:miter lim="400000"/>
          </a:ln>
        </p:spPr>
        <p:txBody>
          <a:bodyPr lIns="38425" tIns="38425" rIns="38425" bIns="38425" anchor="ctr"/>
          <a:lstStyle/>
          <a:p>
            <a:pPr>
              <a:lnSpc>
                <a:spcPct val="100000"/>
              </a:lnSpc>
            </a:pPr>
            <a:endParaRPr sz="4085">
              <a:solidFill>
                <a:schemeClr val="bg1">
                  <a:lumMod val="50000"/>
                </a:schemeClr>
              </a:solidFill>
            </a:endParaRPr>
          </a:p>
        </p:txBody>
      </p:sp>
      <p:sp>
        <p:nvSpPr>
          <p:cNvPr id="421" name="Shape 421"/>
          <p:cNvSpPr/>
          <p:nvPr/>
        </p:nvSpPr>
        <p:spPr>
          <a:xfrm>
            <a:off x="21053986" y="5900925"/>
            <a:ext cx="1909594" cy="1586150"/>
          </a:xfrm>
          <a:prstGeom prst="rect">
            <a:avLst/>
          </a:prstGeom>
          <a:ln w="12700">
            <a:miter lim="400000"/>
          </a:ln>
          <a:extLst>
            <a:ext uri="{C572A759-6A51-4108-AA02-DFA0A04FC94B}">
              <ma14:wrappingTextBoxFlag xmlns:ma14="http://schemas.microsoft.com/office/mac/drawingml/2011/main" val="1"/>
            </a:ext>
          </a:extLst>
        </p:spPr>
        <p:txBody>
          <a:bodyPr wrap="none" lIns="38425" tIns="38425" rIns="38425" bIns="38425" anchor="ctr">
            <a:spAutoFit/>
          </a:bodyPr>
          <a:lstStyle/>
          <a:p>
            <a:pPr algn="ctr">
              <a:lnSpc>
                <a:spcPct val="120000"/>
              </a:lnSpc>
              <a:defRPr sz="5400" b="0">
                <a:solidFill>
                  <a:schemeClr val="accent1">
                    <a:hueOff val="3929895"/>
                    <a:satOff val="89743"/>
                    <a:lumOff val="-68918"/>
                  </a:schemeClr>
                </a:solidFill>
              </a:defRPr>
            </a:pPr>
            <a:r>
              <a:rPr sz="4085" dirty="0"/>
              <a:t>Final</a:t>
            </a:r>
            <a:br>
              <a:rPr sz="4085" dirty="0"/>
            </a:br>
            <a:r>
              <a:rPr sz="4085" dirty="0"/>
              <a:t>Storage</a:t>
            </a:r>
          </a:p>
        </p:txBody>
      </p:sp>
      <p:sp>
        <p:nvSpPr>
          <p:cNvPr id="2" name="Title 1"/>
          <p:cNvSpPr>
            <a:spLocks noGrp="1"/>
          </p:cNvSpPr>
          <p:nvPr>
            <p:ph type="title"/>
          </p:nvPr>
        </p:nvSpPr>
        <p:spPr/>
        <p:txBody>
          <a:bodyPr/>
          <a:lstStyle/>
          <a:p>
            <a:r>
              <a:rPr lang="en-US" dirty="0" smtClean="0"/>
              <a:t>Overlap upload and processing</a:t>
            </a:r>
            <a:endParaRPr lang="en-US" dirty="0"/>
          </a:p>
        </p:txBody>
      </p:sp>
      <p:sp>
        <p:nvSpPr>
          <p:cNvPr id="33" name="Shape 226"/>
          <p:cNvSpPr/>
          <p:nvPr/>
        </p:nvSpPr>
        <p:spPr>
          <a:xfrm rot="5400000">
            <a:off x="11868967" y="9864948"/>
            <a:ext cx="827204" cy="942389"/>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4" name="Shape 224"/>
          <p:cNvSpPr/>
          <p:nvPr/>
        </p:nvSpPr>
        <p:spPr>
          <a:xfrm>
            <a:off x="10475612" y="10863978"/>
            <a:ext cx="3362211" cy="2446645"/>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p>
        </p:txBody>
      </p:sp>
      <p:sp>
        <p:nvSpPr>
          <p:cNvPr id="37" name="Shape 365"/>
          <p:cNvSpPr/>
          <p:nvPr/>
        </p:nvSpPr>
        <p:spPr>
          <a:xfrm>
            <a:off x="14401117" y="6451618"/>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9" name="Shape 368"/>
          <p:cNvSpPr/>
          <p:nvPr/>
        </p:nvSpPr>
        <p:spPr>
          <a:xfrm>
            <a:off x="12829354" y="3085839"/>
            <a:ext cx="4059352" cy="1211184"/>
          </a:xfrm>
          <a:prstGeom prst="roundRect">
            <a:avLst>
              <a:gd name="adj" fmla="val 50000"/>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a:solidFill>
                  <a:schemeClr val="bg1">
                    <a:lumMod val="50000"/>
                  </a:schemeClr>
                </a:solidFill>
              </a:rPr>
              <a:t>Scheduler</a:t>
            </a:r>
          </a:p>
        </p:txBody>
      </p:sp>
      <p:sp>
        <p:nvSpPr>
          <p:cNvPr id="40" name="Shape 369"/>
          <p:cNvSpPr/>
          <p:nvPr/>
        </p:nvSpPr>
        <p:spPr>
          <a:xfrm rot="18615776">
            <a:off x="12889232" y="4558691"/>
            <a:ext cx="1156475"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nvGrpSpPr>
          <p:cNvPr id="41" name="Group 372"/>
          <p:cNvGrpSpPr/>
          <p:nvPr/>
        </p:nvGrpSpPr>
        <p:grpSpPr>
          <a:xfrm rot="2341110">
            <a:off x="15439161" y="4642248"/>
            <a:ext cx="1729532" cy="891105"/>
            <a:chOff x="0" y="0"/>
            <a:chExt cx="2286520" cy="1178081"/>
          </a:xfrm>
        </p:grpSpPr>
        <p:sp>
          <p:nvSpPr>
            <p:cNvPr id="45" name="Shape 370"/>
            <p:cNvSpPr/>
            <p:nvPr/>
          </p:nvSpPr>
          <p:spPr>
            <a:xfrm>
              <a:off x="762173" y="0"/>
              <a:ext cx="1524348" cy="1178082"/>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46" name="Shape 371"/>
            <p:cNvSpPr/>
            <p:nvPr/>
          </p:nvSpPr>
          <p:spPr>
            <a:xfrm rot="10800000">
              <a:off x="0" y="-1"/>
              <a:ext cx="1524348" cy="1178083"/>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sp>
        <p:nvSpPr>
          <p:cNvPr id="42" name="Shape 377"/>
          <p:cNvSpPr/>
          <p:nvPr/>
        </p:nvSpPr>
        <p:spPr>
          <a:xfrm>
            <a:off x="10467660" y="5727766"/>
            <a:ext cx="3711287" cy="3673270"/>
          </a:xfrm>
          <a:prstGeom prst="roundRect">
            <a:avLst>
              <a:gd name="adj" fmla="val 5439"/>
            </a:avLst>
          </a:prstGeom>
          <a:solidFill>
            <a:srgbClr val="FFC000"/>
          </a:solidFill>
          <a:ln w="63500">
            <a:solidFill>
              <a:schemeClr val="accent2"/>
            </a:solidFill>
            <a:miter lim="400000"/>
          </a:ln>
        </p:spPr>
        <p:txBody>
          <a:bodyPr lIns="38425" tIns="38425" rIns="38425" bIns="38425" anchor="ctr"/>
          <a:lstStyle/>
          <a:p>
            <a:pPr>
              <a:lnSpc>
                <a:spcPct val="100000"/>
              </a:lnSpc>
            </a:pPr>
            <a:r>
              <a:rPr lang="en-US" sz="4085" dirty="0">
                <a:solidFill>
                  <a:schemeClr val="bg1">
                    <a:lumMod val="50000"/>
                  </a:schemeClr>
                </a:solidFill>
              </a:rPr>
              <a:t>Preprocessor</a:t>
            </a: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44" name="Shape 366"/>
          <p:cNvSpPr/>
          <p:nvPr/>
        </p:nvSpPr>
        <p:spPr>
          <a:xfrm>
            <a:off x="15587986" y="10979002"/>
            <a:ext cx="2907877" cy="2418102"/>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Worker</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47" name="Shape 366"/>
          <p:cNvSpPr/>
          <p:nvPr/>
        </p:nvSpPr>
        <p:spPr>
          <a:xfrm>
            <a:off x="15587986" y="5764940"/>
            <a:ext cx="2907877" cy="2418102"/>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Worker</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48" name="Shape 366"/>
          <p:cNvSpPr/>
          <p:nvPr/>
        </p:nvSpPr>
        <p:spPr>
          <a:xfrm>
            <a:off x="15587986" y="8371971"/>
            <a:ext cx="2907877" cy="2418102"/>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Worker</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35" name="Rectangle 34"/>
          <p:cNvSpPr/>
          <p:nvPr/>
        </p:nvSpPr>
        <p:spPr>
          <a:xfrm>
            <a:off x="22858612" y="12632407"/>
            <a:ext cx="1460165" cy="1107852"/>
          </a:xfrm>
          <a:prstGeom prst="rect">
            <a:avLst/>
          </a:prstGeom>
        </p:spPr>
        <p:txBody>
          <a:bodyPr wrap="square">
            <a:spAutoFit/>
          </a:bodyPr>
          <a:lstStyle/>
          <a:p>
            <a:r>
              <a:rPr lang="en-US" sz="5999" b="1" dirty="0">
                <a:latin typeface="FreightSansLFPro"/>
                <a:ea typeface="Helvetica"/>
                <a:cs typeface="FreightSansLFPro"/>
                <a:sym typeface="Helvetica"/>
              </a:rPr>
              <a:t>18</a:t>
            </a:r>
            <a:endParaRPr lang="en-US" sz="5999" dirty="0"/>
          </a:p>
        </p:txBody>
      </p:sp>
      <p:grpSp>
        <p:nvGrpSpPr>
          <p:cNvPr id="49" name="Group 48"/>
          <p:cNvGrpSpPr/>
          <p:nvPr/>
        </p:nvGrpSpPr>
        <p:grpSpPr>
          <a:xfrm>
            <a:off x="3661686" y="8037424"/>
            <a:ext cx="2178186" cy="1802893"/>
            <a:chOff x="3714980" y="8036248"/>
            <a:chExt cx="2178469" cy="1803128"/>
          </a:xfrm>
        </p:grpSpPr>
        <p:pic>
          <p:nvPicPr>
            <p:cNvPr id="50" name="pasted-image.pdf"/>
            <p:cNvPicPr>
              <a:picLocks noChangeAspect="1"/>
            </p:cNvPicPr>
            <p:nvPr/>
          </p:nvPicPr>
          <p:blipFill>
            <a:blip r:embed="rId3">
              <a:extLst/>
            </a:blip>
            <a:stretch>
              <a:fillRect/>
            </a:stretch>
          </p:blipFill>
          <p:spPr>
            <a:xfrm>
              <a:off x="3714980" y="8036248"/>
              <a:ext cx="2138439" cy="1803128"/>
            </a:xfrm>
            <a:prstGeom prst="rect">
              <a:avLst/>
            </a:prstGeom>
            <a:ln w="12700" cap="flat">
              <a:noFill/>
              <a:miter lim="400000"/>
            </a:ln>
            <a:effectLst/>
          </p:spPr>
        </p:pic>
        <p:pic>
          <p:nvPicPr>
            <p:cNvPr id="51" name="Picture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3753" y="8338450"/>
              <a:ext cx="2139696" cy="1207008"/>
            </a:xfrm>
            <a:prstGeom prst="rect">
              <a:avLst/>
            </a:prstGeom>
          </p:spPr>
        </p:pic>
      </p:grpSp>
      <p:grpSp>
        <p:nvGrpSpPr>
          <p:cNvPr id="52" name="Group 51"/>
          <p:cNvGrpSpPr/>
          <p:nvPr/>
        </p:nvGrpSpPr>
        <p:grpSpPr>
          <a:xfrm>
            <a:off x="1473632" y="8037424"/>
            <a:ext cx="2269423" cy="1802893"/>
            <a:chOff x="875819" y="8036248"/>
            <a:chExt cx="2269717" cy="1803128"/>
          </a:xfrm>
        </p:grpSpPr>
        <p:pic>
          <p:nvPicPr>
            <p:cNvPr id="53" name="Picture 52"/>
            <p:cNvPicPr>
              <a:picLocks/>
            </p:cNvPicPr>
            <p:nvPr/>
          </p:nvPicPr>
          <p:blipFill>
            <a:blip r:embed="rId5" cstate="screen">
              <a:extLst>
                <a:ext uri="{28A0092B-C50C-407E-A947-70E740481C1C}">
                  <a14:useLocalDpi xmlns:a14="http://schemas.microsoft.com/office/drawing/2010/main"/>
                </a:ext>
              </a:extLst>
            </a:blip>
            <a:stretch>
              <a:fillRect/>
            </a:stretch>
          </p:blipFill>
          <p:spPr>
            <a:xfrm>
              <a:off x="1005840" y="8339328"/>
              <a:ext cx="2139696" cy="1207008"/>
            </a:xfrm>
            <a:prstGeom prst="rect">
              <a:avLst/>
            </a:prstGeom>
          </p:spPr>
        </p:pic>
        <p:pic>
          <p:nvPicPr>
            <p:cNvPr id="54" name="pasted-image.pdf"/>
            <p:cNvPicPr>
              <a:picLocks noChangeAspect="1"/>
            </p:cNvPicPr>
            <p:nvPr/>
          </p:nvPicPr>
          <p:blipFill>
            <a:blip r:embed="rId6">
              <a:extLst/>
            </a:blip>
            <a:stretch>
              <a:fillRect/>
            </a:stretch>
          </p:blipFill>
          <p:spPr>
            <a:xfrm>
              <a:off x="875819" y="8036248"/>
              <a:ext cx="2269534" cy="1803128"/>
            </a:xfrm>
            <a:prstGeom prst="rect">
              <a:avLst/>
            </a:prstGeom>
            <a:ln w="12700" cap="flat">
              <a:noFill/>
              <a:miter lim="400000"/>
            </a:ln>
            <a:effectLst/>
          </p:spPr>
        </p:pic>
      </p:grpSp>
      <p:grpSp>
        <p:nvGrpSpPr>
          <p:cNvPr id="58" name="Group 57"/>
          <p:cNvGrpSpPr/>
          <p:nvPr/>
        </p:nvGrpSpPr>
        <p:grpSpPr>
          <a:xfrm>
            <a:off x="5733598" y="8035048"/>
            <a:ext cx="2266547" cy="1802893"/>
            <a:chOff x="7429500" y="4685517"/>
            <a:chExt cx="1511228" cy="1202085"/>
          </a:xfrm>
        </p:grpSpPr>
        <p:pic>
          <p:nvPicPr>
            <p:cNvPr id="59" name="pasted-image.pdf"/>
            <p:cNvPicPr>
              <a:picLocks noChangeAspect="1"/>
            </p:cNvPicPr>
            <p:nvPr/>
          </p:nvPicPr>
          <p:blipFill>
            <a:blip r:embed="rId7">
              <a:extLst/>
            </a:blip>
            <a:stretch>
              <a:fillRect/>
            </a:stretch>
          </p:blipFill>
          <p:spPr>
            <a:xfrm>
              <a:off x="7430361" y="4685517"/>
              <a:ext cx="1510367" cy="1202085"/>
            </a:xfrm>
            <a:prstGeom prst="rect">
              <a:avLst/>
            </a:prstGeom>
            <a:ln w="12700" cap="flat">
              <a:noFill/>
              <a:miter lim="400000"/>
            </a:ln>
            <a:effectLst/>
          </p:spPr>
        </p:pic>
        <p:pic>
          <p:nvPicPr>
            <p:cNvPr id="60" name="Picture 5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9500" y="4876800"/>
              <a:ext cx="1383792" cy="804672"/>
            </a:xfrm>
            <a:prstGeom prst="rect">
              <a:avLst/>
            </a:prstGeom>
          </p:spPr>
        </p:pic>
      </p:grpSp>
    </p:spTree>
    <p:extLst>
      <p:ext uri="{BB962C8B-B14F-4D97-AF65-F5344CB8AC3E}">
        <p14:creationId xmlns:p14="http://schemas.microsoft.com/office/powerpoint/2010/main" val="1697611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15204E-6 3.88889E-6 L -0.02402 0.00364 " pathEditMode="relative" rAng="0" ptsTypes="AA">
                                      <p:cBhvr>
                                        <p:cTn id="6" dur="2000" fill="hold"/>
                                        <p:tgtEl>
                                          <p:spTgt spid="52"/>
                                        </p:tgtEl>
                                        <p:attrNameLst>
                                          <p:attrName>ppt_x</p:attrName>
                                          <p:attrName>ppt_y</p:attrName>
                                        </p:attrNameLst>
                                      </p:cBhvr>
                                      <p:rCtr x="-1201" y="174"/>
                                    </p:animMotion>
                                  </p:childTnLst>
                                </p:cTn>
                              </p:par>
                              <p:par>
                                <p:cTn id="7" presetID="42" presetClass="path" presetSubtype="0" accel="50000" decel="50000" fill="hold" nodeType="withEffect">
                                  <p:stCondLst>
                                    <p:cond delay="0"/>
                                  </p:stCondLst>
                                  <p:childTnLst>
                                    <p:animMotion origin="layout" path="M 4.47917E-6 -4.62963E-6 L 0.0304 0.00186 " pathEditMode="relative" rAng="0" ptsTypes="AA">
                                      <p:cBhvr>
                                        <p:cTn id="8" dur="2000" fill="hold"/>
                                        <p:tgtEl>
                                          <p:spTgt spid="58"/>
                                        </p:tgtEl>
                                        <p:attrNameLst>
                                          <p:attrName>ppt_x</p:attrName>
                                          <p:attrName>ppt_y</p:attrName>
                                        </p:attrNameLst>
                                      </p:cBhvr>
                                      <p:rCtr x="1517" y="93"/>
                                    </p:animMotion>
                                  </p:childTnLst>
                                </p:cTn>
                              </p:par>
                            </p:childTnLst>
                          </p:cTn>
                        </p:par>
                      </p:childTnLst>
                    </p:cTn>
                  </p:par>
                </p:childTnLst>
              </p:cTn>
              <p:prevCondLst>
                <p:cond evt="onPrev" delay="0">
                  <p:tgtEl>
                    <p:sldTgt/>
                  </p:tgtEl>
                </p:cond>
              </p:prevCondLst>
              <p:nextCondLst>
                <p:cond evt="onNext" delay="0">
                  <p:tgtEl>
                    <p:sldTgt/>
                  </p:tgtEl>
                </p:cond>
              </p:nextCondLst>
            </p:seq>
            <p:par>
              <p:cTn/>
            </p:par>
            <p:par>
              <p:cTn/>
            </p:par>
            <p:par>
              <p:cTn/>
            </p:par>
            <p:par>
              <p:cTn id="12"/>
            </p:par>
            <p:par>
              <p:cTn id="13"/>
            </p:par>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is growing across Facebook</a:t>
            </a:r>
            <a:endParaRPr lang="en-US" dirty="0"/>
          </a:p>
        </p:txBody>
      </p:sp>
      <p:sp>
        <p:nvSpPr>
          <p:cNvPr id="3" name="Text Placeholder 2"/>
          <p:cNvSpPr>
            <a:spLocks noGrp="1"/>
          </p:cNvSpPr>
          <p:nvPr>
            <p:ph type="body" sz="quarter" idx="11"/>
          </p:nvPr>
        </p:nvSpPr>
        <p:spPr>
          <a:xfrm>
            <a:off x="1524000" y="8692138"/>
            <a:ext cx="21336000" cy="3944361"/>
          </a:xfrm>
        </p:spPr>
        <p:txBody>
          <a:bodyPr/>
          <a:lstStyle/>
          <a:p>
            <a:r>
              <a:rPr lang="en-US" dirty="0" smtClean="0"/>
              <a:t>FB:</a:t>
            </a:r>
            <a:r>
              <a:rPr lang="en-US" b="1" dirty="0" smtClean="0">
                <a:solidFill>
                  <a:srgbClr val="5890FF"/>
                </a:solidFill>
              </a:rPr>
              <a:t> 500M</a:t>
            </a:r>
            <a:r>
              <a:rPr lang="en-US" dirty="0" smtClean="0"/>
              <a:t> users watch </a:t>
            </a:r>
            <a:r>
              <a:rPr lang="en-US" b="1" dirty="0" smtClean="0">
                <a:solidFill>
                  <a:srgbClr val="5890FF"/>
                </a:solidFill>
              </a:rPr>
              <a:t>100M hours</a:t>
            </a:r>
            <a:r>
              <a:rPr lang="en-US" dirty="0" smtClean="0"/>
              <a:t> video daily (Mar. 16)</a:t>
            </a:r>
          </a:p>
          <a:p>
            <a:r>
              <a:rPr lang="en-US" dirty="0" smtClean="0"/>
              <a:t>Instagram:</a:t>
            </a:r>
            <a:r>
              <a:rPr lang="en-US" b="1" dirty="0" smtClean="0">
                <a:solidFill>
                  <a:srgbClr val="5890FF"/>
                </a:solidFill>
              </a:rPr>
              <a:t> 250M</a:t>
            </a:r>
            <a:r>
              <a:rPr lang="en-US" dirty="0" smtClean="0"/>
              <a:t> daily active users for stories (Jun. 17)</a:t>
            </a:r>
          </a:p>
          <a:p>
            <a:r>
              <a:rPr lang="en-US" dirty="0" smtClean="0"/>
              <a:t>All: </a:t>
            </a:r>
            <a:r>
              <a:rPr lang="en-US" b="1" dirty="0" smtClean="0">
                <a:solidFill>
                  <a:srgbClr val="5890FF"/>
                </a:solidFill>
              </a:rPr>
              <a:t>many tens of millions</a:t>
            </a:r>
            <a:r>
              <a:rPr lang="en-US" dirty="0" smtClean="0"/>
              <a:t> of daily uploads, </a:t>
            </a:r>
            <a:r>
              <a:rPr lang="en-US" b="1" dirty="0" smtClean="0">
                <a:solidFill>
                  <a:srgbClr val="5890FF"/>
                </a:solidFill>
              </a:rPr>
              <a:t>3X</a:t>
            </a:r>
            <a:r>
              <a:rPr lang="en-US" dirty="0" smtClean="0"/>
              <a:t> NYE spike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7845" y="4231452"/>
            <a:ext cx="3108960" cy="3108960"/>
          </a:xfrm>
          <a:prstGeom prst="rect">
            <a:avLst/>
          </a:prstGeom>
        </p:spPr>
      </p:pic>
      <p:pic>
        <p:nvPicPr>
          <p:cNvPr id="7" name="Picture 6"/>
          <p:cNvPicPr>
            <a:picLocks noChangeAspect="1"/>
          </p:cNvPicPr>
          <p:nvPr/>
        </p:nvPicPr>
        <p:blipFill>
          <a:blip r:embed="rId4"/>
          <a:stretch>
            <a:fillRect/>
          </a:stretch>
        </p:blipFill>
        <p:spPr>
          <a:xfrm>
            <a:off x="7889589" y="4235687"/>
            <a:ext cx="3289866" cy="3287605"/>
          </a:xfrm>
          <a:prstGeom prst="rect">
            <a:avLst/>
          </a:prstGeom>
        </p:spPr>
      </p:pic>
      <p:pic>
        <p:nvPicPr>
          <p:cNvPr id="8" name="Picture 7"/>
          <p:cNvPicPr>
            <a:picLocks noChangeAspect="1"/>
          </p:cNvPicPr>
          <p:nvPr/>
        </p:nvPicPr>
        <p:blipFill>
          <a:blip r:embed="rId5"/>
          <a:stretch>
            <a:fillRect/>
          </a:stretch>
        </p:blipFill>
        <p:spPr>
          <a:xfrm>
            <a:off x="13079098" y="3957132"/>
            <a:ext cx="3657600" cy="3657600"/>
          </a:xfrm>
          <a:prstGeom prst="rect">
            <a:avLst/>
          </a:prstGeom>
        </p:spPr>
      </p:pic>
      <p:pic>
        <p:nvPicPr>
          <p:cNvPr id="9" name="Picture 8"/>
          <p:cNvPicPr>
            <a:picLocks noChangeAspect="1"/>
          </p:cNvPicPr>
          <p:nvPr/>
        </p:nvPicPr>
        <p:blipFill>
          <a:blip r:embed="rId6"/>
          <a:stretch>
            <a:fillRect/>
          </a:stretch>
        </p:blipFill>
        <p:spPr>
          <a:xfrm>
            <a:off x="15930880" y="3502049"/>
            <a:ext cx="8453120" cy="4754880"/>
          </a:xfrm>
          <a:prstGeom prst="rect">
            <a:avLst/>
          </a:prstGeom>
        </p:spPr>
      </p:pic>
      <p:sp>
        <p:nvSpPr>
          <p:cNvPr id="10" name="Rectangle 9"/>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01</a:t>
            </a:r>
            <a:endParaRPr lang="en-US" dirty="0"/>
          </a:p>
        </p:txBody>
      </p:sp>
    </p:spTree>
    <p:extLst>
      <p:ext uri="{BB962C8B-B14F-4D97-AF65-F5344CB8AC3E}">
        <p14:creationId xmlns:p14="http://schemas.microsoft.com/office/powerpoint/2010/main" val="14558126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dissolv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dissolve">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dissolve">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89"/>
          <p:cNvSpPr/>
          <p:nvPr/>
        </p:nvSpPr>
        <p:spPr>
          <a:xfrm>
            <a:off x="502266" y="4985903"/>
            <a:ext cx="8417452" cy="5738759"/>
          </a:xfrm>
          <a:prstGeom prst="roundRect">
            <a:avLst>
              <a:gd name="adj" fmla="val 3546"/>
            </a:avLst>
          </a:prstGeom>
          <a:solidFill>
            <a:schemeClr val="tx1"/>
          </a:solidFill>
          <a:ln w="76200">
            <a:solidFill>
              <a:schemeClr val="accent4">
                <a:hueOff val="8089917"/>
                <a:satOff val="-32228"/>
                <a:lumOff val="13219"/>
              </a:schemeClr>
            </a:solidFill>
            <a:miter lim="400000"/>
          </a:ln>
        </p:spPr>
        <p:txBody>
          <a:bodyPr lIns="38425" tIns="38425" rIns="38425" bIns="38425" anchor="ct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sp>
        <p:nvSpPr>
          <p:cNvPr id="42" name="Shape 377"/>
          <p:cNvSpPr/>
          <p:nvPr/>
        </p:nvSpPr>
        <p:spPr>
          <a:xfrm>
            <a:off x="10467660" y="5727766"/>
            <a:ext cx="3711287" cy="3673270"/>
          </a:xfrm>
          <a:prstGeom prst="roundRect">
            <a:avLst>
              <a:gd name="adj" fmla="val 5439"/>
            </a:avLst>
          </a:prstGeom>
          <a:solidFill>
            <a:srgbClr val="FFC000"/>
          </a:solidFill>
          <a:ln w="63500">
            <a:solidFill>
              <a:schemeClr val="accent2"/>
            </a:solidFill>
            <a:miter lim="400000"/>
          </a:ln>
        </p:spPr>
        <p:txBody>
          <a:bodyPr lIns="38425" tIns="38425" rIns="38425" bIns="38425" anchor="ctr"/>
          <a:lstStyle/>
          <a:p>
            <a:pPr>
              <a:lnSpc>
                <a:spcPct val="100000"/>
              </a:lnSpc>
            </a:pPr>
            <a:r>
              <a:rPr lang="en-US" sz="4085" dirty="0">
                <a:solidFill>
                  <a:schemeClr val="bg1">
                    <a:lumMod val="50000"/>
                  </a:schemeClr>
                </a:solidFill>
              </a:rPr>
              <a:t>Preprocessor</a:t>
            </a: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391" name="Shape 391"/>
          <p:cNvSpPr/>
          <p:nvPr/>
        </p:nvSpPr>
        <p:spPr>
          <a:xfrm>
            <a:off x="4142891"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93" name="Shape 393"/>
          <p:cNvSpPr/>
          <p:nvPr/>
        </p:nvSpPr>
        <p:spPr>
          <a:xfrm>
            <a:off x="785602" y="5524590"/>
            <a:ext cx="3179240" cy="2313500"/>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Client</a:t>
            </a:r>
          </a:p>
        </p:txBody>
      </p:sp>
      <p:sp>
        <p:nvSpPr>
          <p:cNvPr id="394" name="Shape 394"/>
          <p:cNvSpPr/>
          <p:nvPr/>
        </p:nvSpPr>
        <p:spPr>
          <a:xfrm>
            <a:off x="5473961" y="5524590"/>
            <a:ext cx="3179241" cy="2313500"/>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Web Server</a:t>
            </a:r>
          </a:p>
        </p:txBody>
      </p:sp>
      <p:sp>
        <p:nvSpPr>
          <p:cNvPr id="399" name="Shape 399"/>
          <p:cNvSpPr/>
          <p:nvPr/>
        </p:nvSpPr>
        <p:spPr>
          <a:xfrm>
            <a:off x="19089480"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420" name="Shape 420"/>
          <p:cNvSpPr/>
          <p:nvPr/>
        </p:nvSpPr>
        <p:spPr>
          <a:xfrm>
            <a:off x="20419162" y="5536188"/>
            <a:ext cx="3179240" cy="2315619"/>
          </a:xfrm>
          <a:prstGeom prst="roundRect">
            <a:avLst>
              <a:gd name="adj" fmla="val 5434"/>
            </a:avLst>
          </a:prstGeom>
          <a:solidFill>
            <a:srgbClr val="ADB2BB"/>
          </a:solidFill>
          <a:ln w="63500">
            <a:solidFill>
              <a:schemeClr val="accent2"/>
            </a:solidFill>
            <a:miter lim="400000"/>
          </a:ln>
        </p:spPr>
        <p:txBody>
          <a:bodyPr lIns="38425" tIns="38425" rIns="38425" bIns="38425" anchor="ctr"/>
          <a:lstStyle/>
          <a:p>
            <a:pPr>
              <a:lnSpc>
                <a:spcPct val="100000"/>
              </a:lnSpc>
            </a:pPr>
            <a:endParaRPr sz="4085">
              <a:solidFill>
                <a:schemeClr val="bg1">
                  <a:lumMod val="50000"/>
                </a:schemeClr>
              </a:solidFill>
            </a:endParaRPr>
          </a:p>
        </p:txBody>
      </p:sp>
      <p:sp>
        <p:nvSpPr>
          <p:cNvPr id="421" name="Shape 421"/>
          <p:cNvSpPr/>
          <p:nvPr/>
        </p:nvSpPr>
        <p:spPr>
          <a:xfrm>
            <a:off x="21053986" y="5900925"/>
            <a:ext cx="1909594" cy="1586150"/>
          </a:xfrm>
          <a:prstGeom prst="rect">
            <a:avLst/>
          </a:prstGeom>
          <a:ln w="12700">
            <a:miter lim="400000"/>
          </a:ln>
          <a:extLst>
            <a:ext uri="{C572A759-6A51-4108-AA02-DFA0A04FC94B}">
              <ma14:wrappingTextBoxFlag xmlns:ma14="http://schemas.microsoft.com/office/mac/drawingml/2011/main" val="1"/>
            </a:ext>
          </a:extLst>
        </p:spPr>
        <p:txBody>
          <a:bodyPr wrap="none" lIns="38425" tIns="38425" rIns="38425" bIns="38425" anchor="ctr">
            <a:spAutoFit/>
          </a:bodyPr>
          <a:lstStyle/>
          <a:p>
            <a:pPr algn="ctr">
              <a:lnSpc>
                <a:spcPct val="120000"/>
              </a:lnSpc>
              <a:defRPr sz="5400" b="0">
                <a:solidFill>
                  <a:schemeClr val="accent1">
                    <a:hueOff val="3929895"/>
                    <a:satOff val="89743"/>
                    <a:lumOff val="-68918"/>
                  </a:schemeClr>
                </a:solidFill>
              </a:defRPr>
            </a:pPr>
            <a:r>
              <a:rPr sz="4085" dirty="0"/>
              <a:t>Final</a:t>
            </a:r>
            <a:br>
              <a:rPr sz="4085" dirty="0"/>
            </a:br>
            <a:r>
              <a:rPr sz="4085" dirty="0"/>
              <a:t>Storage</a:t>
            </a:r>
          </a:p>
        </p:txBody>
      </p:sp>
      <p:sp>
        <p:nvSpPr>
          <p:cNvPr id="2" name="Title 1"/>
          <p:cNvSpPr>
            <a:spLocks noGrp="1"/>
          </p:cNvSpPr>
          <p:nvPr>
            <p:ph type="title"/>
          </p:nvPr>
        </p:nvSpPr>
        <p:spPr/>
        <p:txBody>
          <a:bodyPr/>
          <a:lstStyle/>
          <a:p>
            <a:r>
              <a:rPr lang="en-US" dirty="0" smtClean="0"/>
              <a:t>Overlap upload and processing</a:t>
            </a:r>
            <a:endParaRPr lang="en-US" dirty="0"/>
          </a:p>
        </p:txBody>
      </p:sp>
      <p:sp>
        <p:nvSpPr>
          <p:cNvPr id="33" name="Shape 226"/>
          <p:cNvSpPr/>
          <p:nvPr/>
        </p:nvSpPr>
        <p:spPr>
          <a:xfrm rot="5400000">
            <a:off x="11868967" y="9864948"/>
            <a:ext cx="827204" cy="942389"/>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4" name="Shape 224"/>
          <p:cNvSpPr/>
          <p:nvPr/>
        </p:nvSpPr>
        <p:spPr>
          <a:xfrm>
            <a:off x="10475612" y="10863978"/>
            <a:ext cx="3362211" cy="2446645"/>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p>
        </p:txBody>
      </p:sp>
      <p:sp>
        <p:nvSpPr>
          <p:cNvPr id="37" name="Shape 365"/>
          <p:cNvSpPr/>
          <p:nvPr/>
        </p:nvSpPr>
        <p:spPr>
          <a:xfrm>
            <a:off x="14401117" y="6451618"/>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9" name="Shape 368"/>
          <p:cNvSpPr/>
          <p:nvPr/>
        </p:nvSpPr>
        <p:spPr>
          <a:xfrm>
            <a:off x="12829354" y="3085839"/>
            <a:ext cx="4059352" cy="1211184"/>
          </a:xfrm>
          <a:prstGeom prst="roundRect">
            <a:avLst>
              <a:gd name="adj" fmla="val 50000"/>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a:solidFill>
                  <a:schemeClr val="bg1">
                    <a:lumMod val="50000"/>
                  </a:schemeClr>
                </a:solidFill>
              </a:rPr>
              <a:t>Scheduler</a:t>
            </a:r>
          </a:p>
        </p:txBody>
      </p:sp>
      <p:sp>
        <p:nvSpPr>
          <p:cNvPr id="40" name="Shape 369"/>
          <p:cNvSpPr/>
          <p:nvPr/>
        </p:nvSpPr>
        <p:spPr>
          <a:xfrm rot="18615776">
            <a:off x="12889232" y="4558691"/>
            <a:ext cx="1156475"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nvGrpSpPr>
          <p:cNvPr id="41" name="Group 372"/>
          <p:cNvGrpSpPr/>
          <p:nvPr/>
        </p:nvGrpSpPr>
        <p:grpSpPr>
          <a:xfrm rot="2341110">
            <a:off x="15439161" y="4642248"/>
            <a:ext cx="1729532" cy="891105"/>
            <a:chOff x="0" y="0"/>
            <a:chExt cx="2286520" cy="1178081"/>
          </a:xfrm>
        </p:grpSpPr>
        <p:sp>
          <p:nvSpPr>
            <p:cNvPr id="45" name="Shape 370"/>
            <p:cNvSpPr/>
            <p:nvPr/>
          </p:nvSpPr>
          <p:spPr>
            <a:xfrm>
              <a:off x="762173" y="0"/>
              <a:ext cx="1524348" cy="1178082"/>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46" name="Shape 371"/>
            <p:cNvSpPr/>
            <p:nvPr/>
          </p:nvSpPr>
          <p:spPr>
            <a:xfrm rot="10800000">
              <a:off x="0" y="-1"/>
              <a:ext cx="1524348" cy="1178083"/>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sp>
        <p:nvSpPr>
          <p:cNvPr id="44" name="Shape 366"/>
          <p:cNvSpPr/>
          <p:nvPr/>
        </p:nvSpPr>
        <p:spPr>
          <a:xfrm>
            <a:off x="15587986" y="10979002"/>
            <a:ext cx="2907877" cy="2418102"/>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Worker</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48" name="Shape 366"/>
          <p:cNvSpPr/>
          <p:nvPr/>
        </p:nvSpPr>
        <p:spPr>
          <a:xfrm>
            <a:off x="15587986" y="8371971"/>
            <a:ext cx="2907877" cy="2418102"/>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Worker</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35" name="Shape 442"/>
          <p:cNvSpPr/>
          <p:nvPr/>
        </p:nvSpPr>
        <p:spPr>
          <a:xfrm>
            <a:off x="2206316" y="9962218"/>
            <a:ext cx="5143414" cy="604445"/>
          </a:xfrm>
          <a:prstGeom prst="rect">
            <a:avLst/>
          </a:prstGeom>
          <a:ln w="12700">
            <a:miter lim="400000"/>
          </a:ln>
          <a:extLst>
            <a:ext uri="{C572A759-6A51-4108-AA02-DFA0A04FC94B}">
              <ma14:wrappingTextBoxFlag xmlns:ma14="http://schemas.microsoft.com/office/mac/drawingml/2011/main" val="1"/>
            </a:ext>
          </a:extLst>
        </p:spPr>
        <p:txBody>
          <a:bodyPr lIns="34581" rIns="34581" anchor="ctr">
            <a:spAutoFit/>
          </a:bodyPr>
          <a:lstStyle/>
          <a:p>
            <a:pPr marR="20494" lvl="1" defTabSz="461140">
              <a:spcBef>
                <a:spcPts val="758"/>
              </a:spcBef>
              <a:defRPr sz="4000" b="0">
                <a:solidFill>
                  <a:schemeClr val="accent2"/>
                </a:solidFill>
              </a:defRPr>
            </a:pPr>
            <a:r>
              <a:rPr sz="3026" dirty="0">
                <a:solidFill>
                  <a:schemeClr val="bg1">
                    <a:lumMod val="50000"/>
                  </a:schemeClr>
                </a:solidFill>
              </a:rPr>
              <a:t>...upload in progress</a:t>
            </a:r>
          </a:p>
        </p:txBody>
      </p:sp>
      <p:sp>
        <p:nvSpPr>
          <p:cNvPr id="38" name="Shape 395"/>
          <p:cNvSpPr/>
          <p:nvPr/>
        </p:nvSpPr>
        <p:spPr>
          <a:xfrm>
            <a:off x="9093866"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43" name="Shape 366"/>
          <p:cNvSpPr/>
          <p:nvPr/>
        </p:nvSpPr>
        <p:spPr>
          <a:xfrm>
            <a:off x="15590079" y="5760863"/>
            <a:ext cx="2907877" cy="2418102"/>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Worker</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51" name="Rectangle 50"/>
          <p:cNvSpPr/>
          <p:nvPr/>
        </p:nvSpPr>
        <p:spPr>
          <a:xfrm>
            <a:off x="22858612" y="12632407"/>
            <a:ext cx="1460165" cy="1107852"/>
          </a:xfrm>
          <a:prstGeom prst="rect">
            <a:avLst/>
          </a:prstGeom>
        </p:spPr>
        <p:txBody>
          <a:bodyPr wrap="square">
            <a:spAutoFit/>
          </a:bodyPr>
          <a:lstStyle/>
          <a:p>
            <a:r>
              <a:rPr lang="en-US" sz="5999" b="1" dirty="0">
                <a:latin typeface="FreightSansLFPro"/>
                <a:ea typeface="Helvetica"/>
                <a:cs typeface="FreightSansLFPro"/>
                <a:sym typeface="Helvetica"/>
              </a:rPr>
              <a:t>19</a:t>
            </a:r>
            <a:endParaRPr lang="en-US" sz="5999" dirty="0"/>
          </a:p>
        </p:txBody>
      </p:sp>
      <p:grpSp>
        <p:nvGrpSpPr>
          <p:cNvPr id="52" name="Group 51"/>
          <p:cNvGrpSpPr/>
          <p:nvPr/>
        </p:nvGrpSpPr>
        <p:grpSpPr>
          <a:xfrm>
            <a:off x="877294" y="8036096"/>
            <a:ext cx="2269423" cy="1802893"/>
            <a:chOff x="875819" y="8036248"/>
            <a:chExt cx="2269717" cy="1803128"/>
          </a:xfrm>
        </p:grpSpPr>
        <p:pic>
          <p:nvPicPr>
            <p:cNvPr id="53" name="Picture 52"/>
            <p:cNvPicPr>
              <a:picLocks/>
            </p:cNvPicPr>
            <p:nvPr/>
          </p:nvPicPr>
          <p:blipFill>
            <a:blip r:embed="rId3" cstate="screen">
              <a:extLst>
                <a:ext uri="{28A0092B-C50C-407E-A947-70E740481C1C}">
                  <a14:useLocalDpi xmlns:a14="http://schemas.microsoft.com/office/drawing/2010/main"/>
                </a:ext>
              </a:extLst>
            </a:blip>
            <a:stretch>
              <a:fillRect/>
            </a:stretch>
          </p:blipFill>
          <p:spPr>
            <a:xfrm>
              <a:off x="1005840" y="8339328"/>
              <a:ext cx="2139696" cy="1207008"/>
            </a:xfrm>
            <a:prstGeom prst="rect">
              <a:avLst/>
            </a:prstGeom>
          </p:spPr>
        </p:pic>
        <p:pic>
          <p:nvPicPr>
            <p:cNvPr id="54" name="pasted-image.pdf"/>
            <p:cNvPicPr>
              <a:picLocks noChangeAspect="1"/>
            </p:cNvPicPr>
            <p:nvPr/>
          </p:nvPicPr>
          <p:blipFill>
            <a:blip r:embed="rId4">
              <a:extLst/>
            </a:blip>
            <a:stretch>
              <a:fillRect/>
            </a:stretch>
          </p:blipFill>
          <p:spPr>
            <a:xfrm>
              <a:off x="875819" y="8036248"/>
              <a:ext cx="2269534" cy="1803128"/>
            </a:xfrm>
            <a:prstGeom prst="rect">
              <a:avLst/>
            </a:prstGeom>
            <a:ln w="12700" cap="flat">
              <a:noFill/>
              <a:miter lim="400000"/>
            </a:ln>
            <a:effectLst/>
          </p:spPr>
        </p:pic>
      </p:grpSp>
      <p:grpSp>
        <p:nvGrpSpPr>
          <p:cNvPr id="55" name="Group 54"/>
          <p:cNvGrpSpPr/>
          <p:nvPr/>
        </p:nvGrpSpPr>
        <p:grpSpPr>
          <a:xfrm>
            <a:off x="3716085" y="8036095"/>
            <a:ext cx="2178184" cy="1802893"/>
            <a:chOff x="3714981" y="8036247"/>
            <a:chExt cx="2178468" cy="1803128"/>
          </a:xfrm>
        </p:grpSpPr>
        <p:pic>
          <p:nvPicPr>
            <p:cNvPr id="56" name="pasted-image.pdf"/>
            <p:cNvPicPr>
              <a:picLocks noChangeAspect="1"/>
            </p:cNvPicPr>
            <p:nvPr/>
          </p:nvPicPr>
          <p:blipFill>
            <a:blip r:embed="rId5">
              <a:extLst/>
            </a:blip>
            <a:stretch>
              <a:fillRect/>
            </a:stretch>
          </p:blipFill>
          <p:spPr>
            <a:xfrm>
              <a:off x="3714981" y="8036247"/>
              <a:ext cx="2138439" cy="1803128"/>
            </a:xfrm>
            <a:prstGeom prst="rect">
              <a:avLst/>
            </a:prstGeom>
            <a:ln w="12700" cap="flat">
              <a:noFill/>
              <a:miter lim="400000"/>
            </a:ln>
            <a:effectLst/>
          </p:spPr>
        </p:pic>
        <p:pic>
          <p:nvPicPr>
            <p:cNvPr id="57" name="Picture 5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53753" y="8338450"/>
              <a:ext cx="2139696" cy="1207008"/>
            </a:xfrm>
            <a:prstGeom prst="rect">
              <a:avLst/>
            </a:prstGeom>
          </p:spPr>
        </p:pic>
      </p:grpSp>
      <p:grpSp>
        <p:nvGrpSpPr>
          <p:cNvPr id="61" name="Group 60"/>
          <p:cNvGrpSpPr/>
          <p:nvPr/>
        </p:nvGrpSpPr>
        <p:grpSpPr>
          <a:xfrm>
            <a:off x="6495601" y="8056820"/>
            <a:ext cx="2266547" cy="1802893"/>
            <a:chOff x="7429500" y="4685517"/>
            <a:chExt cx="1511228" cy="1202085"/>
          </a:xfrm>
        </p:grpSpPr>
        <p:pic>
          <p:nvPicPr>
            <p:cNvPr id="62" name="pasted-image.pdf"/>
            <p:cNvPicPr>
              <a:picLocks noChangeAspect="1"/>
            </p:cNvPicPr>
            <p:nvPr/>
          </p:nvPicPr>
          <p:blipFill>
            <a:blip r:embed="rId7">
              <a:extLst/>
            </a:blip>
            <a:stretch>
              <a:fillRect/>
            </a:stretch>
          </p:blipFill>
          <p:spPr>
            <a:xfrm>
              <a:off x="7430361" y="4685517"/>
              <a:ext cx="1510367" cy="1202085"/>
            </a:xfrm>
            <a:prstGeom prst="rect">
              <a:avLst/>
            </a:prstGeom>
            <a:ln w="12700" cap="flat">
              <a:noFill/>
              <a:miter lim="400000"/>
            </a:ln>
            <a:effectLst/>
          </p:spPr>
        </p:pic>
        <p:pic>
          <p:nvPicPr>
            <p:cNvPr id="63" name="Picture 6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9500" y="4876800"/>
              <a:ext cx="1383792" cy="804672"/>
            </a:xfrm>
            <a:prstGeom prst="rect">
              <a:avLst/>
            </a:prstGeom>
          </p:spPr>
        </p:pic>
      </p:grpSp>
    </p:spTree>
    <p:extLst>
      <p:ext uri="{BB962C8B-B14F-4D97-AF65-F5344CB8AC3E}">
        <p14:creationId xmlns:p14="http://schemas.microsoft.com/office/powerpoint/2010/main" val="1364420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7.22586E-8 5E-6 L 0.19031 -0.07396 " pathEditMode="relative" rAng="0" ptsTypes="AA">
                                      <p:cBhvr>
                                        <p:cTn id="6" dur="2000" fill="hold"/>
                                        <p:tgtEl>
                                          <p:spTgt spid="61"/>
                                        </p:tgtEl>
                                        <p:attrNameLst>
                                          <p:attrName>ppt_x</p:attrName>
                                          <p:attrName>ppt_y</p:attrName>
                                        </p:attrNameLst>
                                      </p:cBhvr>
                                      <p:rCtr x="9511" y="-36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377"/>
          <p:cNvSpPr/>
          <p:nvPr/>
        </p:nvSpPr>
        <p:spPr>
          <a:xfrm>
            <a:off x="10467660" y="5727766"/>
            <a:ext cx="3711287" cy="3673270"/>
          </a:xfrm>
          <a:prstGeom prst="roundRect">
            <a:avLst>
              <a:gd name="adj" fmla="val 5439"/>
            </a:avLst>
          </a:prstGeom>
          <a:solidFill>
            <a:srgbClr val="FFC000"/>
          </a:solidFill>
          <a:ln w="63500">
            <a:solidFill>
              <a:schemeClr val="accent2"/>
            </a:solidFill>
            <a:miter lim="400000"/>
          </a:ln>
        </p:spPr>
        <p:txBody>
          <a:bodyPr lIns="38425" tIns="38425" rIns="38425" bIns="38425" anchor="ctr"/>
          <a:lstStyle/>
          <a:p>
            <a:pPr>
              <a:lnSpc>
                <a:spcPct val="100000"/>
              </a:lnSpc>
            </a:pPr>
            <a:r>
              <a:rPr lang="en-US" sz="4085" dirty="0">
                <a:solidFill>
                  <a:schemeClr val="bg1">
                    <a:lumMod val="50000"/>
                  </a:schemeClr>
                </a:solidFill>
              </a:rPr>
              <a:t>Preprocessor</a:t>
            </a: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49" name="Shape 389"/>
          <p:cNvSpPr/>
          <p:nvPr/>
        </p:nvSpPr>
        <p:spPr>
          <a:xfrm>
            <a:off x="502266" y="4985903"/>
            <a:ext cx="8417452" cy="5738759"/>
          </a:xfrm>
          <a:prstGeom prst="roundRect">
            <a:avLst>
              <a:gd name="adj" fmla="val 3546"/>
            </a:avLst>
          </a:prstGeom>
          <a:solidFill>
            <a:schemeClr val="tx1"/>
          </a:solidFill>
          <a:ln w="76200">
            <a:solidFill>
              <a:schemeClr val="accent4">
                <a:hueOff val="8089917"/>
                <a:satOff val="-32228"/>
                <a:lumOff val="13219"/>
              </a:schemeClr>
            </a:solidFill>
            <a:miter lim="400000"/>
          </a:ln>
        </p:spPr>
        <p:txBody>
          <a:bodyPr lIns="38425" tIns="38425" rIns="38425" bIns="38425" anchor="ct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sp>
        <p:nvSpPr>
          <p:cNvPr id="391" name="Shape 391"/>
          <p:cNvSpPr/>
          <p:nvPr/>
        </p:nvSpPr>
        <p:spPr>
          <a:xfrm>
            <a:off x="4142891"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93" name="Shape 393"/>
          <p:cNvSpPr/>
          <p:nvPr/>
        </p:nvSpPr>
        <p:spPr>
          <a:xfrm>
            <a:off x="785602" y="5524590"/>
            <a:ext cx="3179240" cy="2313500"/>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Client</a:t>
            </a:r>
          </a:p>
        </p:txBody>
      </p:sp>
      <p:sp>
        <p:nvSpPr>
          <p:cNvPr id="394" name="Shape 394"/>
          <p:cNvSpPr/>
          <p:nvPr/>
        </p:nvSpPr>
        <p:spPr>
          <a:xfrm>
            <a:off x="5473961" y="5524590"/>
            <a:ext cx="3179241" cy="2313500"/>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Web Server</a:t>
            </a:r>
          </a:p>
        </p:txBody>
      </p:sp>
      <p:sp>
        <p:nvSpPr>
          <p:cNvPr id="399" name="Shape 399"/>
          <p:cNvSpPr/>
          <p:nvPr/>
        </p:nvSpPr>
        <p:spPr>
          <a:xfrm>
            <a:off x="19089480"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420" name="Shape 420"/>
          <p:cNvSpPr/>
          <p:nvPr/>
        </p:nvSpPr>
        <p:spPr>
          <a:xfrm>
            <a:off x="20419162" y="5536188"/>
            <a:ext cx="3179240" cy="2315619"/>
          </a:xfrm>
          <a:prstGeom prst="roundRect">
            <a:avLst>
              <a:gd name="adj" fmla="val 5434"/>
            </a:avLst>
          </a:prstGeom>
          <a:solidFill>
            <a:srgbClr val="ADB2BB"/>
          </a:solidFill>
          <a:ln w="63500">
            <a:solidFill>
              <a:schemeClr val="accent2"/>
            </a:solidFill>
            <a:miter lim="400000"/>
          </a:ln>
        </p:spPr>
        <p:txBody>
          <a:bodyPr lIns="38425" tIns="38425" rIns="38425" bIns="38425" anchor="ctr"/>
          <a:lstStyle/>
          <a:p>
            <a:pPr>
              <a:lnSpc>
                <a:spcPct val="100000"/>
              </a:lnSpc>
            </a:pPr>
            <a:endParaRPr sz="4085">
              <a:solidFill>
                <a:schemeClr val="bg1">
                  <a:lumMod val="50000"/>
                </a:schemeClr>
              </a:solidFill>
            </a:endParaRPr>
          </a:p>
        </p:txBody>
      </p:sp>
      <p:sp>
        <p:nvSpPr>
          <p:cNvPr id="421" name="Shape 421"/>
          <p:cNvSpPr/>
          <p:nvPr/>
        </p:nvSpPr>
        <p:spPr>
          <a:xfrm>
            <a:off x="21053986" y="5900925"/>
            <a:ext cx="1909594" cy="1586150"/>
          </a:xfrm>
          <a:prstGeom prst="rect">
            <a:avLst/>
          </a:prstGeom>
          <a:ln w="12700">
            <a:miter lim="400000"/>
          </a:ln>
          <a:extLst>
            <a:ext uri="{C572A759-6A51-4108-AA02-DFA0A04FC94B}">
              <ma14:wrappingTextBoxFlag xmlns:ma14="http://schemas.microsoft.com/office/mac/drawingml/2011/main" val="1"/>
            </a:ext>
          </a:extLst>
        </p:spPr>
        <p:txBody>
          <a:bodyPr wrap="none" lIns="38425" tIns="38425" rIns="38425" bIns="38425" anchor="ctr">
            <a:spAutoFit/>
          </a:bodyPr>
          <a:lstStyle/>
          <a:p>
            <a:pPr algn="ctr">
              <a:lnSpc>
                <a:spcPct val="120000"/>
              </a:lnSpc>
              <a:defRPr sz="5400" b="0">
                <a:solidFill>
                  <a:schemeClr val="accent1">
                    <a:hueOff val="3929895"/>
                    <a:satOff val="89743"/>
                    <a:lumOff val="-68918"/>
                  </a:schemeClr>
                </a:solidFill>
              </a:defRPr>
            </a:pPr>
            <a:r>
              <a:rPr sz="4085" dirty="0"/>
              <a:t>Final</a:t>
            </a:r>
            <a:br>
              <a:rPr sz="4085" dirty="0"/>
            </a:br>
            <a:r>
              <a:rPr sz="4085" dirty="0"/>
              <a:t>Storage</a:t>
            </a:r>
          </a:p>
        </p:txBody>
      </p:sp>
      <p:sp>
        <p:nvSpPr>
          <p:cNvPr id="2" name="Title 1"/>
          <p:cNvSpPr>
            <a:spLocks noGrp="1"/>
          </p:cNvSpPr>
          <p:nvPr>
            <p:ph type="title"/>
          </p:nvPr>
        </p:nvSpPr>
        <p:spPr/>
        <p:txBody>
          <a:bodyPr/>
          <a:lstStyle/>
          <a:p>
            <a:r>
              <a:rPr lang="en-US" dirty="0" smtClean="0"/>
              <a:t>Parallel processing w/ many workers</a:t>
            </a:r>
            <a:endParaRPr lang="en-US" dirty="0"/>
          </a:p>
        </p:txBody>
      </p:sp>
      <p:sp>
        <p:nvSpPr>
          <p:cNvPr id="33" name="Shape 226"/>
          <p:cNvSpPr/>
          <p:nvPr/>
        </p:nvSpPr>
        <p:spPr>
          <a:xfrm rot="5400000">
            <a:off x="11868967" y="9864948"/>
            <a:ext cx="827204" cy="942389"/>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4" name="Shape 224"/>
          <p:cNvSpPr/>
          <p:nvPr/>
        </p:nvSpPr>
        <p:spPr>
          <a:xfrm>
            <a:off x="10475612" y="10863978"/>
            <a:ext cx="3362211" cy="2446645"/>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p>
        </p:txBody>
      </p:sp>
      <p:sp>
        <p:nvSpPr>
          <p:cNvPr id="37" name="Shape 365"/>
          <p:cNvSpPr/>
          <p:nvPr/>
        </p:nvSpPr>
        <p:spPr>
          <a:xfrm>
            <a:off x="14401117" y="6451618"/>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9" name="Shape 368"/>
          <p:cNvSpPr/>
          <p:nvPr/>
        </p:nvSpPr>
        <p:spPr>
          <a:xfrm>
            <a:off x="12829354" y="3085839"/>
            <a:ext cx="4059352" cy="1211184"/>
          </a:xfrm>
          <a:prstGeom prst="roundRect">
            <a:avLst>
              <a:gd name="adj" fmla="val 50000"/>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a:solidFill>
                  <a:schemeClr val="bg1">
                    <a:lumMod val="50000"/>
                  </a:schemeClr>
                </a:solidFill>
              </a:rPr>
              <a:t>Scheduler</a:t>
            </a:r>
          </a:p>
        </p:txBody>
      </p:sp>
      <p:sp>
        <p:nvSpPr>
          <p:cNvPr id="40" name="Shape 369"/>
          <p:cNvSpPr/>
          <p:nvPr/>
        </p:nvSpPr>
        <p:spPr>
          <a:xfrm rot="18615776">
            <a:off x="12889232" y="4558691"/>
            <a:ext cx="1156475"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nvGrpSpPr>
          <p:cNvPr id="41" name="Group 372"/>
          <p:cNvGrpSpPr/>
          <p:nvPr/>
        </p:nvGrpSpPr>
        <p:grpSpPr>
          <a:xfrm rot="2341110">
            <a:off x="15439161" y="4642248"/>
            <a:ext cx="1729532" cy="891105"/>
            <a:chOff x="0" y="0"/>
            <a:chExt cx="2286520" cy="1178081"/>
          </a:xfrm>
        </p:grpSpPr>
        <p:sp>
          <p:nvSpPr>
            <p:cNvPr id="45" name="Shape 370"/>
            <p:cNvSpPr/>
            <p:nvPr/>
          </p:nvSpPr>
          <p:spPr>
            <a:xfrm>
              <a:off x="762173" y="0"/>
              <a:ext cx="1524348" cy="1178082"/>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46" name="Shape 371"/>
            <p:cNvSpPr/>
            <p:nvPr/>
          </p:nvSpPr>
          <p:spPr>
            <a:xfrm rot="10800000">
              <a:off x="0" y="-1"/>
              <a:ext cx="1524348" cy="1178083"/>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sp>
        <p:nvSpPr>
          <p:cNvPr id="44" name="Shape 366"/>
          <p:cNvSpPr/>
          <p:nvPr/>
        </p:nvSpPr>
        <p:spPr>
          <a:xfrm>
            <a:off x="15587986" y="10979002"/>
            <a:ext cx="2907877" cy="2418102"/>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Worker</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47" name="Shape 366"/>
          <p:cNvSpPr/>
          <p:nvPr/>
        </p:nvSpPr>
        <p:spPr>
          <a:xfrm>
            <a:off x="15587986" y="5764940"/>
            <a:ext cx="2907877" cy="2418102"/>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Worker</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48" name="Shape 366"/>
          <p:cNvSpPr/>
          <p:nvPr/>
        </p:nvSpPr>
        <p:spPr>
          <a:xfrm>
            <a:off x="15587986" y="8371971"/>
            <a:ext cx="2907877" cy="2418102"/>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Worker</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35" name="Shape 442"/>
          <p:cNvSpPr/>
          <p:nvPr/>
        </p:nvSpPr>
        <p:spPr>
          <a:xfrm>
            <a:off x="2206316" y="9962218"/>
            <a:ext cx="5143414" cy="604445"/>
          </a:xfrm>
          <a:prstGeom prst="rect">
            <a:avLst/>
          </a:prstGeom>
          <a:ln w="12700">
            <a:miter lim="400000"/>
          </a:ln>
          <a:extLst>
            <a:ext uri="{C572A759-6A51-4108-AA02-DFA0A04FC94B}">
              <ma14:wrappingTextBoxFlag xmlns:ma14="http://schemas.microsoft.com/office/mac/drawingml/2011/main" val="1"/>
            </a:ext>
          </a:extLst>
        </p:spPr>
        <p:txBody>
          <a:bodyPr lIns="34581" rIns="34581" anchor="ctr">
            <a:spAutoFit/>
          </a:bodyPr>
          <a:lstStyle/>
          <a:p>
            <a:pPr marR="20494" lvl="1" defTabSz="461140">
              <a:spcBef>
                <a:spcPts val="758"/>
              </a:spcBef>
              <a:defRPr sz="4000" b="0">
                <a:solidFill>
                  <a:schemeClr val="accent2"/>
                </a:solidFill>
              </a:defRPr>
            </a:pPr>
            <a:r>
              <a:rPr sz="3026" dirty="0">
                <a:solidFill>
                  <a:schemeClr val="bg1">
                    <a:lumMod val="50000"/>
                  </a:schemeClr>
                </a:solidFill>
              </a:rPr>
              <a:t>...upload in progress</a:t>
            </a:r>
          </a:p>
        </p:txBody>
      </p:sp>
      <p:sp>
        <p:nvSpPr>
          <p:cNvPr id="50" name="Shape 395"/>
          <p:cNvSpPr/>
          <p:nvPr/>
        </p:nvSpPr>
        <p:spPr>
          <a:xfrm>
            <a:off x="9093866"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64" name="Shape 366"/>
          <p:cNvSpPr/>
          <p:nvPr/>
        </p:nvSpPr>
        <p:spPr>
          <a:xfrm>
            <a:off x="15590079" y="5760863"/>
            <a:ext cx="2907877" cy="2418102"/>
          </a:xfrm>
          <a:prstGeom prst="roundRect">
            <a:avLst>
              <a:gd name="adj" fmla="val 5439"/>
            </a:avLst>
          </a:prstGeom>
          <a:solidFill>
            <a:srgbClr val="FF7129"/>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endParaRPr lang="en-US" sz="4085" dirty="0">
              <a:solidFill>
                <a:schemeClr val="bg1">
                  <a:lumMod val="50000"/>
                </a:schemeClr>
              </a:solidFill>
            </a:endParaRPr>
          </a:p>
          <a:p>
            <a:pPr>
              <a:lnSpc>
                <a:spcPct val="100000"/>
              </a:lnSpc>
            </a:pPr>
            <a:r>
              <a:rPr lang="en-US" sz="4085" dirty="0">
                <a:solidFill>
                  <a:schemeClr val="bg1">
                    <a:lumMod val="50000"/>
                  </a:schemeClr>
                </a:solidFill>
              </a:rPr>
              <a:t>720P Encode</a:t>
            </a: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65" name="Shape 366"/>
          <p:cNvSpPr/>
          <p:nvPr/>
        </p:nvSpPr>
        <p:spPr>
          <a:xfrm>
            <a:off x="15590079" y="8351329"/>
            <a:ext cx="2907877" cy="2418102"/>
          </a:xfrm>
          <a:prstGeom prst="roundRect">
            <a:avLst>
              <a:gd name="adj" fmla="val 5439"/>
            </a:avLst>
          </a:prstGeom>
          <a:solidFill>
            <a:srgbClr val="FF7129"/>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endParaRPr lang="en-US" sz="4085" dirty="0">
              <a:solidFill>
                <a:schemeClr val="bg1">
                  <a:lumMod val="50000"/>
                </a:schemeClr>
              </a:solidFill>
            </a:endParaRPr>
          </a:p>
          <a:p>
            <a:pPr>
              <a:lnSpc>
                <a:spcPct val="100000"/>
              </a:lnSpc>
            </a:pPr>
            <a:r>
              <a:rPr lang="en-US" sz="4085" dirty="0">
                <a:solidFill>
                  <a:schemeClr val="bg1">
                    <a:lumMod val="50000"/>
                  </a:schemeClr>
                </a:solidFill>
              </a:rPr>
              <a:t>480P Encode</a:t>
            </a: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66" name="Shape 366"/>
          <p:cNvSpPr/>
          <p:nvPr/>
        </p:nvSpPr>
        <p:spPr>
          <a:xfrm>
            <a:off x="15590079" y="11007096"/>
            <a:ext cx="2907877" cy="2418102"/>
          </a:xfrm>
          <a:prstGeom prst="roundRect">
            <a:avLst>
              <a:gd name="adj" fmla="val 5439"/>
            </a:avLst>
          </a:prstGeom>
          <a:solidFill>
            <a:srgbClr val="FF7129"/>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lang="en-US" sz="4085" dirty="0">
                <a:solidFill>
                  <a:schemeClr val="bg1">
                    <a:lumMod val="50000"/>
                  </a:schemeClr>
                </a:solidFill>
              </a:rPr>
              <a:t>Thumbnail</a:t>
            </a: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51" name="Rectangle 50"/>
          <p:cNvSpPr/>
          <p:nvPr/>
        </p:nvSpPr>
        <p:spPr>
          <a:xfrm>
            <a:off x="22858612" y="12632407"/>
            <a:ext cx="1460165" cy="1107852"/>
          </a:xfrm>
          <a:prstGeom prst="rect">
            <a:avLst/>
          </a:prstGeom>
        </p:spPr>
        <p:txBody>
          <a:bodyPr wrap="square">
            <a:spAutoFit/>
          </a:bodyPr>
          <a:lstStyle/>
          <a:p>
            <a:r>
              <a:rPr lang="en-US" sz="5999" b="1" dirty="0">
                <a:latin typeface="FreightSansLFPro"/>
                <a:ea typeface="Helvetica"/>
                <a:cs typeface="FreightSansLFPro"/>
                <a:sym typeface="Helvetica"/>
              </a:rPr>
              <a:t>20</a:t>
            </a:r>
            <a:endParaRPr lang="en-US" sz="5999" dirty="0"/>
          </a:p>
        </p:txBody>
      </p:sp>
      <p:grpSp>
        <p:nvGrpSpPr>
          <p:cNvPr id="52" name="Group 51"/>
          <p:cNvGrpSpPr/>
          <p:nvPr/>
        </p:nvGrpSpPr>
        <p:grpSpPr>
          <a:xfrm>
            <a:off x="877294" y="8036096"/>
            <a:ext cx="2269423" cy="1802893"/>
            <a:chOff x="875819" y="8036248"/>
            <a:chExt cx="2269717" cy="1803128"/>
          </a:xfrm>
        </p:grpSpPr>
        <p:pic>
          <p:nvPicPr>
            <p:cNvPr id="53" name="Picture 52"/>
            <p:cNvPicPr>
              <a:picLocks/>
            </p:cNvPicPr>
            <p:nvPr/>
          </p:nvPicPr>
          <p:blipFill>
            <a:blip r:embed="rId3" cstate="screen">
              <a:extLst>
                <a:ext uri="{28A0092B-C50C-407E-A947-70E740481C1C}">
                  <a14:useLocalDpi xmlns:a14="http://schemas.microsoft.com/office/drawing/2010/main"/>
                </a:ext>
              </a:extLst>
            </a:blip>
            <a:stretch>
              <a:fillRect/>
            </a:stretch>
          </p:blipFill>
          <p:spPr>
            <a:xfrm>
              <a:off x="1005840" y="8339328"/>
              <a:ext cx="2139696" cy="1207008"/>
            </a:xfrm>
            <a:prstGeom prst="rect">
              <a:avLst/>
            </a:prstGeom>
          </p:spPr>
        </p:pic>
        <p:pic>
          <p:nvPicPr>
            <p:cNvPr id="54" name="pasted-image.pdf"/>
            <p:cNvPicPr>
              <a:picLocks noChangeAspect="1"/>
            </p:cNvPicPr>
            <p:nvPr/>
          </p:nvPicPr>
          <p:blipFill>
            <a:blip r:embed="rId4">
              <a:extLst/>
            </a:blip>
            <a:stretch>
              <a:fillRect/>
            </a:stretch>
          </p:blipFill>
          <p:spPr>
            <a:xfrm>
              <a:off x="875819" y="8036248"/>
              <a:ext cx="2269534" cy="1803128"/>
            </a:xfrm>
            <a:prstGeom prst="rect">
              <a:avLst/>
            </a:prstGeom>
            <a:ln w="12700" cap="flat">
              <a:noFill/>
              <a:miter lim="400000"/>
            </a:ln>
            <a:effectLst/>
          </p:spPr>
        </p:pic>
      </p:grpSp>
      <p:grpSp>
        <p:nvGrpSpPr>
          <p:cNvPr id="55" name="Group 54"/>
          <p:cNvGrpSpPr/>
          <p:nvPr/>
        </p:nvGrpSpPr>
        <p:grpSpPr>
          <a:xfrm>
            <a:off x="3716085" y="8036095"/>
            <a:ext cx="2178184" cy="1802893"/>
            <a:chOff x="3714981" y="8036247"/>
            <a:chExt cx="2178468" cy="1803128"/>
          </a:xfrm>
        </p:grpSpPr>
        <p:pic>
          <p:nvPicPr>
            <p:cNvPr id="56" name="pasted-image.pdf"/>
            <p:cNvPicPr>
              <a:picLocks noChangeAspect="1"/>
            </p:cNvPicPr>
            <p:nvPr/>
          </p:nvPicPr>
          <p:blipFill>
            <a:blip r:embed="rId5">
              <a:extLst/>
            </a:blip>
            <a:stretch>
              <a:fillRect/>
            </a:stretch>
          </p:blipFill>
          <p:spPr>
            <a:xfrm>
              <a:off x="3714981" y="8036247"/>
              <a:ext cx="2138439" cy="1803128"/>
            </a:xfrm>
            <a:prstGeom prst="rect">
              <a:avLst/>
            </a:prstGeom>
            <a:ln w="12700" cap="flat">
              <a:noFill/>
              <a:miter lim="400000"/>
            </a:ln>
            <a:effectLst/>
          </p:spPr>
        </p:pic>
        <p:pic>
          <p:nvPicPr>
            <p:cNvPr id="57" name="Picture 5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53753" y="8338450"/>
              <a:ext cx="2139696" cy="1207008"/>
            </a:xfrm>
            <a:prstGeom prst="rect">
              <a:avLst/>
            </a:prstGeom>
          </p:spPr>
        </p:pic>
      </p:grpSp>
      <p:grpSp>
        <p:nvGrpSpPr>
          <p:cNvPr id="6" name="Group 5"/>
          <p:cNvGrpSpPr/>
          <p:nvPr/>
        </p:nvGrpSpPr>
        <p:grpSpPr>
          <a:xfrm>
            <a:off x="11143196" y="7028254"/>
            <a:ext cx="2266547" cy="1802893"/>
            <a:chOff x="7429500" y="4685517"/>
            <a:chExt cx="1511228" cy="1202085"/>
          </a:xfrm>
        </p:grpSpPr>
        <p:pic>
          <p:nvPicPr>
            <p:cNvPr id="63" name="pasted-image.pdf"/>
            <p:cNvPicPr>
              <a:picLocks noChangeAspect="1"/>
            </p:cNvPicPr>
            <p:nvPr/>
          </p:nvPicPr>
          <p:blipFill>
            <a:blip r:embed="rId7">
              <a:extLst/>
            </a:blip>
            <a:stretch>
              <a:fillRect/>
            </a:stretch>
          </p:blipFill>
          <p:spPr>
            <a:xfrm>
              <a:off x="7430361" y="4685517"/>
              <a:ext cx="1510367" cy="1202085"/>
            </a:xfrm>
            <a:prstGeom prst="rect">
              <a:avLst/>
            </a:prstGeom>
            <a:ln w="12700" cap="flat">
              <a:noFill/>
              <a:miter lim="400000"/>
            </a:ln>
            <a:effec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9500" y="4876800"/>
              <a:ext cx="1383792" cy="804672"/>
            </a:xfrm>
            <a:prstGeom prst="rect">
              <a:avLst/>
            </a:prstGeom>
          </p:spPr>
        </p:pic>
      </p:grpSp>
    </p:spTree>
    <p:extLst>
      <p:ext uri="{BB962C8B-B14F-4D97-AF65-F5344CB8AC3E}">
        <p14:creationId xmlns:p14="http://schemas.microsoft.com/office/powerpoint/2010/main" val="37943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389"/>
          <p:cNvSpPr/>
          <p:nvPr/>
        </p:nvSpPr>
        <p:spPr>
          <a:xfrm>
            <a:off x="502266" y="4985903"/>
            <a:ext cx="8417452" cy="5738759"/>
          </a:xfrm>
          <a:prstGeom prst="roundRect">
            <a:avLst>
              <a:gd name="adj" fmla="val 3546"/>
            </a:avLst>
          </a:prstGeom>
          <a:solidFill>
            <a:schemeClr val="tx1"/>
          </a:solidFill>
          <a:ln w="76200">
            <a:solidFill>
              <a:schemeClr val="accent4">
                <a:hueOff val="8089917"/>
                <a:satOff val="-32228"/>
                <a:lumOff val="13219"/>
              </a:schemeClr>
            </a:solidFill>
            <a:miter lim="400000"/>
          </a:ln>
        </p:spPr>
        <p:txBody>
          <a:bodyPr lIns="38425" tIns="38425" rIns="38425" bIns="38425" anchor="ct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sp>
        <p:nvSpPr>
          <p:cNvPr id="42" name="Shape 377"/>
          <p:cNvSpPr/>
          <p:nvPr/>
        </p:nvSpPr>
        <p:spPr>
          <a:xfrm>
            <a:off x="10467660" y="5727766"/>
            <a:ext cx="3711287" cy="3673270"/>
          </a:xfrm>
          <a:prstGeom prst="roundRect">
            <a:avLst>
              <a:gd name="adj" fmla="val 5439"/>
            </a:avLst>
          </a:prstGeom>
          <a:solidFill>
            <a:srgbClr val="FFC000"/>
          </a:solidFill>
          <a:ln w="63500">
            <a:solidFill>
              <a:schemeClr val="accent2"/>
            </a:solidFill>
            <a:miter lim="400000"/>
          </a:ln>
        </p:spPr>
        <p:txBody>
          <a:bodyPr lIns="38425" tIns="38425" rIns="38425" bIns="38425" anchor="ctr"/>
          <a:lstStyle/>
          <a:p>
            <a:pPr>
              <a:lnSpc>
                <a:spcPct val="100000"/>
              </a:lnSpc>
            </a:pPr>
            <a:r>
              <a:rPr lang="en-US" sz="4085" dirty="0">
                <a:solidFill>
                  <a:schemeClr val="bg1">
                    <a:lumMod val="50000"/>
                  </a:schemeClr>
                </a:solidFill>
              </a:rPr>
              <a:t>Preprocessor</a:t>
            </a: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391" name="Shape 391"/>
          <p:cNvSpPr/>
          <p:nvPr/>
        </p:nvSpPr>
        <p:spPr>
          <a:xfrm>
            <a:off x="4142891"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93" name="Shape 393"/>
          <p:cNvSpPr/>
          <p:nvPr/>
        </p:nvSpPr>
        <p:spPr>
          <a:xfrm>
            <a:off x="785602" y="5524590"/>
            <a:ext cx="3179240" cy="2313500"/>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Client</a:t>
            </a:r>
          </a:p>
        </p:txBody>
      </p:sp>
      <p:sp>
        <p:nvSpPr>
          <p:cNvPr id="394" name="Shape 394"/>
          <p:cNvSpPr/>
          <p:nvPr/>
        </p:nvSpPr>
        <p:spPr>
          <a:xfrm>
            <a:off x="5473961" y="5524590"/>
            <a:ext cx="3179241" cy="2313500"/>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Web Server</a:t>
            </a:r>
          </a:p>
        </p:txBody>
      </p:sp>
      <p:sp>
        <p:nvSpPr>
          <p:cNvPr id="399" name="Shape 399"/>
          <p:cNvSpPr/>
          <p:nvPr/>
        </p:nvSpPr>
        <p:spPr>
          <a:xfrm>
            <a:off x="19089480"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420" name="Shape 420"/>
          <p:cNvSpPr/>
          <p:nvPr/>
        </p:nvSpPr>
        <p:spPr>
          <a:xfrm>
            <a:off x="20419162" y="5536188"/>
            <a:ext cx="3179240" cy="2315619"/>
          </a:xfrm>
          <a:prstGeom prst="roundRect">
            <a:avLst>
              <a:gd name="adj" fmla="val 5434"/>
            </a:avLst>
          </a:prstGeom>
          <a:solidFill>
            <a:srgbClr val="ADB2BB"/>
          </a:solidFill>
          <a:ln w="63500">
            <a:solidFill>
              <a:schemeClr val="accent2"/>
            </a:solidFill>
            <a:miter lim="400000"/>
          </a:ln>
        </p:spPr>
        <p:txBody>
          <a:bodyPr lIns="38425" tIns="38425" rIns="38425" bIns="38425" anchor="ctr"/>
          <a:lstStyle/>
          <a:p>
            <a:pPr>
              <a:lnSpc>
                <a:spcPct val="100000"/>
              </a:lnSpc>
            </a:pPr>
            <a:endParaRPr sz="4085">
              <a:solidFill>
                <a:schemeClr val="bg1">
                  <a:lumMod val="50000"/>
                </a:schemeClr>
              </a:solidFill>
            </a:endParaRPr>
          </a:p>
        </p:txBody>
      </p:sp>
      <p:sp>
        <p:nvSpPr>
          <p:cNvPr id="421" name="Shape 421"/>
          <p:cNvSpPr/>
          <p:nvPr/>
        </p:nvSpPr>
        <p:spPr>
          <a:xfrm>
            <a:off x="21053986" y="5900925"/>
            <a:ext cx="1909594" cy="1586150"/>
          </a:xfrm>
          <a:prstGeom prst="rect">
            <a:avLst/>
          </a:prstGeom>
          <a:ln w="12700">
            <a:miter lim="400000"/>
          </a:ln>
          <a:extLst>
            <a:ext uri="{C572A759-6A51-4108-AA02-DFA0A04FC94B}">
              <ma14:wrappingTextBoxFlag xmlns:ma14="http://schemas.microsoft.com/office/mac/drawingml/2011/main" val="1"/>
            </a:ext>
          </a:extLst>
        </p:spPr>
        <p:txBody>
          <a:bodyPr wrap="none" lIns="38425" tIns="38425" rIns="38425" bIns="38425" anchor="ctr">
            <a:spAutoFit/>
          </a:bodyPr>
          <a:lstStyle/>
          <a:p>
            <a:pPr algn="ctr">
              <a:lnSpc>
                <a:spcPct val="120000"/>
              </a:lnSpc>
              <a:defRPr sz="5400" b="0">
                <a:solidFill>
                  <a:schemeClr val="accent1">
                    <a:hueOff val="3929895"/>
                    <a:satOff val="89743"/>
                    <a:lumOff val="-68918"/>
                  </a:schemeClr>
                </a:solidFill>
              </a:defRPr>
            </a:pPr>
            <a:r>
              <a:rPr sz="4085" dirty="0"/>
              <a:t>Final</a:t>
            </a:r>
            <a:br>
              <a:rPr sz="4085" dirty="0"/>
            </a:br>
            <a:r>
              <a:rPr sz="4085" dirty="0"/>
              <a:t>Storage</a:t>
            </a:r>
          </a:p>
        </p:txBody>
      </p:sp>
      <p:sp>
        <p:nvSpPr>
          <p:cNvPr id="2" name="Title 1"/>
          <p:cNvSpPr>
            <a:spLocks noGrp="1"/>
          </p:cNvSpPr>
          <p:nvPr>
            <p:ph type="title"/>
          </p:nvPr>
        </p:nvSpPr>
        <p:spPr/>
        <p:txBody>
          <a:bodyPr/>
          <a:lstStyle/>
          <a:p>
            <a:r>
              <a:rPr lang="en-US" dirty="0"/>
              <a:t>Parallel processing w/ many workers</a:t>
            </a:r>
          </a:p>
        </p:txBody>
      </p:sp>
      <p:sp>
        <p:nvSpPr>
          <p:cNvPr id="33" name="Shape 226"/>
          <p:cNvSpPr/>
          <p:nvPr/>
        </p:nvSpPr>
        <p:spPr>
          <a:xfrm rot="5400000">
            <a:off x="11868967" y="9864948"/>
            <a:ext cx="827204" cy="942389"/>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4" name="Shape 224"/>
          <p:cNvSpPr/>
          <p:nvPr/>
        </p:nvSpPr>
        <p:spPr>
          <a:xfrm>
            <a:off x="10475612" y="10863978"/>
            <a:ext cx="3362211" cy="2446645"/>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p>
        </p:txBody>
      </p:sp>
      <p:sp>
        <p:nvSpPr>
          <p:cNvPr id="37" name="Shape 365"/>
          <p:cNvSpPr/>
          <p:nvPr/>
        </p:nvSpPr>
        <p:spPr>
          <a:xfrm>
            <a:off x="14401117" y="6451618"/>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9" name="Shape 368"/>
          <p:cNvSpPr/>
          <p:nvPr/>
        </p:nvSpPr>
        <p:spPr>
          <a:xfrm>
            <a:off x="12829354" y="3085839"/>
            <a:ext cx="4059352" cy="1211184"/>
          </a:xfrm>
          <a:prstGeom prst="roundRect">
            <a:avLst>
              <a:gd name="adj" fmla="val 50000"/>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a:solidFill>
                  <a:schemeClr val="bg1">
                    <a:lumMod val="50000"/>
                  </a:schemeClr>
                </a:solidFill>
              </a:rPr>
              <a:t>Scheduler</a:t>
            </a:r>
          </a:p>
        </p:txBody>
      </p:sp>
      <p:sp>
        <p:nvSpPr>
          <p:cNvPr id="40" name="Shape 369"/>
          <p:cNvSpPr/>
          <p:nvPr/>
        </p:nvSpPr>
        <p:spPr>
          <a:xfrm rot="18615776">
            <a:off x="12889232" y="4558691"/>
            <a:ext cx="1156475"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nvGrpSpPr>
          <p:cNvPr id="41" name="Group 372"/>
          <p:cNvGrpSpPr/>
          <p:nvPr/>
        </p:nvGrpSpPr>
        <p:grpSpPr>
          <a:xfrm rot="2341110">
            <a:off x="15439161" y="4642248"/>
            <a:ext cx="1729532" cy="891105"/>
            <a:chOff x="0" y="0"/>
            <a:chExt cx="2286520" cy="1178081"/>
          </a:xfrm>
        </p:grpSpPr>
        <p:sp>
          <p:nvSpPr>
            <p:cNvPr id="45" name="Shape 370"/>
            <p:cNvSpPr/>
            <p:nvPr/>
          </p:nvSpPr>
          <p:spPr>
            <a:xfrm>
              <a:off x="762173" y="0"/>
              <a:ext cx="1524348" cy="1178082"/>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46" name="Shape 371"/>
            <p:cNvSpPr/>
            <p:nvPr/>
          </p:nvSpPr>
          <p:spPr>
            <a:xfrm rot="10800000">
              <a:off x="0" y="-1"/>
              <a:ext cx="1524348" cy="1178083"/>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sp>
        <p:nvSpPr>
          <p:cNvPr id="35" name="Shape 442"/>
          <p:cNvSpPr/>
          <p:nvPr/>
        </p:nvSpPr>
        <p:spPr>
          <a:xfrm>
            <a:off x="2206316" y="9962218"/>
            <a:ext cx="5143414" cy="604445"/>
          </a:xfrm>
          <a:prstGeom prst="rect">
            <a:avLst/>
          </a:prstGeom>
          <a:ln w="12700">
            <a:miter lim="400000"/>
          </a:ln>
          <a:extLst>
            <a:ext uri="{C572A759-6A51-4108-AA02-DFA0A04FC94B}">
              <ma14:wrappingTextBoxFlag xmlns:ma14="http://schemas.microsoft.com/office/mac/drawingml/2011/main" val="1"/>
            </a:ext>
          </a:extLst>
        </p:spPr>
        <p:txBody>
          <a:bodyPr lIns="34581" rIns="34581" anchor="ctr">
            <a:spAutoFit/>
          </a:bodyPr>
          <a:lstStyle/>
          <a:p>
            <a:pPr marR="20494" lvl="1" defTabSz="461140">
              <a:spcBef>
                <a:spcPts val="758"/>
              </a:spcBef>
              <a:defRPr sz="4000" b="0">
                <a:solidFill>
                  <a:schemeClr val="accent2"/>
                </a:solidFill>
              </a:defRPr>
            </a:pPr>
            <a:r>
              <a:rPr sz="3026" dirty="0">
                <a:solidFill>
                  <a:schemeClr val="bg1">
                    <a:lumMod val="50000"/>
                  </a:schemeClr>
                </a:solidFill>
              </a:rPr>
              <a:t>...upload in progress</a:t>
            </a:r>
          </a:p>
        </p:txBody>
      </p:sp>
      <p:sp>
        <p:nvSpPr>
          <p:cNvPr id="50" name="Shape 395"/>
          <p:cNvSpPr/>
          <p:nvPr/>
        </p:nvSpPr>
        <p:spPr>
          <a:xfrm>
            <a:off x="9093866"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nvGrpSpPr>
          <p:cNvPr id="4" name="Group 3"/>
          <p:cNvGrpSpPr/>
          <p:nvPr/>
        </p:nvGrpSpPr>
        <p:grpSpPr>
          <a:xfrm>
            <a:off x="3716085" y="8036095"/>
            <a:ext cx="2178184" cy="1802893"/>
            <a:chOff x="3714981" y="8036247"/>
            <a:chExt cx="2178468" cy="1803128"/>
          </a:xfrm>
        </p:grpSpPr>
        <p:pic>
          <p:nvPicPr>
            <p:cNvPr id="412" name="pasted-image.pdf"/>
            <p:cNvPicPr>
              <a:picLocks noChangeAspect="1"/>
            </p:cNvPicPr>
            <p:nvPr/>
          </p:nvPicPr>
          <p:blipFill>
            <a:blip r:embed="rId3">
              <a:extLst/>
            </a:blip>
            <a:stretch>
              <a:fillRect/>
            </a:stretch>
          </p:blipFill>
          <p:spPr>
            <a:xfrm>
              <a:off x="3714981" y="8036247"/>
              <a:ext cx="2138439" cy="1803128"/>
            </a:xfrm>
            <a:prstGeom prst="rect">
              <a:avLst/>
            </a:prstGeom>
            <a:ln w="12700" cap="flat">
              <a:noFill/>
              <a:miter lim="400000"/>
            </a:ln>
            <a:effec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3753" y="8338450"/>
              <a:ext cx="2139696" cy="1207008"/>
            </a:xfrm>
            <a:prstGeom prst="rect">
              <a:avLst/>
            </a:prstGeom>
          </p:spPr>
        </p:pic>
      </p:grpSp>
      <p:sp>
        <p:nvSpPr>
          <p:cNvPr id="43" name="Shape 366"/>
          <p:cNvSpPr/>
          <p:nvPr/>
        </p:nvSpPr>
        <p:spPr>
          <a:xfrm>
            <a:off x="15590079" y="5760863"/>
            <a:ext cx="2907877" cy="2418102"/>
          </a:xfrm>
          <a:prstGeom prst="roundRect">
            <a:avLst>
              <a:gd name="adj" fmla="val 5439"/>
            </a:avLst>
          </a:prstGeom>
          <a:solidFill>
            <a:srgbClr val="FF7129"/>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endParaRPr lang="en-US" sz="4085" dirty="0">
              <a:solidFill>
                <a:schemeClr val="bg1">
                  <a:lumMod val="50000"/>
                </a:schemeClr>
              </a:solidFill>
            </a:endParaRPr>
          </a:p>
          <a:p>
            <a:pPr>
              <a:lnSpc>
                <a:spcPct val="100000"/>
              </a:lnSpc>
            </a:pPr>
            <a:r>
              <a:rPr lang="en-US" sz="4085" dirty="0">
                <a:solidFill>
                  <a:schemeClr val="bg1">
                    <a:lumMod val="50000"/>
                  </a:schemeClr>
                </a:solidFill>
              </a:rPr>
              <a:t>720P Encode</a:t>
            </a: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60" name="Shape 366"/>
          <p:cNvSpPr/>
          <p:nvPr/>
        </p:nvSpPr>
        <p:spPr>
          <a:xfrm>
            <a:off x="15590079" y="8351329"/>
            <a:ext cx="2907877" cy="2418102"/>
          </a:xfrm>
          <a:prstGeom prst="roundRect">
            <a:avLst>
              <a:gd name="adj" fmla="val 5439"/>
            </a:avLst>
          </a:prstGeom>
          <a:solidFill>
            <a:srgbClr val="FF7129"/>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endParaRPr lang="en-US" sz="4085" dirty="0">
              <a:solidFill>
                <a:schemeClr val="bg1">
                  <a:lumMod val="50000"/>
                </a:schemeClr>
              </a:solidFill>
            </a:endParaRPr>
          </a:p>
          <a:p>
            <a:pPr>
              <a:lnSpc>
                <a:spcPct val="100000"/>
              </a:lnSpc>
            </a:pPr>
            <a:r>
              <a:rPr lang="en-US" sz="4085" dirty="0">
                <a:solidFill>
                  <a:schemeClr val="bg1">
                    <a:lumMod val="50000"/>
                  </a:schemeClr>
                </a:solidFill>
              </a:rPr>
              <a:t>480P Encode</a:t>
            </a: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61" name="Shape 366"/>
          <p:cNvSpPr/>
          <p:nvPr/>
        </p:nvSpPr>
        <p:spPr>
          <a:xfrm>
            <a:off x="15590079" y="11007096"/>
            <a:ext cx="2907877" cy="2418102"/>
          </a:xfrm>
          <a:prstGeom prst="roundRect">
            <a:avLst>
              <a:gd name="adj" fmla="val 5439"/>
            </a:avLst>
          </a:prstGeom>
          <a:solidFill>
            <a:srgbClr val="FF7129"/>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lang="en-US" sz="4085" dirty="0">
                <a:solidFill>
                  <a:schemeClr val="bg1">
                    <a:lumMod val="50000"/>
                  </a:schemeClr>
                </a:solidFill>
              </a:rPr>
              <a:t>Thumbnail</a:t>
            </a: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grpSp>
        <p:nvGrpSpPr>
          <p:cNvPr id="6" name="Group 5"/>
          <p:cNvGrpSpPr/>
          <p:nvPr/>
        </p:nvGrpSpPr>
        <p:grpSpPr>
          <a:xfrm>
            <a:off x="877294" y="8036096"/>
            <a:ext cx="2269423" cy="1802893"/>
            <a:chOff x="875819" y="8036248"/>
            <a:chExt cx="2269717" cy="1803128"/>
          </a:xfrm>
        </p:grpSpPr>
        <p:pic>
          <p:nvPicPr>
            <p:cNvPr id="5" name="Picture 4"/>
            <p:cNvPicPr>
              <a:picLocks/>
            </p:cNvPicPr>
            <p:nvPr/>
          </p:nvPicPr>
          <p:blipFill>
            <a:blip r:embed="rId5" cstate="screen">
              <a:extLst>
                <a:ext uri="{28A0092B-C50C-407E-A947-70E740481C1C}">
                  <a14:useLocalDpi xmlns:a14="http://schemas.microsoft.com/office/drawing/2010/main"/>
                </a:ext>
              </a:extLst>
            </a:blip>
            <a:stretch>
              <a:fillRect/>
            </a:stretch>
          </p:blipFill>
          <p:spPr>
            <a:xfrm>
              <a:off x="1005840" y="8339328"/>
              <a:ext cx="2139696" cy="1207008"/>
            </a:xfrm>
            <a:prstGeom prst="rect">
              <a:avLst/>
            </a:prstGeom>
          </p:spPr>
        </p:pic>
        <p:pic>
          <p:nvPicPr>
            <p:cNvPr id="409" name="pasted-image.pdf"/>
            <p:cNvPicPr>
              <a:picLocks noChangeAspect="1"/>
            </p:cNvPicPr>
            <p:nvPr/>
          </p:nvPicPr>
          <p:blipFill>
            <a:blip r:embed="rId6">
              <a:extLst/>
            </a:blip>
            <a:stretch>
              <a:fillRect/>
            </a:stretch>
          </p:blipFill>
          <p:spPr>
            <a:xfrm>
              <a:off x="875819" y="8036248"/>
              <a:ext cx="2269534" cy="1803128"/>
            </a:xfrm>
            <a:prstGeom prst="rect">
              <a:avLst/>
            </a:prstGeom>
            <a:ln w="12700" cap="flat">
              <a:noFill/>
              <a:miter lim="400000"/>
            </a:ln>
            <a:effectLst/>
          </p:spPr>
        </p:pic>
      </p:grpSp>
      <p:sp>
        <p:nvSpPr>
          <p:cNvPr id="44" name="Rectangle 43"/>
          <p:cNvSpPr/>
          <p:nvPr/>
        </p:nvSpPr>
        <p:spPr>
          <a:xfrm>
            <a:off x="22858612" y="12632407"/>
            <a:ext cx="1460165" cy="1107852"/>
          </a:xfrm>
          <a:prstGeom prst="rect">
            <a:avLst/>
          </a:prstGeom>
        </p:spPr>
        <p:txBody>
          <a:bodyPr wrap="square">
            <a:spAutoFit/>
          </a:bodyPr>
          <a:lstStyle/>
          <a:p>
            <a:r>
              <a:rPr lang="en-US" sz="5999" b="1" dirty="0">
                <a:latin typeface="FreightSansLFPro"/>
                <a:ea typeface="Helvetica"/>
                <a:cs typeface="FreightSansLFPro"/>
                <a:sym typeface="Helvetica"/>
              </a:rPr>
              <a:t>21</a:t>
            </a:r>
            <a:endParaRPr lang="en-US" sz="5999" dirty="0"/>
          </a:p>
        </p:txBody>
      </p:sp>
      <p:grpSp>
        <p:nvGrpSpPr>
          <p:cNvPr id="58" name="Group 57"/>
          <p:cNvGrpSpPr/>
          <p:nvPr/>
        </p:nvGrpSpPr>
        <p:grpSpPr>
          <a:xfrm>
            <a:off x="11143196" y="7028254"/>
            <a:ext cx="2266547" cy="1802893"/>
            <a:chOff x="7429500" y="4685517"/>
            <a:chExt cx="1511228" cy="1202085"/>
          </a:xfrm>
        </p:grpSpPr>
        <p:pic>
          <p:nvPicPr>
            <p:cNvPr id="59" name="pasted-image.pdf"/>
            <p:cNvPicPr>
              <a:picLocks noChangeAspect="1"/>
            </p:cNvPicPr>
            <p:nvPr/>
          </p:nvPicPr>
          <p:blipFill>
            <a:blip r:embed="rId7">
              <a:extLst/>
            </a:blip>
            <a:stretch>
              <a:fillRect/>
            </a:stretch>
          </p:blipFill>
          <p:spPr>
            <a:xfrm>
              <a:off x="7430361" y="4685517"/>
              <a:ext cx="1510367" cy="1202085"/>
            </a:xfrm>
            <a:prstGeom prst="rect">
              <a:avLst/>
            </a:prstGeom>
            <a:ln w="12700" cap="flat">
              <a:noFill/>
              <a:miter lim="400000"/>
            </a:ln>
            <a:effectLst/>
          </p:spPr>
        </p:pic>
        <p:pic>
          <p:nvPicPr>
            <p:cNvPr id="68" name="Picture 6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9500" y="4876800"/>
              <a:ext cx="1383792" cy="804672"/>
            </a:xfrm>
            <a:prstGeom prst="rect">
              <a:avLst/>
            </a:prstGeom>
          </p:spPr>
        </p:pic>
      </p:grpSp>
      <p:grpSp>
        <p:nvGrpSpPr>
          <p:cNvPr id="75" name="Group 74"/>
          <p:cNvGrpSpPr/>
          <p:nvPr/>
        </p:nvGrpSpPr>
        <p:grpSpPr>
          <a:xfrm>
            <a:off x="11143196" y="7028254"/>
            <a:ext cx="2266547" cy="1802893"/>
            <a:chOff x="7429500" y="4685517"/>
            <a:chExt cx="1511228" cy="1202085"/>
          </a:xfrm>
        </p:grpSpPr>
        <p:pic>
          <p:nvPicPr>
            <p:cNvPr id="76" name="pasted-image.pdf"/>
            <p:cNvPicPr>
              <a:picLocks noChangeAspect="1"/>
            </p:cNvPicPr>
            <p:nvPr/>
          </p:nvPicPr>
          <p:blipFill>
            <a:blip r:embed="rId7">
              <a:extLst/>
            </a:blip>
            <a:stretch>
              <a:fillRect/>
            </a:stretch>
          </p:blipFill>
          <p:spPr>
            <a:xfrm>
              <a:off x="7430361" y="4685517"/>
              <a:ext cx="1510367" cy="1202085"/>
            </a:xfrm>
            <a:prstGeom prst="rect">
              <a:avLst/>
            </a:prstGeom>
            <a:ln w="12700" cap="flat">
              <a:noFill/>
              <a:miter lim="400000"/>
            </a:ln>
            <a:effectLst/>
          </p:spPr>
        </p:pic>
        <p:pic>
          <p:nvPicPr>
            <p:cNvPr id="77" name="Picture 7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9500" y="4876800"/>
              <a:ext cx="1383792" cy="804672"/>
            </a:xfrm>
            <a:prstGeom prst="rect">
              <a:avLst/>
            </a:prstGeom>
          </p:spPr>
        </p:pic>
      </p:grpSp>
      <p:grpSp>
        <p:nvGrpSpPr>
          <p:cNvPr id="78" name="Group 77"/>
          <p:cNvGrpSpPr/>
          <p:nvPr/>
        </p:nvGrpSpPr>
        <p:grpSpPr>
          <a:xfrm>
            <a:off x="11143196" y="7028254"/>
            <a:ext cx="2266547" cy="1802893"/>
            <a:chOff x="7429500" y="4685517"/>
            <a:chExt cx="1511228" cy="1202085"/>
          </a:xfrm>
        </p:grpSpPr>
        <p:pic>
          <p:nvPicPr>
            <p:cNvPr id="79" name="pasted-image.pdf"/>
            <p:cNvPicPr>
              <a:picLocks noChangeAspect="1"/>
            </p:cNvPicPr>
            <p:nvPr/>
          </p:nvPicPr>
          <p:blipFill>
            <a:blip r:embed="rId7">
              <a:extLst/>
            </a:blip>
            <a:stretch>
              <a:fillRect/>
            </a:stretch>
          </p:blipFill>
          <p:spPr>
            <a:xfrm>
              <a:off x="7430361" y="4685517"/>
              <a:ext cx="1510367" cy="1202085"/>
            </a:xfrm>
            <a:prstGeom prst="rect">
              <a:avLst/>
            </a:prstGeom>
            <a:ln w="12700" cap="flat">
              <a:noFill/>
              <a:miter lim="400000"/>
            </a:ln>
            <a:effectLst/>
          </p:spPr>
        </p:pic>
        <p:pic>
          <p:nvPicPr>
            <p:cNvPr id="83" name="Picture 8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9500" y="4876800"/>
              <a:ext cx="1383792" cy="804672"/>
            </a:xfrm>
            <a:prstGeom prst="rect">
              <a:avLst/>
            </a:prstGeom>
          </p:spPr>
        </p:pic>
      </p:grpSp>
    </p:spTree>
    <p:extLst>
      <p:ext uri="{BB962C8B-B14F-4D97-AF65-F5344CB8AC3E}">
        <p14:creationId xmlns:p14="http://schemas.microsoft.com/office/powerpoint/2010/main" val="63461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54165E-6 5E-6 L 0.19705 -0.06563 " pathEditMode="relative" rAng="0" ptsTypes="AA">
                                      <p:cBhvr>
                                        <p:cTn id="6" dur="2000" fill="hold"/>
                                        <p:tgtEl>
                                          <p:spTgt spid="58"/>
                                        </p:tgtEl>
                                        <p:attrNameLst>
                                          <p:attrName>ppt_x</p:attrName>
                                          <p:attrName>ppt_y</p:attrName>
                                        </p:attrNameLst>
                                      </p:cBhvr>
                                      <p:rCtr x="9853" y="-3281"/>
                                    </p:animMotion>
                                  </p:childTnLst>
                                </p:cTn>
                              </p:par>
                              <p:par>
                                <p:cTn id="7" presetID="42" presetClass="path" presetSubtype="0" accel="50000" decel="50000" fill="hold" nodeType="withEffect">
                                  <p:stCondLst>
                                    <p:cond delay="0"/>
                                  </p:stCondLst>
                                  <p:childTnLst>
                                    <p:animMotion origin="layout" path="M 3.54165E-6 5E-6 L 0.1989 0.1198 " pathEditMode="relative" rAng="0" ptsTypes="AA">
                                      <p:cBhvr>
                                        <p:cTn id="8" dur="2000" fill="hold"/>
                                        <p:tgtEl>
                                          <p:spTgt spid="75"/>
                                        </p:tgtEl>
                                        <p:attrNameLst>
                                          <p:attrName>ppt_x</p:attrName>
                                          <p:attrName>ppt_y</p:attrName>
                                        </p:attrNameLst>
                                      </p:cBhvr>
                                      <p:rCtr x="9940" y="5990"/>
                                    </p:animMotion>
                                  </p:childTnLst>
                                </p:cTn>
                              </p:par>
                              <p:par>
                                <p:cTn id="9" presetID="42" presetClass="path" presetSubtype="0" accel="50000" decel="50000" fill="hold" nodeType="withEffect">
                                  <p:stCondLst>
                                    <p:cond delay="0"/>
                                  </p:stCondLst>
                                  <p:childTnLst>
                                    <p:animMotion origin="layout" path="M 3.54165E-6 5E-6 L 0.19666 0.30678 " pathEditMode="relative" rAng="0" ptsTypes="AA">
                                      <p:cBhvr>
                                        <p:cTn id="10" dur="2000" fill="hold"/>
                                        <p:tgtEl>
                                          <p:spTgt spid="78"/>
                                        </p:tgtEl>
                                        <p:attrNameLst>
                                          <p:attrName>ppt_x</p:attrName>
                                          <p:attrName>ppt_y</p:attrName>
                                        </p:attrNameLst>
                                      </p:cBhvr>
                                      <p:rCtr x="9833" y="15330"/>
                                    </p:animMotion>
                                  </p:childTnLst>
                                </p:cTn>
                              </p:par>
                            </p:childTnLst>
                          </p:cTn>
                        </p:par>
                      </p:childTnLst>
                    </p:cTn>
                  </p:par>
                </p:childTnLst>
              </p:cTn>
              <p:prevCondLst>
                <p:cond evt="onPrev" delay="0">
                  <p:tgtEl>
                    <p:sldTgt/>
                  </p:tgtEl>
                </p:cond>
              </p:prevCondLst>
              <p:nextCondLst>
                <p:cond evt="onNext" delay="0">
                  <p:tgtEl>
                    <p:sldTgt/>
                  </p:tgtEl>
                </p:cond>
              </p:nextCondLst>
            </p:seq>
            <p:par>
              <p:cTn id="11"/>
            </p:par>
            <p:par>
              <p:cTn/>
            </p:par>
            <p:par>
              <p:cTn/>
            </p:par>
            <p:par>
              <p:cTn id="14"/>
            </p:par>
            <p:par>
              <p:cTn/>
            </p:par>
            <p:par>
              <p:cTn/>
            </p:par>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377"/>
          <p:cNvSpPr/>
          <p:nvPr/>
        </p:nvSpPr>
        <p:spPr>
          <a:xfrm>
            <a:off x="10467660" y="5727766"/>
            <a:ext cx="3711287" cy="3673270"/>
          </a:xfrm>
          <a:prstGeom prst="roundRect">
            <a:avLst>
              <a:gd name="adj" fmla="val 5439"/>
            </a:avLst>
          </a:prstGeom>
          <a:solidFill>
            <a:srgbClr val="FFC000"/>
          </a:solidFill>
          <a:ln w="63500">
            <a:solidFill>
              <a:schemeClr val="accent2"/>
            </a:solidFill>
            <a:miter lim="400000"/>
          </a:ln>
        </p:spPr>
        <p:txBody>
          <a:bodyPr lIns="38425" tIns="38425" rIns="38425" bIns="38425" anchor="ctr"/>
          <a:lstStyle/>
          <a:p>
            <a:pPr>
              <a:lnSpc>
                <a:spcPct val="100000"/>
              </a:lnSpc>
            </a:pPr>
            <a:r>
              <a:rPr lang="en-US" sz="4085" dirty="0">
                <a:solidFill>
                  <a:schemeClr val="bg1">
                    <a:lumMod val="50000"/>
                  </a:schemeClr>
                </a:solidFill>
              </a:rPr>
              <a:t>Preprocessor</a:t>
            </a: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49" name="Shape 389"/>
          <p:cNvSpPr/>
          <p:nvPr/>
        </p:nvSpPr>
        <p:spPr>
          <a:xfrm>
            <a:off x="502266" y="4985903"/>
            <a:ext cx="8417452" cy="5738759"/>
          </a:xfrm>
          <a:prstGeom prst="roundRect">
            <a:avLst>
              <a:gd name="adj" fmla="val 3546"/>
            </a:avLst>
          </a:prstGeom>
          <a:solidFill>
            <a:schemeClr val="tx1"/>
          </a:solidFill>
          <a:ln w="76200">
            <a:solidFill>
              <a:schemeClr val="accent4">
                <a:hueOff val="8089917"/>
                <a:satOff val="-32228"/>
                <a:lumOff val="13219"/>
              </a:schemeClr>
            </a:solidFill>
            <a:miter lim="400000"/>
          </a:ln>
        </p:spPr>
        <p:txBody>
          <a:bodyPr lIns="38425" tIns="38425" rIns="38425" bIns="38425" anchor="ct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sp>
        <p:nvSpPr>
          <p:cNvPr id="391" name="Shape 391"/>
          <p:cNvSpPr/>
          <p:nvPr/>
        </p:nvSpPr>
        <p:spPr>
          <a:xfrm>
            <a:off x="4142891"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93" name="Shape 393"/>
          <p:cNvSpPr/>
          <p:nvPr/>
        </p:nvSpPr>
        <p:spPr>
          <a:xfrm>
            <a:off x="785602" y="5524590"/>
            <a:ext cx="3179240" cy="2313500"/>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Client</a:t>
            </a:r>
          </a:p>
        </p:txBody>
      </p:sp>
      <p:sp>
        <p:nvSpPr>
          <p:cNvPr id="394" name="Shape 394"/>
          <p:cNvSpPr/>
          <p:nvPr/>
        </p:nvSpPr>
        <p:spPr>
          <a:xfrm>
            <a:off x="5473961" y="5524590"/>
            <a:ext cx="3179241" cy="2313500"/>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Web Server</a:t>
            </a:r>
          </a:p>
        </p:txBody>
      </p:sp>
      <p:sp>
        <p:nvSpPr>
          <p:cNvPr id="399" name="Shape 399"/>
          <p:cNvSpPr/>
          <p:nvPr/>
        </p:nvSpPr>
        <p:spPr>
          <a:xfrm>
            <a:off x="19089480"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420" name="Shape 420"/>
          <p:cNvSpPr/>
          <p:nvPr/>
        </p:nvSpPr>
        <p:spPr>
          <a:xfrm>
            <a:off x="20419162" y="5536188"/>
            <a:ext cx="3179240" cy="2315619"/>
          </a:xfrm>
          <a:prstGeom prst="roundRect">
            <a:avLst>
              <a:gd name="adj" fmla="val 5434"/>
            </a:avLst>
          </a:prstGeom>
          <a:solidFill>
            <a:srgbClr val="ADB2BB"/>
          </a:solidFill>
          <a:ln w="63500">
            <a:solidFill>
              <a:schemeClr val="accent2"/>
            </a:solidFill>
            <a:miter lim="400000"/>
          </a:ln>
        </p:spPr>
        <p:txBody>
          <a:bodyPr lIns="38425" tIns="38425" rIns="38425" bIns="38425" anchor="ctr"/>
          <a:lstStyle/>
          <a:p>
            <a:pPr>
              <a:lnSpc>
                <a:spcPct val="100000"/>
              </a:lnSpc>
            </a:pPr>
            <a:endParaRPr sz="4085">
              <a:solidFill>
                <a:schemeClr val="bg1">
                  <a:lumMod val="50000"/>
                </a:schemeClr>
              </a:solidFill>
            </a:endParaRPr>
          </a:p>
        </p:txBody>
      </p:sp>
      <p:sp>
        <p:nvSpPr>
          <p:cNvPr id="421" name="Shape 421"/>
          <p:cNvSpPr/>
          <p:nvPr/>
        </p:nvSpPr>
        <p:spPr>
          <a:xfrm>
            <a:off x="21053986" y="5900925"/>
            <a:ext cx="1909594" cy="1586150"/>
          </a:xfrm>
          <a:prstGeom prst="rect">
            <a:avLst/>
          </a:prstGeom>
          <a:ln w="12700">
            <a:miter lim="400000"/>
          </a:ln>
          <a:extLst>
            <a:ext uri="{C572A759-6A51-4108-AA02-DFA0A04FC94B}">
              <ma14:wrappingTextBoxFlag xmlns:ma14="http://schemas.microsoft.com/office/mac/drawingml/2011/main" val="1"/>
            </a:ext>
          </a:extLst>
        </p:spPr>
        <p:txBody>
          <a:bodyPr wrap="none" lIns="38425" tIns="38425" rIns="38425" bIns="38425" anchor="ctr">
            <a:spAutoFit/>
          </a:bodyPr>
          <a:lstStyle/>
          <a:p>
            <a:pPr algn="ctr">
              <a:lnSpc>
                <a:spcPct val="120000"/>
              </a:lnSpc>
              <a:defRPr sz="5400" b="0">
                <a:solidFill>
                  <a:schemeClr val="accent1">
                    <a:hueOff val="3929895"/>
                    <a:satOff val="89743"/>
                    <a:lumOff val="-68918"/>
                  </a:schemeClr>
                </a:solidFill>
              </a:defRPr>
            </a:pPr>
            <a:r>
              <a:rPr sz="4085" dirty="0"/>
              <a:t>Final</a:t>
            </a:r>
            <a:br>
              <a:rPr sz="4085" dirty="0"/>
            </a:br>
            <a:r>
              <a:rPr sz="4085" dirty="0"/>
              <a:t>Storage</a:t>
            </a:r>
          </a:p>
        </p:txBody>
      </p:sp>
      <p:sp>
        <p:nvSpPr>
          <p:cNvPr id="2" name="Title 1"/>
          <p:cNvSpPr>
            <a:spLocks noGrp="1"/>
          </p:cNvSpPr>
          <p:nvPr>
            <p:ph type="title"/>
          </p:nvPr>
        </p:nvSpPr>
        <p:spPr/>
        <p:txBody>
          <a:bodyPr/>
          <a:lstStyle/>
          <a:p>
            <a:r>
              <a:rPr lang="en-US" dirty="0"/>
              <a:t>Parallel processing w/ many workers</a:t>
            </a:r>
          </a:p>
        </p:txBody>
      </p:sp>
      <p:sp>
        <p:nvSpPr>
          <p:cNvPr id="33" name="Shape 226"/>
          <p:cNvSpPr/>
          <p:nvPr/>
        </p:nvSpPr>
        <p:spPr>
          <a:xfrm rot="5400000">
            <a:off x="11868967" y="9864948"/>
            <a:ext cx="827204" cy="942389"/>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4" name="Shape 224"/>
          <p:cNvSpPr/>
          <p:nvPr/>
        </p:nvSpPr>
        <p:spPr>
          <a:xfrm>
            <a:off x="10475612" y="10863978"/>
            <a:ext cx="3362211" cy="2446645"/>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p>
        </p:txBody>
      </p:sp>
      <p:sp>
        <p:nvSpPr>
          <p:cNvPr id="37" name="Shape 365"/>
          <p:cNvSpPr/>
          <p:nvPr/>
        </p:nvSpPr>
        <p:spPr>
          <a:xfrm>
            <a:off x="14401117" y="6451618"/>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9" name="Shape 368"/>
          <p:cNvSpPr/>
          <p:nvPr/>
        </p:nvSpPr>
        <p:spPr>
          <a:xfrm>
            <a:off x="12829354" y="3085839"/>
            <a:ext cx="4059352" cy="1211184"/>
          </a:xfrm>
          <a:prstGeom prst="roundRect">
            <a:avLst>
              <a:gd name="adj" fmla="val 50000"/>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a:solidFill>
                  <a:schemeClr val="bg1">
                    <a:lumMod val="50000"/>
                  </a:schemeClr>
                </a:solidFill>
              </a:rPr>
              <a:t>Scheduler</a:t>
            </a:r>
          </a:p>
        </p:txBody>
      </p:sp>
      <p:sp>
        <p:nvSpPr>
          <p:cNvPr id="40" name="Shape 369"/>
          <p:cNvSpPr/>
          <p:nvPr/>
        </p:nvSpPr>
        <p:spPr>
          <a:xfrm rot="18615776">
            <a:off x="12889232" y="4558691"/>
            <a:ext cx="1156475"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nvGrpSpPr>
          <p:cNvPr id="41" name="Group 372"/>
          <p:cNvGrpSpPr/>
          <p:nvPr/>
        </p:nvGrpSpPr>
        <p:grpSpPr>
          <a:xfrm rot="2341110">
            <a:off x="15439161" y="4642248"/>
            <a:ext cx="1729532" cy="891105"/>
            <a:chOff x="0" y="0"/>
            <a:chExt cx="2286520" cy="1178081"/>
          </a:xfrm>
        </p:grpSpPr>
        <p:sp>
          <p:nvSpPr>
            <p:cNvPr id="45" name="Shape 370"/>
            <p:cNvSpPr/>
            <p:nvPr/>
          </p:nvSpPr>
          <p:spPr>
            <a:xfrm>
              <a:off x="762173" y="0"/>
              <a:ext cx="1524348" cy="1178082"/>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46" name="Shape 371"/>
            <p:cNvSpPr/>
            <p:nvPr/>
          </p:nvSpPr>
          <p:spPr>
            <a:xfrm rot="10800000">
              <a:off x="0" y="-1"/>
              <a:ext cx="1524348" cy="1178083"/>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sp>
        <p:nvSpPr>
          <p:cNvPr id="35" name="Shape 442"/>
          <p:cNvSpPr/>
          <p:nvPr/>
        </p:nvSpPr>
        <p:spPr>
          <a:xfrm>
            <a:off x="2206316" y="9962218"/>
            <a:ext cx="5143414" cy="604445"/>
          </a:xfrm>
          <a:prstGeom prst="rect">
            <a:avLst/>
          </a:prstGeom>
          <a:ln w="12700">
            <a:miter lim="400000"/>
          </a:ln>
          <a:extLst>
            <a:ext uri="{C572A759-6A51-4108-AA02-DFA0A04FC94B}">
              <ma14:wrappingTextBoxFlag xmlns:ma14="http://schemas.microsoft.com/office/mac/drawingml/2011/main" val="1"/>
            </a:ext>
          </a:extLst>
        </p:spPr>
        <p:txBody>
          <a:bodyPr lIns="34581" rIns="34581" anchor="ctr">
            <a:spAutoFit/>
          </a:bodyPr>
          <a:lstStyle/>
          <a:p>
            <a:pPr marR="20494" lvl="1" defTabSz="461140">
              <a:spcBef>
                <a:spcPts val="758"/>
              </a:spcBef>
              <a:defRPr sz="4000" b="0">
                <a:solidFill>
                  <a:schemeClr val="accent2"/>
                </a:solidFill>
              </a:defRPr>
            </a:pPr>
            <a:r>
              <a:rPr sz="3026" dirty="0">
                <a:solidFill>
                  <a:schemeClr val="bg1">
                    <a:lumMod val="50000"/>
                  </a:schemeClr>
                </a:solidFill>
              </a:rPr>
              <a:t>...upload in progress</a:t>
            </a:r>
          </a:p>
        </p:txBody>
      </p:sp>
      <p:sp>
        <p:nvSpPr>
          <p:cNvPr id="50" name="Shape 395"/>
          <p:cNvSpPr/>
          <p:nvPr/>
        </p:nvSpPr>
        <p:spPr>
          <a:xfrm>
            <a:off x="9093866"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57" name="Shape 366"/>
          <p:cNvSpPr/>
          <p:nvPr/>
        </p:nvSpPr>
        <p:spPr>
          <a:xfrm>
            <a:off x="15590079" y="5760863"/>
            <a:ext cx="2907877" cy="2418102"/>
          </a:xfrm>
          <a:prstGeom prst="roundRect">
            <a:avLst>
              <a:gd name="adj" fmla="val 5439"/>
            </a:avLst>
          </a:prstGeom>
          <a:solidFill>
            <a:srgbClr val="FF7129"/>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endParaRPr lang="en-US" sz="4085" dirty="0">
              <a:solidFill>
                <a:schemeClr val="bg1">
                  <a:lumMod val="50000"/>
                </a:schemeClr>
              </a:solidFill>
            </a:endParaRPr>
          </a:p>
          <a:p>
            <a:pPr>
              <a:lnSpc>
                <a:spcPct val="100000"/>
              </a:lnSpc>
            </a:pPr>
            <a:r>
              <a:rPr lang="en-US" sz="4085" dirty="0">
                <a:solidFill>
                  <a:schemeClr val="bg1">
                    <a:lumMod val="50000"/>
                  </a:schemeClr>
                </a:solidFill>
              </a:rPr>
              <a:t>720P Encode</a:t>
            </a: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58" name="Shape 366"/>
          <p:cNvSpPr/>
          <p:nvPr/>
        </p:nvSpPr>
        <p:spPr>
          <a:xfrm>
            <a:off x="15590079" y="8351329"/>
            <a:ext cx="2907877" cy="2418102"/>
          </a:xfrm>
          <a:prstGeom prst="roundRect">
            <a:avLst>
              <a:gd name="adj" fmla="val 5439"/>
            </a:avLst>
          </a:prstGeom>
          <a:solidFill>
            <a:srgbClr val="FF7129"/>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endParaRPr lang="en-US" sz="4085" dirty="0">
              <a:solidFill>
                <a:schemeClr val="bg1">
                  <a:lumMod val="50000"/>
                </a:schemeClr>
              </a:solidFill>
            </a:endParaRPr>
          </a:p>
          <a:p>
            <a:pPr>
              <a:lnSpc>
                <a:spcPct val="100000"/>
              </a:lnSpc>
            </a:pPr>
            <a:r>
              <a:rPr lang="en-US" sz="4085" dirty="0">
                <a:solidFill>
                  <a:schemeClr val="bg1">
                    <a:lumMod val="50000"/>
                  </a:schemeClr>
                </a:solidFill>
              </a:rPr>
              <a:t>480P Encode</a:t>
            </a: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59" name="Shape 366"/>
          <p:cNvSpPr/>
          <p:nvPr/>
        </p:nvSpPr>
        <p:spPr>
          <a:xfrm>
            <a:off x="15590079" y="11007096"/>
            <a:ext cx="2907877" cy="2418102"/>
          </a:xfrm>
          <a:prstGeom prst="roundRect">
            <a:avLst>
              <a:gd name="adj" fmla="val 5439"/>
            </a:avLst>
          </a:prstGeom>
          <a:solidFill>
            <a:srgbClr val="FF7129"/>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lang="en-US" sz="4085" dirty="0">
                <a:solidFill>
                  <a:schemeClr val="bg1">
                    <a:lumMod val="50000"/>
                  </a:schemeClr>
                </a:solidFill>
              </a:rPr>
              <a:t>Thumbnail</a:t>
            </a: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grpSp>
        <p:nvGrpSpPr>
          <p:cNvPr id="80" name="Group 79"/>
          <p:cNvGrpSpPr/>
          <p:nvPr/>
        </p:nvGrpSpPr>
        <p:grpSpPr>
          <a:xfrm>
            <a:off x="3716086" y="8036096"/>
            <a:ext cx="2178186" cy="1802893"/>
            <a:chOff x="3714980" y="8036248"/>
            <a:chExt cx="2178469" cy="1803128"/>
          </a:xfrm>
        </p:grpSpPr>
        <p:pic>
          <p:nvPicPr>
            <p:cNvPr id="81" name="pasted-image.pdf"/>
            <p:cNvPicPr>
              <a:picLocks noChangeAspect="1"/>
            </p:cNvPicPr>
            <p:nvPr/>
          </p:nvPicPr>
          <p:blipFill>
            <a:blip r:embed="rId3">
              <a:extLst/>
            </a:blip>
            <a:stretch>
              <a:fillRect/>
            </a:stretch>
          </p:blipFill>
          <p:spPr>
            <a:xfrm>
              <a:off x="3714980" y="8036248"/>
              <a:ext cx="2138439" cy="1803128"/>
            </a:xfrm>
            <a:prstGeom prst="rect">
              <a:avLst/>
            </a:prstGeom>
            <a:ln w="12700" cap="flat">
              <a:noFill/>
              <a:miter lim="400000"/>
            </a:ln>
            <a:effectLst/>
          </p:spPr>
        </p:pic>
        <p:pic>
          <p:nvPicPr>
            <p:cNvPr id="82" name="Picture 8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3753" y="8338450"/>
              <a:ext cx="2139696" cy="1207008"/>
            </a:xfrm>
            <a:prstGeom prst="rect">
              <a:avLst/>
            </a:prstGeom>
          </p:spPr>
        </p:pic>
      </p:grpSp>
      <p:sp>
        <p:nvSpPr>
          <p:cNvPr id="48" name="Rectangle 47"/>
          <p:cNvSpPr/>
          <p:nvPr/>
        </p:nvSpPr>
        <p:spPr>
          <a:xfrm>
            <a:off x="22858612" y="12632407"/>
            <a:ext cx="1460165" cy="1107852"/>
          </a:xfrm>
          <a:prstGeom prst="rect">
            <a:avLst/>
          </a:prstGeom>
        </p:spPr>
        <p:txBody>
          <a:bodyPr wrap="square">
            <a:spAutoFit/>
          </a:bodyPr>
          <a:lstStyle/>
          <a:p>
            <a:r>
              <a:rPr lang="en-US" sz="5999" b="1" dirty="0">
                <a:latin typeface="FreightSansLFPro"/>
                <a:ea typeface="Helvetica"/>
                <a:cs typeface="FreightSansLFPro"/>
                <a:sym typeface="Helvetica"/>
              </a:rPr>
              <a:t>22</a:t>
            </a:r>
            <a:endParaRPr lang="en-US" sz="5999" dirty="0"/>
          </a:p>
        </p:txBody>
      </p:sp>
      <p:grpSp>
        <p:nvGrpSpPr>
          <p:cNvPr id="51" name="Group 50"/>
          <p:cNvGrpSpPr/>
          <p:nvPr/>
        </p:nvGrpSpPr>
        <p:grpSpPr>
          <a:xfrm>
            <a:off x="877294" y="8036096"/>
            <a:ext cx="2269423" cy="1802893"/>
            <a:chOff x="875819" y="8036248"/>
            <a:chExt cx="2269717" cy="1803128"/>
          </a:xfrm>
        </p:grpSpPr>
        <p:pic>
          <p:nvPicPr>
            <p:cNvPr id="52" name="Picture 51"/>
            <p:cNvPicPr>
              <a:picLocks/>
            </p:cNvPicPr>
            <p:nvPr/>
          </p:nvPicPr>
          <p:blipFill>
            <a:blip r:embed="rId5" cstate="screen">
              <a:extLst>
                <a:ext uri="{28A0092B-C50C-407E-A947-70E740481C1C}">
                  <a14:useLocalDpi xmlns:a14="http://schemas.microsoft.com/office/drawing/2010/main"/>
                </a:ext>
              </a:extLst>
            </a:blip>
            <a:stretch>
              <a:fillRect/>
            </a:stretch>
          </p:blipFill>
          <p:spPr>
            <a:xfrm>
              <a:off x="1005840" y="8339328"/>
              <a:ext cx="2139696" cy="1207008"/>
            </a:xfrm>
            <a:prstGeom prst="rect">
              <a:avLst/>
            </a:prstGeom>
          </p:spPr>
        </p:pic>
        <p:pic>
          <p:nvPicPr>
            <p:cNvPr id="53" name="pasted-image.pdf"/>
            <p:cNvPicPr>
              <a:picLocks noChangeAspect="1"/>
            </p:cNvPicPr>
            <p:nvPr/>
          </p:nvPicPr>
          <p:blipFill>
            <a:blip r:embed="rId6">
              <a:extLst/>
            </a:blip>
            <a:stretch>
              <a:fillRect/>
            </a:stretch>
          </p:blipFill>
          <p:spPr>
            <a:xfrm>
              <a:off x="875819" y="8036248"/>
              <a:ext cx="2269534" cy="1803128"/>
            </a:xfrm>
            <a:prstGeom prst="rect">
              <a:avLst/>
            </a:prstGeom>
            <a:ln w="12700" cap="flat">
              <a:noFill/>
              <a:miter lim="400000"/>
            </a:ln>
            <a:effectLst/>
          </p:spPr>
        </p:pic>
      </p:grpSp>
      <p:grpSp>
        <p:nvGrpSpPr>
          <p:cNvPr id="54" name="Group 53"/>
          <p:cNvGrpSpPr/>
          <p:nvPr/>
        </p:nvGrpSpPr>
        <p:grpSpPr>
          <a:xfrm>
            <a:off x="15943171" y="6113973"/>
            <a:ext cx="2266547" cy="1802893"/>
            <a:chOff x="7429500" y="4685517"/>
            <a:chExt cx="1511228" cy="1202085"/>
          </a:xfrm>
        </p:grpSpPr>
        <p:pic>
          <p:nvPicPr>
            <p:cNvPr id="55" name="pasted-image.pdf"/>
            <p:cNvPicPr>
              <a:picLocks noChangeAspect="1"/>
            </p:cNvPicPr>
            <p:nvPr/>
          </p:nvPicPr>
          <p:blipFill>
            <a:blip r:embed="rId7">
              <a:extLst/>
            </a:blip>
            <a:stretch>
              <a:fillRect/>
            </a:stretch>
          </p:blipFill>
          <p:spPr>
            <a:xfrm>
              <a:off x="7430361" y="4685517"/>
              <a:ext cx="1510367" cy="1202085"/>
            </a:xfrm>
            <a:prstGeom prst="rect">
              <a:avLst/>
            </a:prstGeom>
            <a:ln w="12700" cap="flat">
              <a:noFill/>
              <a:miter lim="400000"/>
            </a:ln>
            <a:effectLst/>
          </p:spPr>
        </p:pic>
        <p:pic>
          <p:nvPicPr>
            <p:cNvPr id="56" name="Picture 5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9500" y="4876800"/>
              <a:ext cx="1383792" cy="804672"/>
            </a:xfrm>
            <a:prstGeom prst="rect">
              <a:avLst/>
            </a:prstGeom>
          </p:spPr>
        </p:pic>
      </p:grpSp>
      <p:grpSp>
        <p:nvGrpSpPr>
          <p:cNvPr id="60" name="Group 59"/>
          <p:cNvGrpSpPr/>
          <p:nvPr/>
        </p:nvGrpSpPr>
        <p:grpSpPr>
          <a:xfrm>
            <a:off x="15943171" y="8666341"/>
            <a:ext cx="2266547" cy="1802893"/>
            <a:chOff x="7429500" y="4685517"/>
            <a:chExt cx="1511228" cy="1202085"/>
          </a:xfrm>
        </p:grpSpPr>
        <p:pic>
          <p:nvPicPr>
            <p:cNvPr id="61" name="pasted-image.pdf"/>
            <p:cNvPicPr>
              <a:picLocks noChangeAspect="1"/>
            </p:cNvPicPr>
            <p:nvPr/>
          </p:nvPicPr>
          <p:blipFill>
            <a:blip r:embed="rId7">
              <a:extLst/>
            </a:blip>
            <a:stretch>
              <a:fillRect/>
            </a:stretch>
          </p:blipFill>
          <p:spPr>
            <a:xfrm>
              <a:off x="7430361" y="4685517"/>
              <a:ext cx="1510367" cy="1202085"/>
            </a:xfrm>
            <a:prstGeom prst="rect">
              <a:avLst/>
            </a:prstGeom>
            <a:ln w="12700" cap="flat">
              <a:noFill/>
              <a:miter lim="400000"/>
            </a:ln>
            <a:effectLst/>
          </p:spPr>
        </p:pic>
        <p:pic>
          <p:nvPicPr>
            <p:cNvPr id="62" name="Picture 6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9500" y="4876800"/>
              <a:ext cx="1383792" cy="804672"/>
            </a:xfrm>
            <a:prstGeom prst="rect">
              <a:avLst/>
            </a:prstGeom>
          </p:spPr>
        </p:pic>
      </p:grpSp>
      <p:grpSp>
        <p:nvGrpSpPr>
          <p:cNvPr id="63" name="Group 62"/>
          <p:cNvGrpSpPr/>
          <p:nvPr/>
        </p:nvGrpSpPr>
        <p:grpSpPr>
          <a:xfrm>
            <a:off x="15943171" y="11256803"/>
            <a:ext cx="2266547" cy="1802893"/>
            <a:chOff x="7429500" y="4685517"/>
            <a:chExt cx="1511228" cy="1202085"/>
          </a:xfrm>
        </p:grpSpPr>
        <p:pic>
          <p:nvPicPr>
            <p:cNvPr id="64" name="pasted-image.pdf"/>
            <p:cNvPicPr>
              <a:picLocks noChangeAspect="1"/>
            </p:cNvPicPr>
            <p:nvPr/>
          </p:nvPicPr>
          <p:blipFill>
            <a:blip r:embed="rId7">
              <a:extLst/>
            </a:blip>
            <a:stretch>
              <a:fillRect/>
            </a:stretch>
          </p:blipFill>
          <p:spPr>
            <a:xfrm>
              <a:off x="7430361" y="4685517"/>
              <a:ext cx="1510367" cy="1202085"/>
            </a:xfrm>
            <a:prstGeom prst="rect">
              <a:avLst/>
            </a:prstGeom>
            <a:ln w="12700" cap="flat">
              <a:noFill/>
              <a:miter lim="400000"/>
            </a:ln>
            <a:effectLst/>
          </p:spPr>
        </p:pic>
        <p:pic>
          <p:nvPicPr>
            <p:cNvPr id="65" name="Picture 6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9500" y="4876800"/>
              <a:ext cx="1383792" cy="804672"/>
            </a:xfrm>
            <a:prstGeom prst="rect">
              <a:avLst/>
            </a:prstGeom>
          </p:spPr>
        </p:pic>
      </p:grpSp>
    </p:spTree>
    <p:extLst>
      <p:ext uri="{BB962C8B-B14F-4D97-AF65-F5344CB8AC3E}">
        <p14:creationId xmlns:p14="http://schemas.microsoft.com/office/powerpoint/2010/main" val="2052074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3.7037E-7 L 0.30846 -0.07407 " pathEditMode="relative" rAng="0" ptsTypes="AA">
                                      <p:cBhvr>
                                        <p:cTn id="6" dur="2000" fill="hold"/>
                                        <p:tgtEl>
                                          <p:spTgt spid="80"/>
                                        </p:tgtEl>
                                        <p:attrNameLst>
                                          <p:attrName>ppt_x</p:attrName>
                                          <p:attrName>ppt_y</p:attrName>
                                        </p:attrNameLst>
                                      </p:cBhvr>
                                      <p:rCtr x="15423" y="-3704"/>
                                    </p:animMotion>
                                  </p:childTnLst>
                                </p:cTn>
                              </p:par>
                              <p:par>
                                <p:cTn id="7" presetID="42" presetClass="path" presetSubtype="0" accel="50000" decel="50000" fill="hold" nodeType="withEffect">
                                  <p:stCondLst>
                                    <p:cond delay="0"/>
                                  </p:stCondLst>
                                  <p:childTnLst>
                                    <p:animMotion origin="layout" path="M -2.23416E-6 1.66667E-6 L 0.20272 -0.01146 " pathEditMode="relative" rAng="0" ptsTypes="AA">
                                      <p:cBhvr>
                                        <p:cTn id="8" dur="2000" fill="hold"/>
                                        <p:tgtEl>
                                          <p:spTgt spid="54"/>
                                        </p:tgtEl>
                                        <p:attrNameLst>
                                          <p:attrName>ppt_x</p:attrName>
                                          <p:attrName>ppt_y</p:attrName>
                                        </p:attrNameLst>
                                      </p:cBhvr>
                                      <p:rCtr x="10136" y="-573"/>
                                    </p:animMotion>
                                  </p:childTnLst>
                                </p:cTn>
                              </p:par>
                              <p:par>
                                <p:cTn id="9" presetID="42" presetClass="path" presetSubtype="0" accel="50000" decel="50000" fill="hold" nodeType="withEffect">
                                  <p:stCondLst>
                                    <p:cond delay="0"/>
                                  </p:stCondLst>
                                  <p:childTnLst>
                                    <p:animMotion origin="layout" path="M -2.23416E-6 5.55556E-7 L 0.19959 -0.19757 " pathEditMode="relative" rAng="0" ptsTypes="AA">
                                      <p:cBhvr>
                                        <p:cTn id="10" dur="2000" fill="hold"/>
                                        <p:tgtEl>
                                          <p:spTgt spid="60"/>
                                        </p:tgtEl>
                                        <p:attrNameLst>
                                          <p:attrName>ppt_x</p:attrName>
                                          <p:attrName>ppt_y</p:attrName>
                                        </p:attrNameLst>
                                      </p:cBhvr>
                                      <p:rCtr x="9979" y="-9878"/>
                                    </p:animMotion>
                                  </p:childTnLst>
                                </p:cTn>
                              </p:par>
                              <p:par>
                                <p:cTn id="11" presetID="42" presetClass="path" presetSubtype="0" accel="50000" decel="50000" fill="hold" nodeType="withEffect">
                                  <p:stCondLst>
                                    <p:cond delay="0"/>
                                  </p:stCondLst>
                                  <p:childTnLst>
                                    <p:animMotion origin="layout" path="M -2.23416E-6 1.66667E-6 L 0.19959 -0.38924 " pathEditMode="relative" rAng="0" ptsTypes="AA">
                                      <p:cBhvr>
                                        <p:cTn id="12" dur="2000" fill="hold"/>
                                        <p:tgtEl>
                                          <p:spTgt spid="63"/>
                                        </p:tgtEl>
                                        <p:attrNameLst>
                                          <p:attrName>ppt_x</p:attrName>
                                          <p:attrName>ppt_y</p:attrName>
                                        </p:attrNameLst>
                                      </p:cBhvr>
                                      <p:rCtr x="9979" y="-19462"/>
                                    </p:animMotion>
                                  </p:childTnLst>
                                </p:cTn>
                              </p:par>
                            </p:childTnLst>
                          </p:cTn>
                        </p:par>
                        <p:par>
                          <p:cTn id="13" fill="hold">
                            <p:stCondLst>
                              <p:cond delay="2000"/>
                            </p:stCondLst>
                            <p:childTnLst>
                              <p:par>
                                <p:cTn id="14" presetID="1" presetClass="exit" presetSubtype="0" fill="hold" nodeType="afterEffect">
                                  <p:stCondLst>
                                    <p:cond delay="0"/>
                                  </p:stCondLst>
                                  <p:childTnLst>
                                    <p:set>
                                      <p:cBhvr>
                                        <p:cTn id="15" dur="1" fill="hold">
                                          <p:stCondLst>
                                            <p:cond delay="0"/>
                                          </p:stCondLst>
                                        </p:cTn>
                                        <p:tgtEl>
                                          <p:spTgt spid="54"/>
                                        </p:tgtEl>
                                        <p:attrNameLst>
                                          <p:attrName>style.visibility</p:attrName>
                                        </p:attrNameLst>
                                      </p:cBhvr>
                                      <p:to>
                                        <p:strVal val="hidden"/>
                                      </p:to>
                                    </p:set>
                                  </p:childTnLst>
                                </p:cTn>
                              </p:par>
                            </p:childTnLst>
                          </p:cTn>
                        </p:par>
                        <p:par>
                          <p:cTn id="16" fill="hold">
                            <p:stCondLst>
                              <p:cond delay="2000"/>
                            </p:stCondLst>
                            <p:childTnLst>
                              <p:par>
                                <p:cTn id="17" presetID="1" presetClass="exit" presetSubtype="0" fill="hold" nodeType="afterEffect">
                                  <p:stCondLst>
                                    <p:cond delay="0"/>
                                  </p:stCondLst>
                                  <p:childTnLst>
                                    <p:set>
                                      <p:cBhvr>
                                        <p:cTn id="18" dur="1" fill="hold">
                                          <p:stCondLst>
                                            <p:cond delay="0"/>
                                          </p:stCondLst>
                                        </p:cTn>
                                        <p:tgtEl>
                                          <p:spTgt spid="60"/>
                                        </p:tgtEl>
                                        <p:attrNameLst>
                                          <p:attrName>style.visibility</p:attrName>
                                        </p:attrNameLst>
                                      </p:cBhvr>
                                      <p:to>
                                        <p:strVal val="hidden"/>
                                      </p:to>
                                    </p:set>
                                  </p:childTnLst>
                                </p:cTn>
                              </p:par>
                            </p:childTnLst>
                          </p:cTn>
                        </p:par>
                        <p:par>
                          <p:cTn id="19" fill="hold">
                            <p:stCondLst>
                              <p:cond delay="2000"/>
                            </p:stCondLst>
                            <p:childTnLst>
                              <p:par>
                                <p:cTn id="20" presetID="1" presetClass="exit" presetSubtype="0" fill="hold" nodeType="afterEffect">
                                  <p:stCondLst>
                                    <p:cond delay="0"/>
                                  </p:stCondLst>
                                  <p:childTnLst>
                                    <p:set>
                                      <p:cBhvr>
                                        <p:cTn id="21"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377"/>
          <p:cNvSpPr/>
          <p:nvPr/>
        </p:nvSpPr>
        <p:spPr>
          <a:xfrm>
            <a:off x="10467660" y="5727766"/>
            <a:ext cx="3711287" cy="3673270"/>
          </a:xfrm>
          <a:prstGeom prst="roundRect">
            <a:avLst>
              <a:gd name="adj" fmla="val 5439"/>
            </a:avLst>
          </a:prstGeom>
          <a:solidFill>
            <a:srgbClr val="FFC000"/>
          </a:solidFill>
          <a:ln w="63500">
            <a:solidFill>
              <a:schemeClr val="accent2"/>
            </a:solidFill>
            <a:miter lim="400000"/>
          </a:ln>
        </p:spPr>
        <p:txBody>
          <a:bodyPr lIns="38425" tIns="38425" rIns="38425" bIns="38425" anchor="ctr"/>
          <a:lstStyle/>
          <a:p>
            <a:pPr>
              <a:lnSpc>
                <a:spcPct val="100000"/>
              </a:lnSpc>
            </a:pPr>
            <a:r>
              <a:rPr lang="en-US" sz="4085" dirty="0">
                <a:solidFill>
                  <a:schemeClr val="bg1">
                    <a:lumMod val="50000"/>
                  </a:schemeClr>
                </a:solidFill>
              </a:rPr>
              <a:t>Preprocessor</a:t>
            </a: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391" name="Shape 391"/>
          <p:cNvSpPr/>
          <p:nvPr/>
        </p:nvSpPr>
        <p:spPr>
          <a:xfrm>
            <a:off x="4142891"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93" name="Shape 393"/>
          <p:cNvSpPr/>
          <p:nvPr/>
        </p:nvSpPr>
        <p:spPr>
          <a:xfrm>
            <a:off x="785602" y="5524590"/>
            <a:ext cx="3179240" cy="2313500"/>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Client</a:t>
            </a:r>
          </a:p>
        </p:txBody>
      </p:sp>
      <p:sp>
        <p:nvSpPr>
          <p:cNvPr id="394" name="Shape 394"/>
          <p:cNvSpPr/>
          <p:nvPr/>
        </p:nvSpPr>
        <p:spPr>
          <a:xfrm>
            <a:off x="5473961" y="5524590"/>
            <a:ext cx="3179241" cy="2313500"/>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Web Server</a:t>
            </a:r>
          </a:p>
        </p:txBody>
      </p:sp>
      <p:sp>
        <p:nvSpPr>
          <p:cNvPr id="399" name="Shape 399"/>
          <p:cNvSpPr/>
          <p:nvPr/>
        </p:nvSpPr>
        <p:spPr>
          <a:xfrm>
            <a:off x="19089480"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420" name="Shape 420"/>
          <p:cNvSpPr/>
          <p:nvPr/>
        </p:nvSpPr>
        <p:spPr>
          <a:xfrm>
            <a:off x="20419162" y="5536186"/>
            <a:ext cx="3179240" cy="5442815"/>
          </a:xfrm>
          <a:prstGeom prst="roundRect">
            <a:avLst>
              <a:gd name="adj" fmla="val 5434"/>
            </a:avLst>
          </a:prstGeom>
          <a:solidFill>
            <a:srgbClr val="ADB2BB"/>
          </a:solidFill>
          <a:ln w="63500">
            <a:solidFill>
              <a:schemeClr val="accent2"/>
            </a:solidFill>
            <a:miter lim="400000"/>
          </a:ln>
        </p:spPr>
        <p:txBody>
          <a:bodyPr lIns="38425" tIns="38425" rIns="38425" bIns="38425" anchor="ctr"/>
          <a:lstStyle/>
          <a:p>
            <a:pPr>
              <a:lnSpc>
                <a:spcPct val="100000"/>
              </a:lnSpc>
            </a:pPr>
            <a:endParaRPr sz="4085">
              <a:solidFill>
                <a:schemeClr val="bg1">
                  <a:lumMod val="50000"/>
                </a:schemeClr>
              </a:solidFill>
            </a:endParaRPr>
          </a:p>
        </p:txBody>
      </p:sp>
      <p:sp>
        <p:nvSpPr>
          <p:cNvPr id="421" name="Shape 421"/>
          <p:cNvSpPr/>
          <p:nvPr/>
        </p:nvSpPr>
        <p:spPr>
          <a:xfrm>
            <a:off x="21053986" y="5900925"/>
            <a:ext cx="1909594" cy="1586150"/>
          </a:xfrm>
          <a:prstGeom prst="rect">
            <a:avLst/>
          </a:prstGeom>
          <a:ln w="12700">
            <a:miter lim="400000"/>
          </a:ln>
          <a:extLst>
            <a:ext uri="{C572A759-6A51-4108-AA02-DFA0A04FC94B}">
              <ma14:wrappingTextBoxFlag xmlns:ma14="http://schemas.microsoft.com/office/mac/drawingml/2011/main" val="1"/>
            </a:ext>
          </a:extLst>
        </p:spPr>
        <p:txBody>
          <a:bodyPr wrap="none" lIns="38425" tIns="38425" rIns="38425" bIns="38425" anchor="ctr">
            <a:spAutoFit/>
          </a:bodyPr>
          <a:lstStyle/>
          <a:p>
            <a:pPr algn="ctr">
              <a:lnSpc>
                <a:spcPct val="120000"/>
              </a:lnSpc>
              <a:defRPr sz="5400" b="0">
                <a:solidFill>
                  <a:schemeClr val="accent1">
                    <a:hueOff val="3929895"/>
                    <a:satOff val="89743"/>
                    <a:lumOff val="-68918"/>
                  </a:schemeClr>
                </a:solidFill>
              </a:defRPr>
            </a:pPr>
            <a:r>
              <a:rPr sz="4085" dirty="0"/>
              <a:t>Final</a:t>
            </a:r>
            <a:br>
              <a:rPr sz="4085" dirty="0"/>
            </a:br>
            <a:r>
              <a:rPr sz="4085" dirty="0"/>
              <a:t>Storage</a:t>
            </a:r>
          </a:p>
        </p:txBody>
      </p:sp>
      <p:sp>
        <p:nvSpPr>
          <p:cNvPr id="2" name="Title 1"/>
          <p:cNvSpPr>
            <a:spLocks noGrp="1"/>
          </p:cNvSpPr>
          <p:nvPr>
            <p:ph type="title"/>
          </p:nvPr>
        </p:nvSpPr>
        <p:spPr/>
        <p:txBody>
          <a:bodyPr/>
          <a:lstStyle/>
          <a:p>
            <a:r>
              <a:rPr lang="en-US" dirty="0"/>
              <a:t>Parallel processing w/ many workers</a:t>
            </a:r>
          </a:p>
        </p:txBody>
      </p:sp>
      <p:sp>
        <p:nvSpPr>
          <p:cNvPr id="33" name="Shape 226"/>
          <p:cNvSpPr/>
          <p:nvPr/>
        </p:nvSpPr>
        <p:spPr>
          <a:xfrm rot="5400000">
            <a:off x="11868967" y="9864948"/>
            <a:ext cx="827204" cy="942389"/>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4" name="Shape 224"/>
          <p:cNvSpPr/>
          <p:nvPr/>
        </p:nvSpPr>
        <p:spPr>
          <a:xfrm>
            <a:off x="10475612" y="10863978"/>
            <a:ext cx="3362211" cy="2446645"/>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p>
        </p:txBody>
      </p:sp>
      <p:sp>
        <p:nvSpPr>
          <p:cNvPr id="37" name="Shape 365"/>
          <p:cNvSpPr/>
          <p:nvPr/>
        </p:nvSpPr>
        <p:spPr>
          <a:xfrm>
            <a:off x="14401117" y="6451618"/>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9" name="Shape 368"/>
          <p:cNvSpPr/>
          <p:nvPr/>
        </p:nvSpPr>
        <p:spPr>
          <a:xfrm>
            <a:off x="12829354" y="3085839"/>
            <a:ext cx="4059352" cy="1211184"/>
          </a:xfrm>
          <a:prstGeom prst="roundRect">
            <a:avLst>
              <a:gd name="adj" fmla="val 50000"/>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a:solidFill>
                  <a:schemeClr val="bg1">
                    <a:lumMod val="50000"/>
                  </a:schemeClr>
                </a:solidFill>
              </a:rPr>
              <a:t>Scheduler</a:t>
            </a:r>
          </a:p>
        </p:txBody>
      </p:sp>
      <p:sp>
        <p:nvSpPr>
          <p:cNvPr id="40" name="Shape 369"/>
          <p:cNvSpPr/>
          <p:nvPr/>
        </p:nvSpPr>
        <p:spPr>
          <a:xfrm rot="18615776">
            <a:off x="12889232" y="4558691"/>
            <a:ext cx="1156475"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nvGrpSpPr>
          <p:cNvPr id="41" name="Group 372"/>
          <p:cNvGrpSpPr/>
          <p:nvPr/>
        </p:nvGrpSpPr>
        <p:grpSpPr>
          <a:xfrm rot="2341110">
            <a:off x="15439161" y="4642248"/>
            <a:ext cx="1729532" cy="891105"/>
            <a:chOff x="0" y="0"/>
            <a:chExt cx="2286520" cy="1178081"/>
          </a:xfrm>
        </p:grpSpPr>
        <p:sp>
          <p:nvSpPr>
            <p:cNvPr id="45" name="Shape 370"/>
            <p:cNvSpPr/>
            <p:nvPr/>
          </p:nvSpPr>
          <p:spPr>
            <a:xfrm>
              <a:off x="762173" y="0"/>
              <a:ext cx="1524348" cy="1178082"/>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46" name="Shape 371"/>
            <p:cNvSpPr/>
            <p:nvPr/>
          </p:nvSpPr>
          <p:spPr>
            <a:xfrm rot="10800000">
              <a:off x="0" y="-1"/>
              <a:ext cx="1524348" cy="1178083"/>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sp>
        <p:nvSpPr>
          <p:cNvPr id="44" name="Shape 366"/>
          <p:cNvSpPr/>
          <p:nvPr/>
        </p:nvSpPr>
        <p:spPr>
          <a:xfrm>
            <a:off x="15587986" y="10979002"/>
            <a:ext cx="2907877" cy="2418102"/>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Worker</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47" name="Shape 366"/>
          <p:cNvSpPr/>
          <p:nvPr/>
        </p:nvSpPr>
        <p:spPr>
          <a:xfrm>
            <a:off x="15587986" y="5764940"/>
            <a:ext cx="2907877" cy="2418102"/>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Worker</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48" name="Shape 366"/>
          <p:cNvSpPr/>
          <p:nvPr/>
        </p:nvSpPr>
        <p:spPr>
          <a:xfrm>
            <a:off x="15587986" y="8371971"/>
            <a:ext cx="2907877" cy="2418102"/>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Worker</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50" name="Shape 395"/>
          <p:cNvSpPr/>
          <p:nvPr/>
        </p:nvSpPr>
        <p:spPr>
          <a:xfrm>
            <a:off x="9093866"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2" name="Rectangle 31"/>
          <p:cNvSpPr/>
          <p:nvPr/>
        </p:nvSpPr>
        <p:spPr>
          <a:xfrm>
            <a:off x="22858612" y="12632407"/>
            <a:ext cx="1460165" cy="1107852"/>
          </a:xfrm>
          <a:prstGeom prst="rect">
            <a:avLst/>
          </a:prstGeom>
        </p:spPr>
        <p:txBody>
          <a:bodyPr wrap="square">
            <a:spAutoFit/>
          </a:bodyPr>
          <a:lstStyle/>
          <a:p>
            <a:r>
              <a:rPr lang="en-US" sz="5999" b="1" dirty="0">
                <a:latin typeface="FreightSansLFPro"/>
                <a:ea typeface="Helvetica"/>
                <a:cs typeface="FreightSansLFPro"/>
                <a:sym typeface="Helvetica"/>
              </a:rPr>
              <a:t>23</a:t>
            </a:r>
            <a:endParaRPr lang="en-US" sz="5999" dirty="0"/>
          </a:p>
        </p:txBody>
      </p:sp>
      <p:grpSp>
        <p:nvGrpSpPr>
          <p:cNvPr id="3" name="Group 2"/>
          <p:cNvGrpSpPr/>
          <p:nvPr/>
        </p:nvGrpSpPr>
        <p:grpSpPr>
          <a:xfrm>
            <a:off x="20811047" y="8008078"/>
            <a:ext cx="2544418" cy="1197717"/>
            <a:chOff x="1473632" y="8035048"/>
            <a:chExt cx="6526513" cy="1805269"/>
          </a:xfrm>
        </p:grpSpPr>
        <p:grpSp>
          <p:nvGrpSpPr>
            <p:cNvPr id="53" name="Group 52"/>
            <p:cNvGrpSpPr/>
            <p:nvPr/>
          </p:nvGrpSpPr>
          <p:grpSpPr>
            <a:xfrm>
              <a:off x="3661686" y="8037424"/>
              <a:ext cx="2178186" cy="1802893"/>
              <a:chOff x="3714980" y="8036248"/>
              <a:chExt cx="2178469" cy="1803128"/>
            </a:xfrm>
          </p:grpSpPr>
          <p:pic>
            <p:nvPicPr>
              <p:cNvPr id="56" name="pasted-image.pdf"/>
              <p:cNvPicPr>
                <a:picLocks noChangeAspect="1"/>
              </p:cNvPicPr>
              <p:nvPr/>
            </p:nvPicPr>
            <p:blipFill>
              <a:blip r:embed="rId3">
                <a:extLst/>
              </a:blip>
              <a:stretch>
                <a:fillRect/>
              </a:stretch>
            </p:blipFill>
            <p:spPr>
              <a:xfrm>
                <a:off x="3714980" y="8036248"/>
                <a:ext cx="2138439" cy="1803128"/>
              </a:xfrm>
              <a:prstGeom prst="rect">
                <a:avLst/>
              </a:prstGeom>
              <a:ln w="12700" cap="flat">
                <a:noFill/>
                <a:miter lim="400000"/>
              </a:ln>
              <a:effectLst/>
            </p:spPr>
          </p:pic>
          <p:pic>
            <p:nvPicPr>
              <p:cNvPr id="57" name="Picture 5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3753" y="8338450"/>
                <a:ext cx="2139696" cy="1207008"/>
              </a:xfrm>
              <a:prstGeom prst="rect">
                <a:avLst/>
              </a:prstGeom>
            </p:spPr>
          </p:pic>
        </p:grpSp>
        <p:grpSp>
          <p:nvGrpSpPr>
            <p:cNvPr id="58" name="Group 57"/>
            <p:cNvGrpSpPr/>
            <p:nvPr/>
          </p:nvGrpSpPr>
          <p:grpSpPr>
            <a:xfrm>
              <a:off x="1473632" y="8037424"/>
              <a:ext cx="2269423" cy="1802893"/>
              <a:chOff x="875819" y="8036248"/>
              <a:chExt cx="2269717" cy="1803128"/>
            </a:xfrm>
          </p:grpSpPr>
          <p:pic>
            <p:nvPicPr>
              <p:cNvPr id="59" name="Picture 58"/>
              <p:cNvPicPr>
                <a:picLocks/>
              </p:cNvPicPr>
              <p:nvPr/>
            </p:nvPicPr>
            <p:blipFill>
              <a:blip r:embed="rId5" cstate="screen">
                <a:extLst>
                  <a:ext uri="{28A0092B-C50C-407E-A947-70E740481C1C}">
                    <a14:useLocalDpi xmlns:a14="http://schemas.microsoft.com/office/drawing/2010/main"/>
                  </a:ext>
                </a:extLst>
              </a:blip>
              <a:stretch>
                <a:fillRect/>
              </a:stretch>
            </p:blipFill>
            <p:spPr>
              <a:xfrm>
                <a:off x="1005840" y="8339328"/>
                <a:ext cx="2139696" cy="1207008"/>
              </a:xfrm>
              <a:prstGeom prst="rect">
                <a:avLst/>
              </a:prstGeom>
            </p:spPr>
          </p:pic>
          <p:pic>
            <p:nvPicPr>
              <p:cNvPr id="60" name="pasted-image.pdf"/>
              <p:cNvPicPr>
                <a:picLocks noChangeAspect="1"/>
              </p:cNvPicPr>
              <p:nvPr/>
            </p:nvPicPr>
            <p:blipFill>
              <a:blip r:embed="rId6">
                <a:extLst/>
              </a:blip>
              <a:stretch>
                <a:fillRect/>
              </a:stretch>
            </p:blipFill>
            <p:spPr>
              <a:xfrm>
                <a:off x="875819" y="8036248"/>
                <a:ext cx="2269534" cy="1803128"/>
              </a:xfrm>
              <a:prstGeom prst="rect">
                <a:avLst/>
              </a:prstGeom>
              <a:ln w="12700" cap="flat">
                <a:noFill/>
                <a:miter lim="400000"/>
              </a:ln>
              <a:effectLst/>
            </p:spPr>
          </p:pic>
        </p:grpSp>
        <p:grpSp>
          <p:nvGrpSpPr>
            <p:cNvPr id="61" name="Group 60"/>
            <p:cNvGrpSpPr/>
            <p:nvPr/>
          </p:nvGrpSpPr>
          <p:grpSpPr>
            <a:xfrm>
              <a:off x="5733598" y="8035048"/>
              <a:ext cx="2266547" cy="1802893"/>
              <a:chOff x="7429500" y="4685517"/>
              <a:chExt cx="1511228" cy="1202085"/>
            </a:xfrm>
          </p:grpSpPr>
          <p:pic>
            <p:nvPicPr>
              <p:cNvPr id="62" name="pasted-image.pdf"/>
              <p:cNvPicPr>
                <a:picLocks noChangeAspect="1"/>
              </p:cNvPicPr>
              <p:nvPr/>
            </p:nvPicPr>
            <p:blipFill>
              <a:blip r:embed="rId7">
                <a:extLst/>
              </a:blip>
              <a:stretch>
                <a:fillRect/>
              </a:stretch>
            </p:blipFill>
            <p:spPr>
              <a:xfrm>
                <a:off x="7430361" y="4685517"/>
                <a:ext cx="1510367" cy="1202085"/>
              </a:xfrm>
              <a:prstGeom prst="rect">
                <a:avLst/>
              </a:prstGeom>
              <a:ln w="12700" cap="flat">
                <a:noFill/>
                <a:miter lim="400000"/>
              </a:ln>
              <a:effectLst/>
            </p:spPr>
          </p:pic>
          <p:pic>
            <p:nvPicPr>
              <p:cNvPr id="63" name="Picture 6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9500" y="4876800"/>
                <a:ext cx="1383792" cy="804672"/>
              </a:xfrm>
              <a:prstGeom prst="rect">
                <a:avLst/>
              </a:prstGeom>
            </p:spPr>
          </p:pic>
        </p:grpSp>
      </p:grpSp>
    </p:spTree>
    <p:extLst>
      <p:ext uri="{BB962C8B-B14F-4D97-AF65-F5344CB8AC3E}">
        <p14:creationId xmlns:p14="http://schemas.microsoft.com/office/powerpoint/2010/main" val="873696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par>
              <p:cTn id="2"/>
            </p:par>
            <p:par>
              <p:cTn id="3"/>
            </p:par>
            <p:par>
              <p:cTn/>
            </p:par>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377"/>
          <p:cNvSpPr/>
          <p:nvPr/>
        </p:nvSpPr>
        <p:spPr>
          <a:xfrm>
            <a:off x="10467660" y="5727766"/>
            <a:ext cx="3711287" cy="3673270"/>
          </a:xfrm>
          <a:prstGeom prst="roundRect">
            <a:avLst>
              <a:gd name="adj" fmla="val 5439"/>
            </a:avLst>
          </a:prstGeom>
          <a:solidFill>
            <a:srgbClr val="FFC000"/>
          </a:solidFill>
          <a:ln w="63500">
            <a:solidFill>
              <a:schemeClr val="accent2"/>
            </a:solidFill>
            <a:miter lim="400000"/>
          </a:ln>
        </p:spPr>
        <p:txBody>
          <a:bodyPr lIns="38425" tIns="38425" rIns="38425" bIns="38425" anchor="ctr"/>
          <a:lstStyle/>
          <a:p>
            <a:pPr>
              <a:lnSpc>
                <a:spcPct val="100000"/>
              </a:lnSpc>
            </a:pPr>
            <a:r>
              <a:rPr lang="en-US" sz="4085" dirty="0">
                <a:solidFill>
                  <a:schemeClr val="bg1">
                    <a:lumMod val="50000"/>
                  </a:schemeClr>
                </a:solidFill>
              </a:rPr>
              <a:t>Preprocessor</a:t>
            </a: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391" name="Shape 391"/>
          <p:cNvSpPr/>
          <p:nvPr/>
        </p:nvSpPr>
        <p:spPr>
          <a:xfrm>
            <a:off x="4142891"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93" name="Shape 393"/>
          <p:cNvSpPr/>
          <p:nvPr/>
        </p:nvSpPr>
        <p:spPr>
          <a:xfrm>
            <a:off x="785602" y="5524590"/>
            <a:ext cx="3179240" cy="2313500"/>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Client</a:t>
            </a:r>
          </a:p>
        </p:txBody>
      </p:sp>
      <p:sp>
        <p:nvSpPr>
          <p:cNvPr id="394" name="Shape 394"/>
          <p:cNvSpPr/>
          <p:nvPr/>
        </p:nvSpPr>
        <p:spPr>
          <a:xfrm>
            <a:off x="5473961" y="5524590"/>
            <a:ext cx="3179241" cy="2313500"/>
          </a:xfrm>
          <a:prstGeom prst="roundRect">
            <a:avLst>
              <a:gd name="adj" fmla="val 5439"/>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Web Server</a:t>
            </a:r>
          </a:p>
        </p:txBody>
      </p:sp>
      <p:sp>
        <p:nvSpPr>
          <p:cNvPr id="399" name="Shape 399"/>
          <p:cNvSpPr/>
          <p:nvPr/>
        </p:nvSpPr>
        <p:spPr>
          <a:xfrm>
            <a:off x="19089480"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420" name="Shape 420"/>
          <p:cNvSpPr/>
          <p:nvPr/>
        </p:nvSpPr>
        <p:spPr>
          <a:xfrm>
            <a:off x="20419162" y="5536186"/>
            <a:ext cx="3179240" cy="5442815"/>
          </a:xfrm>
          <a:prstGeom prst="roundRect">
            <a:avLst>
              <a:gd name="adj" fmla="val 5434"/>
            </a:avLst>
          </a:prstGeom>
          <a:solidFill>
            <a:srgbClr val="ADB2BB"/>
          </a:solidFill>
          <a:ln w="63500">
            <a:solidFill>
              <a:schemeClr val="accent2"/>
            </a:solidFill>
            <a:miter lim="400000"/>
          </a:ln>
        </p:spPr>
        <p:txBody>
          <a:bodyPr lIns="38425" tIns="38425" rIns="38425" bIns="38425" anchor="ctr"/>
          <a:lstStyle/>
          <a:p>
            <a:pPr>
              <a:lnSpc>
                <a:spcPct val="100000"/>
              </a:lnSpc>
            </a:pPr>
            <a:endParaRPr sz="4085">
              <a:solidFill>
                <a:schemeClr val="bg1">
                  <a:lumMod val="50000"/>
                </a:schemeClr>
              </a:solidFill>
            </a:endParaRPr>
          </a:p>
        </p:txBody>
      </p:sp>
      <p:sp>
        <p:nvSpPr>
          <p:cNvPr id="421" name="Shape 421"/>
          <p:cNvSpPr/>
          <p:nvPr/>
        </p:nvSpPr>
        <p:spPr>
          <a:xfrm>
            <a:off x="21053986" y="5900925"/>
            <a:ext cx="1909594" cy="1586150"/>
          </a:xfrm>
          <a:prstGeom prst="rect">
            <a:avLst/>
          </a:prstGeom>
          <a:ln w="12700">
            <a:miter lim="400000"/>
          </a:ln>
          <a:extLst>
            <a:ext uri="{C572A759-6A51-4108-AA02-DFA0A04FC94B}">
              <ma14:wrappingTextBoxFlag xmlns:ma14="http://schemas.microsoft.com/office/mac/drawingml/2011/main" val="1"/>
            </a:ext>
          </a:extLst>
        </p:spPr>
        <p:txBody>
          <a:bodyPr wrap="none" lIns="38425" tIns="38425" rIns="38425" bIns="38425" anchor="ctr">
            <a:spAutoFit/>
          </a:bodyPr>
          <a:lstStyle/>
          <a:p>
            <a:pPr algn="ctr">
              <a:lnSpc>
                <a:spcPct val="120000"/>
              </a:lnSpc>
              <a:defRPr sz="5400" b="0">
                <a:solidFill>
                  <a:schemeClr val="accent1">
                    <a:hueOff val="3929895"/>
                    <a:satOff val="89743"/>
                    <a:lumOff val="-68918"/>
                  </a:schemeClr>
                </a:solidFill>
              </a:defRPr>
            </a:pPr>
            <a:r>
              <a:rPr sz="4085" dirty="0"/>
              <a:t>Final</a:t>
            </a:r>
            <a:br>
              <a:rPr sz="4085" dirty="0"/>
            </a:br>
            <a:r>
              <a:rPr sz="4085" dirty="0"/>
              <a:t>Storage</a:t>
            </a:r>
          </a:p>
        </p:txBody>
      </p:sp>
      <p:sp>
        <p:nvSpPr>
          <p:cNvPr id="2" name="Title 1"/>
          <p:cNvSpPr>
            <a:spLocks noGrp="1"/>
          </p:cNvSpPr>
          <p:nvPr>
            <p:ph type="title"/>
          </p:nvPr>
        </p:nvSpPr>
        <p:spPr/>
        <p:txBody>
          <a:bodyPr/>
          <a:lstStyle/>
          <a:p>
            <a:r>
              <a:rPr lang="en-US" dirty="0" smtClean="0"/>
              <a:t>Three sources of parallelism</a:t>
            </a:r>
            <a:endParaRPr lang="en-US" dirty="0"/>
          </a:p>
        </p:txBody>
      </p:sp>
      <p:sp>
        <p:nvSpPr>
          <p:cNvPr id="33" name="Shape 226"/>
          <p:cNvSpPr/>
          <p:nvPr/>
        </p:nvSpPr>
        <p:spPr>
          <a:xfrm rot="5400000">
            <a:off x="11868967" y="9864948"/>
            <a:ext cx="827204" cy="942389"/>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4" name="Shape 224"/>
          <p:cNvSpPr/>
          <p:nvPr/>
        </p:nvSpPr>
        <p:spPr>
          <a:xfrm>
            <a:off x="10475612" y="10863978"/>
            <a:ext cx="3362211" cy="2446645"/>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p>
        </p:txBody>
      </p:sp>
      <p:sp>
        <p:nvSpPr>
          <p:cNvPr id="37" name="Shape 365"/>
          <p:cNvSpPr/>
          <p:nvPr/>
        </p:nvSpPr>
        <p:spPr>
          <a:xfrm>
            <a:off x="14401117" y="6451618"/>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9" name="Shape 368"/>
          <p:cNvSpPr/>
          <p:nvPr/>
        </p:nvSpPr>
        <p:spPr>
          <a:xfrm>
            <a:off x="12829354" y="3085839"/>
            <a:ext cx="4059352" cy="1211184"/>
          </a:xfrm>
          <a:prstGeom prst="roundRect">
            <a:avLst>
              <a:gd name="adj" fmla="val 50000"/>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a:solidFill>
                  <a:schemeClr val="bg1">
                    <a:lumMod val="50000"/>
                  </a:schemeClr>
                </a:solidFill>
              </a:rPr>
              <a:t>Scheduler</a:t>
            </a:r>
          </a:p>
        </p:txBody>
      </p:sp>
      <p:sp>
        <p:nvSpPr>
          <p:cNvPr id="40" name="Shape 369"/>
          <p:cNvSpPr/>
          <p:nvPr/>
        </p:nvSpPr>
        <p:spPr>
          <a:xfrm rot="18615776">
            <a:off x="12889232" y="4558691"/>
            <a:ext cx="1156475"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nvGrpSpPr>
          <p:cNvPr id="41" name="Group 372"/>
          <p:cNvGrpSpPr/>
          <p:nvPr/>
        </p:nvGrpSpPr>
        <p:grpSpPr>
          <a:xfrm rot="2341110">
            <a:off x="15439161" y="4642248"/>
            <a:ext cx="1729532" cy="891105"/>
            <a:chOff x="0" y="0"/>
            <a:chExt cx="2286520" cy="1178081"/>
          </a:xfrm>
        </p:grpSpPr>
        <p:sp>
          <p:nvSpPr>
            <p:cNvPr id="45" name="Shape 370"/>
            <p:cNvSpPr/>
            <p:nvPr/>
          </p:nvSpPr>
          <p:spPr>
            <a:xfrm>
              <a:off x="762173" y="0"/>
              <a:ext cx="1524348" cy="1178082"/>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46" name="Shape 371"/>
            <p:cNvSpPr/>
            <p:nvPr/>
          </p:nvSpPr>
          <p:spPr>
            <a:xfrm rot="10800000">
              <a:off x="0" y="-1"/>
              <a:ext cx="1524348" cy="1178083"/>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sp>
        <p:nvSpPr>
          <p:cNvPr id="44" name="Shape 366"/>
          <p:cNvSpPr/>
          <p:nvPr/>
        </p:nvSpPr>
        <p:spPr>
          <a:xfrm>
            <a:off x="15587986" y="10979002"/>
            <a:ext cx="2907877" cy="2418102"/>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Worker</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47" name="Shape 366"/>
          <p:cNvSpPr/>
          <p:nvPr/>
        </p:nvSpPr>
        <p:spPr>
          <a:xfrm>
            <a:off x="15587986" y="5764940"/>
            <a:ext cx="2907877" cy="2418102"/>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Worker</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48" name="Shape 366"/>
          <p:cNvSpPr/>
          <p:nvPr/>
        </p:nvSpPr>
        <p:spPr>
          <a:xfrm>
            <a:off x="15587986" y="8371971"/>
            <a:ext cx="2907877" cy="2418102"/>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Worker</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sz="4085" dirty="0">
              <a:solidFill>
                <a:schemeClr val="bg1">
                  <a:lumMod val="50000"/>
                </a:schemeClr>
              </a:solidFill>
            </a:endParaRPr>
          </a:p>
        </p:txBody>
      </p:sp>
      <p:sp>
        <p:nvSpPr>
          <p:cNvPr id="50" name="Shape 395"/>
          <p:cNvSpPr/>
          <p:nvPr/>
        </p:nvSpPr>
        <p:spPr>
          <a:xfrm>
            <a:off x="9093866" y="6248445"/>
            <a:ext cx="1153022" cy="891105"/>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2" name="Shape 167"/>
          <p:cNvSpPr/>
          <p:nvPr/>
        </p:nvSpPr>
        <p:spPr>
          <a:xfrm>
            <a:off x="10280737" y="5616834"/>
            <a:ext cx="4086532" cy="7910882"/>
          </a:xfrm>
          <a:prstGeom prst="roundRect">
            <a:avLst>
              <a:gd name="adj" fmla="val 882"/>
            </a:avLst>
          </a:prstGeom>
          <a:noFill/>
          <a:ln w="104775" cap="flat">
            <a:solidFill>
              <a:srgbClr val="C00000"/>
            </a:solidFill>
            <a:prstDash val="solid"/>
            <a:miter lim="400000"/>
          </a:ln>
          <a:effectLst/>
        </p:spPr>
        <p:txBody>
          <a:bodyPr wrap="square" lIns="0" tIns="0" rIns="0" bIns="0" numCol="1" anchor="ctr">
            <a:noAutofit/>
          </a:bodyPr>
          <a:lstStyle/>
          <a:p>
            <a:pPr marL="23145" marR="23145" defTabSz="342883">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endParaRPr sz="5999" dirty="0">
              <a:latin typeface="Helvetica Neue Medium" charset="0"/>
              <a:ea typeface="Helvetica Neue Medium" charset="0"/>
              <a:cs typeface="Helvetica Neue Medium" charset="0"/>
            </a:endParaRPr>
          </a:p>
        </p:txBody>
      </p:sp>
      <p:sp>
        <p:nvSpPr>
          <p:cNvPr id="36" name="Shape 167"/>
          <p:cNvSpPr/>
          <p:nvPr/>
        </p:nvSpPr>
        <p:spPr>
          <a:xfrm>
            <a:off x="386550" y="5206259"/>
            <a:ext cx="23578825" cy="2976782"/>
          </a:xfrm>
          <a:prstGeom prst="roundRect">
            <a:avLst>
              <a:gd name="adj" fmla="val 882"/>
            </a:avLst>
          </a:prstGeom>
          <a:noFill/>
          <a:ln w="104775" cap="flat">
            <a:solidFill>
              <a:srgbClr val="C00000"/>
            </a:solidFill>
            <a:prstDash val="solid"/>
            <a:miter lim="400000"/>
          </a:ln>
          <a:effectLst/>
        </p:spPr>
        <p:txBody>
          <a:bodyPr wrap="square" lIns="0" tIns="0" rIns="0" bIns="0" numCol="1" anchor="ctr">
            <a:noAutofit/>
          </a:bodyPr>
          <a:lstStyle/>
          <a:p>
            <a:pPr marL="23145" marR="23145" defTabSz="342883">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endParaRPr sz="5999" dirty="0">
              <a:latin typeface="Helvetica Neue Medium" charset="0"/>
              <a:ea typeface="Helvetica Neue Medium" charset="0"/>
              <a:cs typeface="Helvetica Neue Medium" charset="0"/>
            </a:endParaRPr>
          </a:p>
        </p:txBody>
      </p:sp>
      <p:sp>
        <p:nvSpPr>
          <p:cNvPr id="38" name="Shape 167"/>
          <p:cNvSpPr/>
          <p:nvPr/>
        </p:nvSpPr>
        <p:spPr>
          <a:xfrm>
            <a:off x="15438619" y="5616836"/>
            <a:ext cx="3365450" cy="7910881"/>
          </a:xfrm>
          <a:prstGeom prst="roundRect">
            <a:avLst>
              <a:gd name="adj" fmla="val 882"/>
            </a:avLst>
          </a:prstGeom>
          <a:noFill/>
          <a:ln w="104775" cap="flat">
            <a:solidFill>
              <a:srgbClr val="C00000"/>
            </a:solidFill>
            <a:prstDash val="solid"/>
            <a:miter lim="400000"/>
          </a:ln>
          <a:effectLst/>
        </p:spPr>
        <p:txBody>
          <a:bodyPr wrap="square" lIns="0" tIns="0" rIns="0" bIns="0" numCol="1" anchor="ctr">
            <a:noAutofit/>
          </a:bodyPr>
          <a:lstStyle/>
          <a:p>
            <a:pPr marL="23145" marR="23145" defTabSz="342883">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endParaRPr sz="5999" dirty="0">
              <a:latin typeface="Helvetica Neue Medium" charset="0"/>
              <a:ea typeface="Helvetica Neue Medium" charset="0"/>
              <a:cs typeface="Helvetica Neue Medium" charset="0"/>
            </a:endParaRPr>
          </a:p>
        </p:txBody>
      </p:sp>
      <p:sp>
        <p:nvSpPr>
          <p:cNvPr id="43" name="Text Placeholder 5"/>
          <p:cNvSpPr>
            <a:spLocks noGrp="1"/>
          </p:cNvSpPr>
          <p:nvPr>
            <p:ph type="body" sz="quarter" idx="12"/>
          </p:nvPr>
        </p:nvSpPr>
        <p:spPr>
          <a:xfrm>
            <a:off x="707350" y="8861710"/>
            <a:ext cx="21333222" cy="3630873"/>
          </a:xfrm>
        </p:spPr>
        <p:txBody>
          <a:bodyPr/>
          <a:lstStyle/>
          <a:p>
            <a:r>
              <a:rPr lang="en-US" sz="5399" b="1" dirty="0"/>
              <a:t>Overlap fault tolerance </a:t>
            </a:r>
          </a:p>
          <a:p>
            <a:r>
              <a:rPr lang="en-US" sz="5399" b="1" dirty="0"/>
              <a:t>and processing</a:t>
            </a:r>
          </a:p>
          <a:p>
            <a:r>
              <a:rPr lang="en-US" sz="5399" b="1" dirty="0"/>
              <a:t>Overlap upload and processing</a:t>
            </a:r>
          </a:p>
          <a:p>
            <a:r>
              <a:rPr lang="en-US" sz="5399" b="1" dirty="0"/>
              <a:t>Parallel processing</a:t>
            </a:r>
          </a:p>
          <a:p>
            <a:endParaRPr lang="en-US" sz="5399" dirty="0"/>
          </a:p>
        </p:txBody>
      </p:sp>
      <p:sp>
        <p:nvSpPr>
          <p:cNvPr id="49" name="Rectangle 48"/>
          <p:cNvSpPr/>
          <p:nvPr/>
        </p:nvSpPr>
        <p:spPr>
          <a:xfrm>
            <a:off x="22858612" y="12632407"/>
            <a:ext cx="1460165" cy="1107852"/>
          </a:xfrm>
          <a:prstGeom prst="rect">
            <a:avLst/>
          </a:prstGeom>
        </p:spPr>
        <p:txBody>
          <a:bodyPr wrap="square">
            <a:spAutoFit/>
          </a:bodyPr>
          <a:lstStyle/>
          <a:p>
            <a:r>
              <a:rPr lang="en-US" sz="5999" b="1" dirty="0">
                <a:latin typeface="FreightSansLFPro"/>
                <a:ea typeface="Helvetica"/>
                <a:cs typeface="FreightSansLFPro"/>
                <a:sym typeface="Helvetica"/>
              </a:rPr>
              <a:t>24</a:t>
            </a:r>
            <a:endParaRPr lang="en-US" sz="5999" dirty="0"/>
          </a:p>
        </p:txBody>
      </p:sp>
    </p:spTree>
    <p:extLst>
      <p:ext uri="{BB962C8B-B14F-4D97-AF65-F5344CB8AC3E}">
        <p14:creationId xmlns:p14="http://schemas.microsoft.com/office/powerpoint/2010/main" val="2044693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1" presetClass="entr" presetSubtype="0" fill="hold"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par>
                                <p:cTn id="17" presetID="1" presetClass="entr" presetSubtype="0" fill="hold" nodeType="withEffect">
                                  <p:stCondLst>
                                    <p:cond delay="0"/>
                                  </p:stCondLst>
                                  <p:childTnLst>
                                    <p:set>
                                      <p:cBhvr>
                                        <p:cTn id="18"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up)">
                                      <p:cBhvr>
                                        <p:cTn id="23" dur="500"/>
                                        <p:tgtEl>
                                          <p:spTgt spid="38"/>
                                        </p:tgtEl>
                                      </p:cBhvr>
                                    </p:animEffect>
                                  </p:childTnLst>
                                </p:cTn>
                              </p:par>
                              <p:par>
                                <p:cTn id="24" presetID="1" presetClass="entr" presetSubtype="0" fill="hold" nodeType="withEffect">
                                  <p:stCondLst>
                                    <p:cond delay="0"/>
                                  </p:stCondLst>
                                  <p:childTnLst>
                                    <p:set>
                                      <p:cBhvr>
                                        <p:cTn id="25" dur="1" fill="hold">
                                          <p:stCondLst>
                                            <p:cond delay="0"/>
                                          </p:stCondLst>
                                        </p:cTn>
                                        <p:tgtEl>
                                          <p:spTgt spid="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26"/>
            </p:par>
            <p:par>
              <p:cTn id="27"/>
            </p:par>
            <p:par>
              <p:cTn id="28"/>
            </p:par>
          </p:childTnLst>
        </p:cTn>
      </p:par>
    </p:tnLst>
    <p:bldLst>
      <p:bldP spid="32" grpId="0" animBg="1"/>
      <p:bldP spid="36" grpId="0"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 name="Chart 108"/>
          <p:cNvGraphicFramePr/>
          <p:nvPr>
            <p:extLst>
              <p:ext uri="{D42A27DB-BD31-4B8C-83A1-F6EECF244321}">
                <p14:modId xmlns:p14="http://schemas.microsoft.com/office/powerpoint/2010/main" val="2138495472"/>
              </p:ext>
            </p:extLst>
          </p:nvPr>
        </p:nvGraphicFramePr>
        <p:xfrm>
          <a:off x="2703960" y="4650629"/>
          <a:ext cx="19688749" cy="7053421"/>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Arrow Connector 9"/>
          <p:cNvCxnSpPr/>
          <p:nvPr/>
        </p:nvCxnSpPr>
        <p:spPr>
          <a:xfrm>
            <a:off x="3767809" y="10748505"/>
            <a:ext cx="18281974" cy="0"/>
          </a:xfrm>
          <a:prstGeom prst="straightConnector1">
            <a:avLst/>
          </a:prstGeom>
          <a:noFill/>
          <a:ln w="127000" cap="flat">
            <a:solidFill>
              <a:srgbClr val="FFC000"/>
            </a:solidFill>
            <a:prstDash val="solid"/>
            <a:miter lim="400000"/>
            <a:tailEnd type="triangle"/>
          </a:ln>
          <a:effectLst/>
        </p:spPr>
        <p:style>
          <a:lnRef idx="0">
            <a:scrgbClr r="0" g="0" b="0"/>
          </a:lnRef>
          <a:fillRef idx="0">
            <a:scrgbClr r="0" g="0" b="0"/>
          </a:fillRef>
          <a:effectRef idx="0">
            <a:scrgbClr r="0" g="0" b="0"/>
          </a:effectRef>
          <a:fontRef idx="none"/>
        </p:style>
      </p:cxnSp>
      <p:sp>
        <p:nvSpPr>
          <p:cNvPr id="11" name="Shape 107"/>
          <p:cNvSpPr/>
          <p:nvPr/>
        </p:nvSpPr>
        <p:spPr>
          <a:xfrm>
            <a:off x="10375091" y="11931926"/>
            <a:ext cx="5262699" cy="74321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558800">
              <a:spcBef>
                <a:spcPts val="800"/>
              </a:spcBef>
              <a:defRPr sz="4700" spc="-47">
                <a:solidFill>
                  <a:srgbClr val="F7A226"/>
                </a:solidFill>
                <a:uFill>
                  <a:solidFill>
                    <a:srgbClr val="62D966"/>
                  </a:solidFill>
                </a:uFill>
              </a:defRPr>
            </a:lvl1pPr>
          </a:lstStyle>
          <a:p>
            <a:pPr lvl="0">
              <a:defRPr sz="1800" spc="0">
                <a:solidFill>
                  <a:srgbClr val="000000"/>
                </a:solidFill>
                <a:uFillTx/>
              </a:defRPr>
            </a:pPr>
            <a:r>
              <a:rPr lang="en-US" sz="4700" spc="-47" dirty="0" smtClean="0">
                <a:solidFill>
                  <a:schemeClr val="bg1">
                    <a:lumMod val="50000"/>
                  </a:schemeClr>
                </a:solidFill>
                <a:uFill>
                  <a:solidFill>
                    <a:srgbClr val="62D966"/>
                  </a:solidFill>
                </a:uFill>
              </a:rPr>
              <a:t>Video size buckets</a:t>
            </a:r>
            <a:endParaRPr sz="4700" spc="-47" dirty="0">
              <a:solidFill>
                <a:schemeClr val="bg1">
                  <a:lumMod val="50000"/>
                </a:schemeClr>
              </a:solidFill>
              <a:uFill>
                <a:solidFill>
                  <a:srgbClr val="62D966"/>
                </a:solidFill>
              </a:uFill>
            </a:endParaRPr>
          </a:p>
        </p:txBody>
      </p:sp>
      <p:cxnSp>
        <p:nvCxnSpPr>
          <p:cNvPr id="12" name="Straight Arrow Connector 11"/>
          <p:cNvCxnSpPr/>
          <p:nvPr/>
        </p:nvCxnSpPr>
        <p:spPr>
          <a:xfrm flipV="1">
            <a:off x="3818609" y="5304725"/>
            <a:ext cx="0" cy="5486400"/>
          </a:xfrm>
          <a:prstGeom prst="straightConnector1">
            <a:avLst/>
          </a:prstGeom>
          <a:noFill/>
          <a:ln w="127000" cap="flat">
            <a:solidFill>
              <a:srgbClr val="FFC000"/>
            </a:solidFill>
            <a:prstDash val="solid"/>
            <a:miter lim="400000"/>
            <a:tailEnd type="triangle"/>
          </a:ln>
          <a:effectLst/>
        </p:spPr>
        <p:style>
          <a:lnRef idx="0">
            <a:scrgbClr r="0" g="0" b="0"/>
          </a:lnRef>
          <a:fillRef idx="0">
            <a:scrgbClr r="0" g="0" b="0"/>
          </a:fillRef>
          <a:effectRef idx="0">
            <a:scrgbClr r="0" g="0" b="0"/>
          </a:effectRef>
          <a:fontRef idx="none"/>
        </p:style>
      </p:cxnSp>
      <p:sp>
        <p:nvSpPr>
          <p:cNvPr id="13" name="Shape 107"/>
          <p:cNvSpPr/>
          <p:nvPr/>
        </p:nvSpPr>
        <p:spPr>
          <a:xfrm rot="16200000">
            <a:off x="-260063" y="7426611"/>
            <a:ext cx="5262699" cy="74321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558800">
              <a:spcBef>
                <a:spcPts val="800"/>
              </a:spcBef>
              <a:defRPr sz="4700" spc="-47">
                <a:solidFill>
                  <a:srgbClr val="F7A226"/>
                </a:solidFill>
                <a:uFill>
                  <a:solidFill>
                    <a:srgbClr val="62D966"/>
                  </a:solidFill>
                </a:uFill>
              </a:defRPr>
            </a:lvl1pPr>
          </a:lstStyle>
          <a:p>
            <a:pPr lvl="0">
              <a:defRPr sz="1800" spc="0">
                <a:solidFill>
                  <a:srgbClr val="000000"/>
                </a:solidFill>
                <a:uFillTx/>
              </a:defRPr>
            </a:pPr>
            <a:r>
              <a:rPr lang="en-US" sz="4700" spc="-47" dirty="0" smtClean="0">
                <a:solidFill>
                  <a:schemeClr val="bg1">
                    <a:lumMod val="50000"/>
                  </a:schemeClr>
                </a:solidFill>
                <a:uFill>
                  <a:solidFill>
                    <a:srgbClr val="62D966"/>
                  </a:solidFill>
                </a:uFill>
              </a:rPr>
              <a:t>Relative speedup</a:t>
            </a:r>
            <a:endParaRPr sz="4700" spc="-47" dirty="0">
              <a:solidFill>
                <a:schemeClr val="bg1">
                  <a:lumMod val="50000"/>
                </a:schemeClr>
              </a:solidFill>
              <a:uFill>
                <a:solidFill>
                  <a:srgbClr val="62D966"/>
                </a:solidFill>
              </a:uFill>
            </a:endParaRPr>
          </a:p>
        </p:txBody>
      </p:sp>
      <p:sp>
        <p:nvSpPr>
          <p:cNvPr id="5" name="Title 4"/>
          <p:cNvSpPr>
            <a:spLocks noGrp="1"/>
          </p:cNvSpPr>
          <p:nvPr>
            <p:ph type="title"/>
          </p:nvPr>
        </p:nvSpPr>
        <p:spPr/>
        <p:txBody>
          <a:bodyPr/>
          <a:lstStyle/>
          <a:p>
            <a:r>
              <a:rPr lang="en-US" dirty="0" smtClean="0"/>
              <a:t>Results: 2.3x ~ 9.3x speedup</a:t>
            </a:r>
            <a:endParaRPr lang="en-US" dirty="0"/>
          </a:p>
        </p:txBody>
      </p:sp>
      <p:sp>
        <p:nvSpPr>
          <p:cNvPr id="8" name="Rectangle 7"/>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25</a:t>
            </a:r>
            <a:endParaRPr lang="en-US" dirty="0"/>
          </a:p>
        </p:txBody>
      </p:sp>
    </p:spTree>
    <p:extLst>
      <p:ext uri="{BB962C8B-B14F-4D97-AF65-F5344CB8AC3E}">
        <p14:creationId xmlns:p14="http://schemas.microsoft.com/office/powerpoint/2010/main" val="203194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 name="Chart 108"/>
          <p:cNvGraphicFramePr/>
          <p:nvPr>
            <p:extLst>
              <p:ext uri="{D42A27DB-BD31-4B8C-83A1-F6EECF244321}">
                <p14:modId xmlns:p14="http://schemas.microsoft.com/office/powerpoint/2010/main" val="704918946"/>
              </p:ext>
            </p:extLst>
          </p:nvPr>
        </p:nvGraphicFramePr>
        <p:xfrm>
          <a:off x="2703960" y="4650629"/>
          <a:ext cx="19688749" cy="7053421"/>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Arrow Connector 9"/>
          <p:cNvCxnSpPr/>
          <p:nvPr/>
        </p:nvCxnSpPr>
        <p:spPr>
          <a:xfrm>
            <a:off x="3767809" y="10748505"/>
            <a:ext cx="18281974" cy="0"/>
          </a:xfrm>
          <a:prstGeom prst="straightConnector1">
            <a:avLst/>
          </a:prstGeom>
          <a:noFill/>
          <a:ln w="127000" cap="flat">
            <a:solidFill>
              <a:srgbClr val="FFC000"/>
            </a:solidFill>
            <a:prstDash val="solid"/>
            <a:miter lim="400000"/>
            <a:tailEnd type="triangle"/>
          </a:ln>
          <a:effectLst/>
        </p:spPr>
        <p:style>
          <a:lnRef idx="0">
            <a:scrgbClr r="0" g="0" b="0"/>
          </a:lnRef>
          <a:fillRef idx="0">
            <a:scrgbClr r="0" g="0" b="0"/>
          </a:fillRef>
          <a:effectRef idx="0">
            <a:scrgbClr r="0" g="0" b="0"/>
          </a:effectRef>
          <a:fontRef idx="none"/>
        </p:style>
      </p:cxnSp>
      <p:sp>
        <p:nvSpPr>
          <p:cNvPr id="11" name="Shape 107"/>
          <p:cNvSpPr/>
          <p:nvPr/>
        </p:nvSpPr>
        <p:spPr>
          <a:xfrm>
            <a:off x="10375091" y="11931926"/>
            <a:ext cx="5262699" cy="74321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558800">
              <a:spcBef>
                <a:spcPts val="800"/>
              </a:spcBef>
              <a:defRPr sz="4700" spc="-47">
                <a:solidFill>
                  <a:srgbClr val="F7A226"/>
                </a:solidFill>
                <a:uFill>
                  <a:solidFill>
                    <a:srgbClr val="62D966"/>
                  </a:solidFill>
                </a:uFill>
              </a:defRPr>
            </a:lvl1pPr>
          </a:lstStyle>
          <a:p>
            <a:pPr lvl="0">
              <a:defRPr sz="1800" spc="0">
                <a:solidFill>
                  <a:srgbClr val="000000"/>
                </a:solidFill>
                <a:uFillTx/>
              </a:defRPr>
            </a:pPr>
            <a:r>
              <a:rPr lang="en-US" sz="4700" spc="-47" dirty="0" smtClean="0">
                <a:solidFill>
                  <a:schemeClr val="bg1">
                    <a:lumMod val="50000"/>
                  </a:schemeClr>
                </a:solidFill>
                <a:uFill>
                  <a:solidFill>
                    <a:srgbClr val="62D966"/>
                  </a:solidFill>
                </a:uFill>
              </a:rPr>
              <a:t>Video size buckets</a:t>
            </a:r>
            <a:endParaRPr sz="4700" spc="-47" dirty="0">
              <a:solidFill>
                <a:schemeClr val="bg1">
                  <a:lumMod val="50000"/>
                </a:schemeClr>
              </a:solidFill>
              <a:uFill>
                <a:solidFill>
                  <a:srgbClr val="62D966"/>
                </a:solidFill>
              </a:uFill>
            </a:endParaRPr>
          </a:p>
        </p:txBody>
      </p:sp>
      <p:cxnSp>
        <p:nvCxnSpPr>
          <p:cNvPr id="12" name="Straight Arrow Connector 11"/>
          <p:cNvCxnSpPr/>
          <p:nvPr/>
        </p:nvCxnSpPr>
        <p:spPr>
          <a:xfrm flipV="1">
            <a:off x="3818609" y="5304725"/>
            <a:ext cx="0" cy="5486400"/>
          </a:xfrm>
          <a:prstGeom prst="straightConnector1">
            <a:avLst/>
          </a:prstGeom>
          <a:noFill/>
          <a:ln w="127000" cap="flat">
            <a:solidFill>
              <a:srgbClr val="FFC000"/>
            </a:solidFill>
            <a:prstDash val="solid"/>
            <a:miter lim="400000"/>
            <a:tailEnd type="triangle"/>
          </a:ln>
          <a:effectLst/>
        </p:spPr>
        <p:style>
          <a:lnRef idx="0">
            <a:scrgbClr r="0" g="0" b="0"/>
          </a:lnRef>
          <a:fillRef idx="0">
            <a:scrgbClr r="0" g="0" b="0"/>
          </a:fillRef>
          <a:effectRef idx="0">
            <a:scrgbClr r="0" g="0" b="0"/>
          </a:effectRef>
          <a:fontRef idx="none"/>
        </p:style>
      </p:cxnSp>
      <p:sp>
        <p:nvSpPr>
          <p:cNvPr id="13" name="Shape 107"/>
          <p:cNvSpPr/>
          <p:nvPr/>
        </p:nvSpPr>
        <p:spPr>
          <a:xfrm rot="16200000">
            <a:off x="-260063" y="7426611"/>
            <a:ext cx="5262699" cy="74321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558800">
              <a:spcBef>
                <a:spcPts val="800"/>
              </a:spcBef>
              <a:defRPr sz="4700" spc="-47">
                <a:solidFill>
                  <a:srgbClr val="F7A226"/>
                </a:solidFill>
                <a:uFill>
                  <a:solidFill>
                    <a:srgbClr val="62D966"/>
                  </a:solidFill>
                </a:uFill>
              </a:defRPr>
            </a:lvl1pPr>
          </a:lstStyle>
          <a:p>
            <a:pPr lvl="0">
              <a:defRPr sz="1800" spc="0">
                <a:solidFill>
                  <a:srgbClr val="000000"/>
                </a:solidFill>
                <a:uFillTx/>
              </a:defRPr>
            </a:pPr>
            <a:r>
              <a:rPr lang="en-US" sz="4700" spc="-47" dirty="0" smtClean="0">
                <a:solidFill>
                  <a:schemeClr val="bg1">
                    <a:lumMod val="50000"/>
                  </a:schemeClr>
                </a:solidFill>
                <a:uFill>
                  <a:solidFill>
                    <a:srgbClr val="62D966"/>
                  </a:solidFill>
                </a:uFill>
              </a:rPr>
              <a:t>Relative speedup</a:t>
            </a:r>
            <a:endParaRPr sz="4700" spc="-47" dirty="0">
              <a:solidFill>
                <a:schemeClr val="bg1">
                  <a:lumMod val="50000"/>
                </a:schemeClr>
              </a:solidFill>
              <a:uFill>
                <a:solidFill>
                  <a:srgbClr val="62D966"/>
                </a:solidFill>
              </a:uFill>
            </a:endParaRPr>
          </a:p>
        </p:txBody>
      </p:sp>
      <p:sp>
        <p:nvSpPr>
          <p:cNvPr id="5" name="Title 4"/>
          <p:cNvSpPr>
            <a:spLocks noGrp="1"/>
          </p:cNvSpPr>
          <p:nvPr>
            <p:ph type="title"/>
          </p:nvPr>
        </p:nvSpPr>
        <p:spPr/>
        <p:txBody>
          <a:bodyPr/>
          <a:lstStyle/>
          <a:p>
            <a:r>
              <a:rPr lang="en-US" dirty="0" smtClean="0"/>
              <a:t>Results: 2.3x ~ 9.3x speedup</a:t>
            </a:r>
            <a:endParaRPr lang="en-US" dirty="0"/>
          </a:p>
        </p:txBody>
      </p:sp>
      <p:sp>
        <p:nvSpPr>
          <p:cNvPr id="8" name="Shape 167"/>
          <p:cNvSpPr/>
          <p:nvPr/>
        </p:nvSpPr>
        <p:spPr>
          <a:xfrm>
            <a:off x="4179438" y="9522862"/>
            <a:ext cx="2780161" cy="1183024"/>
          </a:xfrm>
          <a:prstGeom prst="roundRect">
            <a:avLst>
              <a:gd name="adj" fmla="val 0"/>
            </a:avLst>
          </a:prstGeom>
          <a:solidFill>
            <a:schemeClr val="accent6">
              <a:lumMod val="50000"/>
            </a:schemeClr>
          </a:solidFill>
          <a:ln w="88900" cap="flat">
            <a:noFill/>
            <a:miter lim="400000"/>
          </a:ln>
          <a:effectLst/>
        </p:spPr>
        <p:txBody>
          <a:bodyPr wrap="square" lIns="0" tIns="0" rIns="0" bIns="0" numCol="1" anchor="ctr">
            <a:noAutofit/>
          </a:bodyPr>
          <a:lstStyle/>
          <a:p>
            <a:pPr marL="23145" marR="23145" lvl="0"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endParaRPr dirty="0">
              <a:latin typeface="Helvetica Neue Medium" charset="0"/>
              <a:ea typeface="Helvetica Neue Medium" charset="0"/>
              <a:cs typeface="Helvetica Neue Medium" charset="0"/>
            </a:endParaRPr>
          </a:p>
        </p:txBody>
      </p:sp>
      <p:cxnSp>
        <p:nvCxnSpPr>
          <p:cNvPr id="9" name="Straight Arrow Connector 8"/>
          <p:cNvCxnSpPr/>
          <p:nvPr/>
        </p:nvCxnSpPr>
        <p:spPr>
          <a:xfrm>
            <a:off x="5638800" y="7239000"/>
            <a:ext cx="0" cy="1397000"/>
          </a:xfrm>
          <a:prstGeom prst="straightConnector1">
            <a:avLst/>
          </a:prstGeom>
          <a:noFill/>
          <a:ln w="88900" cap="flat">
            <a:solidFill>
              <a:schemeClr val="accent6">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sp>
        <p:nvSpPr>
          <p:cNvPr id="14" name="Shape 167"/>
          <p:cNvSpPr/>
          <p:nvPr/>
        </p:nvSpPr>
        <p:spPr>
          <a:xfrm>
            <a:off x="4347855" y="4980749"/>
            <a:ext cx="8932716" cy="1834793"/>
          </a:xfrm>
          <a:prstGeom prst="roundRect">
            <a:avLst>
              <a:gd name="adj" fmla="val 20465"/>
            </a:avLst>
          </a:prstGeom>
          <a:solidFill>
            <a:srgbClr val="FFFFFF">
              <a:alpha val="90000"/>
            </a:srgbClr>
          </a:solidFill>
          <a:ln w="12700" cap="flat">
            <a:noFill/>
            <a:miter lim="400000"/>
          </a:ln>
          <a:effectLst/>
        </p:spPr>
        <p:txBody>
          <a:bodyPr wrap="square" lIns="0" tIns="0" rIns="0" bIns="0" numCol="1" anchor="ctr">
            <a:noAutofit/>
          </a:bodyPr>
          <a:lstStyle/>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5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Overlap upload &amp; processing</a:t>
            </a:r>
            <a:endParaRPr lang="en-US" sz="5400" dirty="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endParaRPr>
          </a:p>
        </p:txBody>
      </p:sp>
      <p:sp>
        <p:nvSpPr>
          <p:cNvPr id="15" name="Rectangle 14"/>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26</a:t>
            </a:r>
            <a:endParaRPr lang="en-US" dirty="0"/>
          </a:p>
        </p:txBody>
      </p:sp>
    </p:spTree>
    <p:extLst>
      <p:ext uri="{BB962C8B-B14F-4D97-AF65-F5344CB8AC3E}">
        <p14:creationId xmlns:p14="http://schemas.microsoft.com/office/powerpoint/2010/main" val="163766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 name="Chart 108"/>
          <p:cNvGraphicFramePr/>
          <p:nvPr>
            <p:extLst>
              <p:ext uri="{D42A27DB-BD31-4B8C-83A1-F6EECF244321}">
                <p14:modId xmlns:p14="http://schemas.microsoft.com/office/powerpoint/2010/main" val="2098839554"/>
              </p:ext>
            </p:extLst>
          </p:nvPr>
        </p:nvGraphicFramePr>
        <p:xfrm>
          <a:off x="2703960" y="4650629"/>
          <a:ext cx="19688749" cy="7053421"/>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Arrow Connector 9"/>
          <p:cNvCxnSpPr/>
          <p:nvPr/>
        </p:nvCxnSpPr>
        <p:spPr>
          <a:xfrm>
            <a:off x="3767809" y="10748505"/>
            <a:ext cx="18281974" cy="0"/>
          </a:xfrm>
          <a:prstGeom prst="straightConnector1">
            <a:avLst/>
          </a:prstGeom>
          <a:noFill/>
          <a:ln w="127000" cap="flat">
            <a:solidFill>
              <a:srgbClr val="FFC000"/>
            </a:solidFill>
            <a:prstDash val="solid"/>
            <a:miter lim="400000"/>
            <a:tailEnd type="triangle"/>
          </a:ln>
          <a:effectLst/>
        </p:spPr>
        <p:style>
          <a:lnRef idx="0">
            <a:scrgbClr r="0" g="0" b="0"/>
          </a:lnRef>
          <a:fillRef idx="0">
            <a:scrgbClr r="0" g="0" b="0"/>
          </a:fillRef>
          <a:effectRef idx="0">
            <a:scrgbClr r="0" g="0" b="0"/>
          </a:effectRef>
          <a:fontRef idx="none"/>
        </p:style>
      </p:cxnSp>
      <p:sp>
        <p:nvSpPr>
          <p:cNvPr id="11" name="Shape 107"/>
          <p:cNvSpPr/>
          <p:nvPr/>
        </p:nvSpPr>
        <p:spPr>
          <a:xfrm>
            <a:off x="10375091" y="11931926"/>
            <a:ext cx="5262699" cy="74321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558800">
              <a:spcBef>
                <a:spcPts val="800"/>
              </a:spcBef>
              <a:defRPr sz="4700" spc="-47">
                <a:solidFill>
                  <a:srgbClr val="F7A226"/>
                </a:solidFill>
                <a:uFill>
                  <a:solidFill>
                    <a:srgbClr val="62D966"/>
                  </a:solidFill>
                </a:uFill>
              </a:defRPr>
            </a:lvl1pPr>
          </a:lstStyle>
          <a:p>
            <a:pPr lvl="0">
              <a:defRPr sz="1800" spc="0">
                <a:solidFill>
                  <a:srgbClr val="000000"/>
                </a:solidFill>
                <a:uFillTx/>
              </a:defRPr>
            </a:pPr>
            <a:r>
              <a:rPr lang="en-US" sz="4700" spc="-47" dirty="0" smtClean="0">
                <a:solidFill>
                  <a:schemeClr val="bg1">
                    <a:lumMod val="50000"/>
                  </a:schemeClr>
                </a:solidFill>
                <a:uFill>
                  <a:solidFill>
                    <a:srgbClr val="62D966"/>
                  </a:solidFill>
                </a:uFill>
              </a:rPr>
              <a:t>Video size buckets</a:t>
            </a:r>
            <a:endParaRPr sz="4700" spc="-47" dirty="0">
              <a:solidFill>
                <a:schemeClr val="bg1">
                  <a:lumMod val="50000"/>
                </a:schemeClr>
              </a:solidFill>
              <a:uFill>
                <a:solidFill>
                  <a:srgbClr val="62D966"/>
                </a:solidFill>
              </a:uFill>
            </a:endParaRPr>
          </a:p>
        </p:txBody>
      </p:sp>
      <p:cxnSp>
        <p:nvCxnSpPr>
          <p:cNvPr id="12" name="Straight Arrow Connector 11"/>
          <p:cNvCxnSpPr/>
          <p:nvPr/>
        </p:nvCxnSpPr>
        <p:spPr>
          <a:xfrm flipV="1">
            <a:off x="3818609" y="5304725"/>
            <a:ext cx="0" cy="5486400"/>
          </a:xfrm>
          <a:prstGeom prst="straightConnector1">
            <a:avLst/>
          </a:prstGeom>
          <a:noFill/>
          <a:ln w="127000" cap="flat">
            <a:solidFill>
              <a:srgbClr val="FFC000"/>
            </a:solidFill>
            <a:prstDash val="solid"/>
            <a:miter lim="400000"/>
            <a:tailEnd type="triangle"/>
          </a:ln>
          <a:effectLst/>
        </p:spPr>
        <p:style>
          <a:lnRef idx="0">
            <a:scrgbClr r="0" g="0" b="0"/>
          </a:lnRef>
          <a:fillRef idx="0">
            <a:scrgbClr r="0" g="0" b="0"/>
          </a:fillRef>
          <a:effectRef idx="0">
            <a:scrgbClr r="0" g="0" b="0"/>
          </a:effectRef>
          <a:fontRef idx="none"/>
        </p:style>
      </p:cxnSp>
      <p:sp>
        <p:nvSpPr>
          <p:cNvPr id="13" name="Shape 107"/>
          <p:cNvSpPr/>
          <p:nvPr/>
        </p:nvSpPr>
        <p:spPr>
          <a:xfrm rot="16200000">
            <a:off x="-260063" y="7426611"/>
            <a:ext cx="5262699" cy="74321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558800">
              <a:spcBef>
                <a:spcPts val="800"/>
              </a:spcBef>
              <a:defRPr sz="4700" spc="-47">
                <a:solidFill>
                  <a:srgbClr val="F7A226"/>
                </a:solidFill>
                <a:uFill>
                  <a:solidFill>
                    <a:srgbClr val="62D966"/>
                  </a:solidFill>
                </a:uFill>
              </a:defRPr>
            </a:lvl1pPr>
          </a:lstStyle>
          <a:p>
            <a:pPr lvl="0">
              <a:defRPr sz="1800" spc="0">
                <a:solidFill>
                  <a:srgbClr val="000000"/>
                </a:solidFill>
                <a:uFillTx/>
              </a:defRPr>
            </a:pPr>
            <a:r>
              <a:rPr lang="en-US" sz="4700" spc="-47" dirty="0" smtClean="0">
                <a:solidFill>
                  <a:schemeClr val="bg1">
                    <a:lumMod val="50000"/>
                  </a:schemeClr>
                </a:solidFill>
                <a:uFill>
                  <a:solidFill>
                    <a:srgbClr val="62D966"/>
                  </a:solidFill>
                </a:uFill>
              </a:rPr>
              <a:t>Relative speedup</a:t>
            </a:r>
            <a:endParaRPr sz="4700" spc="-47" dirty="0">
              <a:solidFill>
                <a:schemeClr val="bg1">
                  <a:lumMod val="50000"/>
                </a:schemeClr>
              </a:solidFill>
              <a:uFill>
                <a:solidFill>
                  <a:srgbClr val="62D966"/>
                </a:solidFill>
              </a:uFill>
            </a:endParaRPr>
          </a:p>
        </p:txBody>
      </p:sp>
      <p:sp>
        <p:nvSpPr>
          <p:cNvPr id="5" name="Title 4"/>
          <p:cNvSpPr>
            <a:spLocks noGrp="1"/>
          </p:cNvSpPr>
          <p:nvPr>
            <p:ph type="title"/>
          </p:nvPr>
        </p:nvSpPr>
        <p:spPr/>
        <p:txBody>
          <a:bodyPr/>
          <a:lstStyle/>
          <a:p>
            <a:r>
              <a:rPr lang="en-US" dirty="0" smtClean="0"/>
              <a:t>Results: 2.3x ~ 9.3x speedup</a:t>
            </a:r>
            <a:endParaRPr lang="en-US" dirty="0"/>
          </a:p>
        </p:txBody>
      </p:sp>
      <p:sp>
        <p:nvSpPr>
          <p:cNvPr id="8" name="Shape 167"/>
          <p:cNvSpPr/>
          <p:nvPr/>
        </p:nvSpPr>
        <p:spPr>
          <a:xfrm>
            <a:off x="18708238" y="5842000"/>
            <a:ext cx="2780161" cy="4838485"/>
          </a:xfrm>
          <a:prstGeom prst="roundRect">
            <a:avLst>
              <a:gd name="adj" fmla="val 0"/>
            </a:avLst>
          </a:prstGeom>
          <a:solidFill>
            <a:schemeClr val="accent6">
              <a:lumMod val="50000"/>
            </a:schemeClr>
          </a:solidFill>
          <a:ln w="88900" cap="flat">
            <a:noFill/>
            <a:miter lim="400000"/>
          </a:ln>
          <a:effectLst/>
        </p:spPr>
        <p:txBody>
          <a:bodyPr wrap="square" lIns="0" tIns="0" rIns="0" bIns="0" numCol="1" anchor="ctr">
            <a:noAutofit/>
          </a:bodyPr>
          <a:lstStyle/>
          <a:p>
            <a:pPr marL="23145" marR="23145" lvl="0"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endParaRPr dirty="0">
              <a:latin typeface="Helvetica Neue Medium" charset="0"/>
              <a:ea typeface="Helvetica Neue Medium" charset="0"/>
              <a:cs typeface="Helvetica Neue Medium" charset="0"/>
            </a:endParaRPr>
          </a:p>
        </p:txBody>
      </p:sp>
      <p:cxnSp>
        <p:nvCxnSpPr>
          <p:cNvPr id="9" name="Straight Arrow Connector 8"/>
          <p:cNvCxnSpPr/>
          <p:nvPr/>
        </p:nvCxnSpPr>
        <p:spPr>
          <a:xfrm>
            <a:off x="20116800" y="3436293"/>
            <a:ext cx="0" cy="1397000"/>
          </a:xfrm>
          <a:prstGeom prst="straightConnector1">
            <a:avLst/>
          </a:prstGeom>
          <a:noFill/>
          <a:ln w="88900" cap="flat">
            <a:solidFill>
              <a:schemeClr val="accent6">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sp>
        <p:nvSpPr>
          <p:cNvPr id="14" name="Shape 167"/>
          <p:cNvSpPr/>
          <p:nvPr/>
        </p:nvSpPr>
        <p:spPr>
          <a:xfrm>
            <a:off x="12845143" y="2890687"/>
            <a:ext cx="6826554" cy="1834793"/>
          </a:xfrm>
          <a:prstGeom prst="roundRect">
            <a:avLst>
              <a:gd name="adj" fmla="val 20465"/>
            </a:avLst>
          </a:prstGeom>
          <a:solidFill>
            <a:srgbClr val="FFFFFF">
              <a:alpha val="90000"/>
            </a:srgbClr>
          </a:solidFill>
          <a:ln w="12700" cap="flat">
            <a:noFill/>
            <a:miter lim="400000"/>
          </a:ln>
          <a:effectLst/>
        </p:spPr>
        <p:txBody>
          <a:bodyPr wrap="square" lIns="0" tIns="0" rIns="0" bIns="0" numCol="1" anchor="ctr">
            <a:noAutofit/>
          </a:bodyPr>
          <a:lstStyle/>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5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Parallel Processing</a:t>
            </a:r>
            <a:endParaRPr lang="en-US" sz="5400" dirty="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endParaRPr>
          </a:p>
        </p:txBody>
      </p:sp>
      <p:sp>
        <p:nvSpPr>
          <p:cNvPr id="15" name="Rectangle 14"/>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27</a:t>
            </a:r>
            <a:endParaRPr lang="en-US" dirty="0"/>
          </a:p>
        </p:txBody>
      </p:sp>
    </p:spTree>
    <p:extLst>
      <p:ext uri="{BB962C8B-B14F-4D97-AF65-F5344CB8AC3E}">
        <p14:creationId xmlns:p14="http://schemas.microsoft.com/office/powerpoint/2010/main" val="418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Challenges for video processing @ FB</a:t>
            </a:r>
            <a:endParaRPr lang="en-US" dirty="0"/>
          </a:p>
        </p:txBody>
      </p:sp>
      <p:sp>
        <p:nvSpPr>
          <p:cNvPr id="2" name="Rounded Rectangle 1"/>
          <p:cNvSpPr/>
          <p:nvPr/>
        </p:nvSpPr>
        <p:spPr>
          <a:xfrm>
            <a:off x="783771" y="2879724"/>
            <a:ext cx="22598743" cy="3017520"/>
          </a:xfrm>
          <a:prstGeom prst="roundRect">
            <a:avLst>
              <a:gd name="adj" fmla="val 6722"/>
            </a:avLst>
          </a:prstGeom>
          <a:solidFill>
            <a:srgbClr val="FFFFFF">
              <a:alpha val="87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10" name="Text Placeholder 1"/>
          <p:cNvSpPr txBox="1">
            <a:spLocks/>
          </p:cNvSpPr>
          <p:nvPr/>
        </p:nvSpPr>
        <p:spPr>
          <a:xfrm>
            <a:off x="10482942" y="3088520"/>
            <a:ext cx="3200400" cy="128701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6000" b="1" dirty="0" smtClean="0">
                <a:solidFill>
                  <a:schemeClr val="bg1">
                    <a:lumMod val="50000"/>
                  </a:schemeClr>
                </a:solidFill>
                <a:latin typeface="Helvetica Neue" charset="0"/>
                <a:ea typeface="Helvetica Neue" charset="0"/>
                <a:cs typeface="Helvetica Neue" charset="0"/>
              </a:rPr>
              <a:t>Speedy</a:t>
            </a:r>
            <a:endParaRPr lang="en-US" sz="6000" b="1" dirty="0">
              <a:solidFill>
                <a:schemeClr val="bg1">
                  <a:lumMod val="50000"/>
                </a:schemeClr>
              </a:solidFill>
              <a:latin typeface="Helvetica Neue" charset="0"/>
              <a:ea typeface="Helvetica Neue" charset="0"/>
              <a:cs typeface="Helvetica Neue" charset="0"/>
            </a:endParaRPr>
          </a:p>
        </p:txBody>
      </p:sp>
      <p:sp>
        <p:nvSpPr>
          <p:cNvPr id="12" name="Text Placeholder 1"/>
          <p:cNvSpPr txBox="1">
            <a:spLocks/>
          </p:cNvSpPr>
          <p:nvPr/>
        </p:nvSpPr>
        <p:spPr>
          <a:xfrm>
            <a:off x="6198052" y="4416580"/>
            <a:ext cx="11770181" cy="89564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l"/>
            <a:r>
              <a:rPr lang="en-US" sz="6000" b="1" dirty="0" smtClean="0">
                <a:solidFill>
                  <a:schemeClr val="bg1"/>
                </a:solidFill>
                <a:latin typeface="Helvetica Neue" charset="0"/>
                <a:ea typeface="Helvetica Neue" charset="0"/>
                <a:cs typeface="Helvetica Neue" charset="0"/>
              </a:rPr>
              <a:t>Users can share videos quickly</a:t>
            </a:r>
            <a:endParaRPr lang="en-US" sz="6000" b="1" dirty="0">
              <a:solidFill>
                <a:schemeClr val="bg1"/>
              </a:solidFill>
              <a:latin typeface="Helvetica Neue" charset="0"/>
              <a:ea typeface="Helvetica Neue" charset="0"/>
              <a:cs typeface="Helvetica Neue" charset="0"/>
            </a:endParaRPr>
          </a:p>
        </p:txBody>
      </p:sp>
      <p:grpSp>
        <p:nvGrpSpPr>
          <p:cNvPr id="18" name="Group 17"/>
          <p:cNvGrpSpPr/>
          <p:nvPr/>
        </p:nvGrpSpPr>
        <p:grpSpPr>
          <a:xfrm>
            <a:off x="783771" y="6232525"/>
            <a:ext cx="22598743" cy="3017520"/>
            <a:chOff x="783771" y="6232525"/>
            <a:chExt cx="22598743" cy="3017520"/>
          </a:xfrm>
        </p:grpSpPr>
        <p:sp>
          <p:nvSpPr>
            <p:cNvPr id="13" name="Rounded Rectangle 12"/>
            <p:cNvSpPr/>
            <p:nvPr/>
          </p:nvSpPr>
          <p:spPr>
            <a:xfrm>
              <a:off x="783771" y="6232525"/>
              <a:ext cx="22598743" cy="3017520"/>
            </a:xfrm>
            <a:prstGeom prst="roundRect">
              <a:avLst>
                <a:gd name="adj" fmla="val 6722"/>
              </a:avLst>
            </a:prstGeom>
            <a:solidFill>
              <a:srgbClr val="FFFFFF">
                <a:alpha val="87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7" name="Text Placeholder 1"/>
            <p:cNvSpPr txBox="1">
              <a:spLocks/>
            </p:cNvSpPr>
            <p:nvPr/>
          </p:nvSpPr>
          <p:spPr>
            <a:xfrm>
              <a:off x="10482942" y="6416634"/>
              <a:ext cx="3200400" cy="128701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6000" b="1" dirty="0">
                  <a:solidFill>
                    <a:schemeClr val="bg1">
                      <a:lumMod val="50000"/>
                    </a:schemeClr>
                  </a:solidFill>
                  <a:latin typeface="Helvetica Neue" charset="0"/>
                  <a:ea typeface="Helvetica Neue" charset="0"/>
                  <a:cs typeface="Helvetica Neue" charset="0"/>
                </a:rPr>
                <a:t>Flexible</a:t>
              </a:r>
            </a:p>
          </p:txBody>
        </p:sp>
        <p:sp>
          <p:nvSpPr>
            <p:cNvPr id="14" name="Text Placeholder 1"/>
            <p:cNvSpPr txBox="1">
              <a:spLocks/>
            </p:cNvSpPr>
            <p:nvPr/>
          </p:nvSpPr>
          <p:spPr>
            <a:xfrm>
              <a:off x="1480455" y="7704063"/>
              <a:ext cx="21858514" cy="14803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l"/>
              <a:r>
                <a:rPr lang="en-US" sz="6000" b="1" dirty="0">
                  <a:solidFill>
                    <a:schemeClr val="bg1"/>
                  </a:solidFill>
                  <a:latin typeface="Helvetica Neue" charset="0"/>
                  <a:ea typeface="Helvetica Neue" charset="0"/>
                  <a:cs typeface="Helvetica Neue" charset="0"/>
                </a:rPr>
                <a:t>Thousands </a:t>
              </a:r>
              <a:r>
                <a:rPr lang="en-US" sz="6000" b="1" dirty="0" smtClean="0">
                  <a:solidFill>
                    <a:schemeClr val="bg1"/>
                  </a:solidFill>
                  <a:latin typeface="Helvetica Neue" charset="0"/>
                  <a:ea typeface="Helvetica Neue" charset="0"/>
                  <a:cs typeface="Helvetica Neue" charset="0"/>
                </a:rPr>
                <a:t>of engineers can write pipelines for </a:t>
              </a:r>
              <a:r>
                <a:rPr lang="en-US" sz="6000" b="1" dirty="0">
                  <a:solidFill>
                    <a:schemeClr val="bg1"/>
                  </a:solidFill>
                  <a:latin typeface="Helvetica Neue" charset="0"/>
                  <a:ea typeface="Helvetica Neue" charset="0"/>
                  <a:cs typeface="Helvetica Neue" charset="0"/>
                </a:rPr>
                <a:t>tens o</a:t>
              </a:r>
              <a:r>
                <a:rPr lang="en-US" sz="6000" b="1" dirty="0" smtClean="0">
                  <a:solidFill>
                    <a:schemeClr val="bg1"/>
                  </a:solidFill>
                  <a:latin typeface="Helvetica Neue" charset="0"/>
                  <a:ea typeface="Helvetica Neue" charset="0"/>
                  <a:cs typeface="Helvetica Neue" charset="0"/>
                </a:rPr>
                <a:t>f apps</a:t>
              </a:r>
              <a:endParaRPr lang="en-US" sz="6000" b="1" dirty="0">
                <a:solidFill>
                  <a:schemeClr val="bg1"/>
                </a:solidFill>
                <a:latin typeface="Helvetica Neue" charset="0"/>
                <a:ea typeface="Helvetica Neue" charset="0"/>
                <a:cs typeface="Helvetica Neue" charset="0"/>
              </a:endParaRPr>
            </a:p>
          </p:txBody>
        </p:sp>
      </p:grpSp>
      <p:grpSp>
        <p:nvGrpSpPr>
          <p:cNvPr id="19" name="Group 18"/>
          <p:cNvGrpSpPr/>
          <p:nvPr/>
        </p:nvGrpSpPr>
        <p:grpSpPr>
          <a:xfrm>
            <a:off x="783771" y="9585323"/>
            <a:ext cx="22598743" cy="3017520"/>
            <a:chOff x="783771" y="9585323"/>
            <a:chExt cx="22598743" cy="3017520"/>
          </a:xfrm>
        </p:grpSpPr>
        <p:sp>
          <p:nvSpPr>
            <p:cNvPr id="15" name="Rounded Rectangle 14"/>
            <p:cNvSpPr/>
            <p:nvPr/>
          </p:nvSpPr>
          <p:spPr>
            <a:xfrm>
              <a:off x="783771" y="9585323"/>
              <a:ext cx="22598743" cy="3017520"/>
            </a:xfrm>
            <a:prstGeom prst="roundRect">
              <a:avLst>
                <a:gd name="adj" fmla="val 6722"/>
              </a:avLst>
            </a:prstGeom>
            <a:solidFill>
              <a:srgbClr val="FFFFFF">
                <a:alpha val="87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16" name="Text Placeholder 1"/>
            <p:cNvSpPr txBox="1">
              <a:spLocks/>
            </p:cNvSpPr>
            <p:nvPr/>
          </p:nvSpPr>
          <p:spPr>
            <a:xfrm>
              <a:off x="10482942" y="9769432"/>
              <a:ext cx="3200400" cy="128701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6000" b="1" dirty="0" smtClean="0">
                  <a:solidFill>
                    <a:schemeClr val="bg1">
                      <a:lumMod val="50000"/>
                    </a:schemeClr>
                  </a:solidFill>
                  <a:latin typeface="Helvetica Neue" charset="0"/>
                  <a:ea typeface="Helvetica Neue" charset="0"/>
                  <a:cs typeface="Helvetica Neue" charset="0"/>
                </a:rPr>
                <a:t>Robust</a:t>
              </a:r>
              <a:endParaRPr lang="en-US" sz="6000" b="1" dirty="0">
                <a:solidFill>
                  <a:schemeClr val="bg1">
                    <a:lumMod val="50000"/>
                  </a:schemeClr>
                </a:solidFill>
                <a:latin typeface="Helvetica Neue" charset="0"/>
                <a:ea typeface="Helvetica Neue" charset="0"/>
                <a:cs typeface="Helvetica Neue" charset="0"/>
              </a:endParaRPr>
            </a:p>
          </p:txBody>
        </p:sp>
        <p:sp>
          <p:nvSpPr>
            <p:cNvPr id="17" name="Text Placeholder 1"/>
            <p:cNvSpPr txBox="1">
              <a:spLocks/>
            </p:cNvSpPr>
            <p:nvPr/>
          </p:nvSpPr>
          <p:spPr>
            <a:xfrm>
              <a:off x="2588075" y="11056861"/>
              <a:ext cx="19643274" cy="154598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l"/>
              <a:r>
                <a:rPr lang="en-US" sz="6000" b="1" dirty="0" smtClean="0">
                  <a:solidFill>
                    <a:schemeClr val="bg1"/>
                  </a:solidFill>
                  <a:latin typeface="Helvetica Neue" charset="0"/>
                  <a:ea typeface="Helvetica Neue" charset="0"/>
                  <a:cs typeface="Helvetica Neue" charset="0"/>
                </a:rPr>
                <a:t>Handle faults </a:t>
              </a:r>
              <a:r>
                <a:rPr lang="en-US" sz="6000" b="1" smtClean="0">
                  <a:solidFill>
                    <a:schemeClr val="bg1"/>
                  </a:solidFill>
                  <a:latin typeface="Helvetica Neue" charset="0"/>
                  <a:ea typeface="Helvetica Neue" charset="0"/>
                  <a:cs typeface="Helvetica Neue" charset="0"/>
                </a:rPr>
                <a:t>and overload that is inevitable at scale</a:t>
              </a:r>
              <a:endParaRPr lang="en-US" sz="6000" b="1" dirty="0">
                <a:solidFill>
                  <a:schemeClr val="bg1"/>
                </a:solidFill>
                <a:latin typeface="Helvetica Neue" charset="0"/>
                <a:ea typeface="Helvetica Neue" charset="0"/>
                <a:cs typeface="Helvetica Neue" charset="0"/>
              </a:endParaRPr>
            </a:p>
          </p:txBody>
        </p:sp>
      </p:grpSp>
      <p:sp>
        <p:nvSpPr>
          <p:cNvPr id="20" name="Text Placeholder 1"/>
          <p:cNvSpPr txBox="1">
            <a:spLocks/>
          </p:cNvSpPr>
          <p:nvPr/>
        </p:nvSpPr>
        <p:spPr>
          <a:xfrm>
            <a:off x="8329611" y="4438351"/>
            <a:ext cx="7507062" cy="90122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l"/>
            <a:r>
              <a:rPr lang="en-US" sz="6000" b="1" dirty="0" smtClean="0">
                <a:solidFill>
                  <a:srgbClr val="00B050"/>
                </a:solidFill>
                <a:latin typeface="Helvetica Neue" charset="0"/>
                <a:ea typeface="Helvetica Neue" charset="0"/>
                <a:cs typeface="Helvetica Neue" charset="0"/>
              </a:rPr>
              <a:t>2.3x ~ 9.3x speedup</a:t>
            </a:r>
            <a:endParaRPr lang="en-US" sz="6000" b="1" dirty="0">
              <a:solidFill>
                <a:srgbClr val="00B050"/>
              </a:solidFill>
              <a:latin typeface="Helvetica Neue" charset="0"/>
              <a:ea typeface="Helvetica Neue" charset="0"/>
              <a:cs typeface="Helvetica Neue" charset="0"/>
            </a:endParaRPr>
          </a:p>
        </p:txBody>
      </p:sp>
      <p:sp>
        <p:nvSpPr>
          <p:cNvPr id="21" name="Rectangle 20"/>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28</a:t>
            </a:r>
            <a:endParaRPr lang="en-US" dirty="0"/>
          </a:p>
        </p:txBody>
      </p:sp>
    </p:spTree>
    <p:extLst>
      <p:ext uri="{BB962C8B-B14F-4D97-AF65-F5344CB8AC3E}">
        <p14:creationId xmlns:p14="http://schemas.microsoft.com/office/powerpoint/2010/main" val="61866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dissolve">
                                      <p:cBhvr>
                                        <p:cTn id="1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47613" y="4208081"/>
            <a:ext cx="15291511" cy="4282775"/>
            <a:chOff x="4647613" y="4425796"/>
            <a:chExt cx="15291511" cy="4282775"/>
          </a:xfrm>
        </p:grpSpPr>
        <p:sp>
          <p:nvSpPr>
            <p:cNvPr id="10" name="Shape 835"/>
            <p:cNvSpPr/>
            <p:nvPr/>
          </p:nvSpPr>
          <p:spPr>
            <a:xfrm>
              <a:off x="6402646" y="4425796"/>
              <a:ext cx="10840325" cy="4282775"/>
            </a:xfrm>
            <a:prstGeom prst="roundRect">
              <a:avLst>
                <a:gd name="adj" fmla="val 6175"/>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4000" dirty="0" smtClean="0">
                  <a:solidFill>
                    <a:schemeClr val="accent1">
                      <a:hueOff val="3929895"/>
                      <a:satOff val="89743"/>
                      <a:lumOff val="-68918"/>
                    </a:schemeClr>
                  </a:solidFill>
                </a:rPr>
                <a:t>Processing</a:t>
              </a:r>
            </a:p>
            <a:p>
              <a:pPr>
                <a:lnSpc>
                  <a:spcPct val="120000"/>
                </a:lnSpc>
              </a:pPr>
              <a:endParaRPr lang="en-US" sz="4800" dirty="0" smtClean="0">
                <a:solidFill>
                  <a:schemeClr val="accent1">
                    <a:hueOff val="3929895"/>
                    <a:satOff val="89743"/>
                    <a:lumOff val="-68918"/>
                  </a:schemeClr>
                </a:solidFill>
              </a:endParaRPr>
            </a:p>
            <a:p>
              <a:pPr>
                <a:lnSpc>
                  <a:spcPct val="120000"/>
                </a:lnSpc>
              </a:pPr>
              <a:endParaRPr lang="en-US" sz="4800" dirty="0">
                <a:solidFill>
                  <a:schemeClr val="accent1">
                    <a:hueOff val="3929895"/>
                    <a:satOff val="89743"/>
                    <a:lumOff val="-68918"/>
                  </a:schemeClr>
                </a:solidFill>
              </a:endParaRPr>
            </a:p>
            <a:p>
              <a:pPr>
                <a:lnSpc>
                  <a:spcPct val="120000"/>
                </a:lnSpc>
              </a:pPr>
              <a:endParaRPr lang="en-US" sz="4800" dirty="0" smtClean="0">
                <a:solidFill>
                  <a:schemeClr val="accent1">
                    <a:hueOff val="3929895"/>
                    <a:satOff val="89743"/>
                    <a:lumOff val="-68918"/>
                  </a:schemeClr>
                </a:solidFill>
              </a:endParaRPr>
            </a:p>
            <a:p>
              <a:pPr>
                <a:lnSpc>
                  <a:spcPct val="120000"/>
                </a:lnSpc>
              </a:pPr>
              <a:endParaRPr sz="4800" dirty="0">
                <a:solidFill>
                  <a:schemeClr val="accent1">
                    <a:hueOff val="3929895"/>
                    <a:satOff val="89743"/>
                    <a:lumOff val="-68918"/>
                  </a:schemeClr>
                </a:solidFill>
              </a:endParaRPr>
            </a:p>
          </p:txBody>
        </p:sp>
        <p:sp>
          <p:nvSpPr>
            <p:cNvPr id="9" name="Shape 849"/>
            <p:cNvSpPr/>
            <p:nvPr/>
          </p:nvSpPr>
          <p:spPr>
            <a:xfrm>
              <a:off x="4647613" y="6463079"/>
              <a:ext cx="1493200" cy="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876"/>
                    <a:pt x="14400" y="7676"/>
                    <a:pt x="21600" y="0"/>
                  </a:cubicBezTo>
                </a:path>
              </a:pathLst>
            </a:custGeom>
            <a:noFill/>
            <a:ln w="152400" cap="flat">
              <a:solidFill>
                <a:srgbClr val="7030A0"/>
              </a:solidFill>
              <a:prstDash val="solid"/>
              <a:round/>
              <a:tailEnd type="triangle" w="med" len="med"/>
            </a:ln>
            <a:effectLst/>
          </p:spPr>
          <p:txBody>
            <a:bodyPr/>
            <a:lstStyle/>
            <a:p>
              <a:endParaRPr sz="6808"/>
            </a:p>
          </p:txBody>
        </p:sp>
        <p:sp>
          <p:nvSpPr>
            <p:cNvPr id="13" name="Shape 849"/>
            <p:cNvSpPr/>
            <p:nvPr/>
          </p:nvSpPr>
          <p:spPr>
            <a:xfrm>
              <a:off x="17514538" y="6463079"/>
              <a:ext cx="2424586" cy="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876"/>
                    <a:pt x="14400" y="7676"/>
                    <a:pt x="21600" y="0"/>
                  </a:cubicBezTo>
                </a:path>
              </a:pathLst>
            </a:custGeom>
            <a:noFill/>
            <a:ln w="152400" cap="flat">
              <a:solidFill>
                <a:srgbClr val="7030A0"/>
              </a:solidFill>
              <a:prstDash val="solid"/>
              <a:round/>
              <a:tailEnd type="triangle" w="med" len="med"/>
            </a:ln>
            <a:effectLst/>
          </p:spPr>
          <p:txBody>
            <a:bodyPr/>
            <a:lstStyle/>
            <a:p>
              <a:endParaRPr sz="6808"/>
            </a:p>
          </p:txBody>
        </p:sp>
      </p:grpSp>
      <p:sp>
        <p:nvSpPr>
          <p:cNvPr id="2" name="Title 1"/>
          <p:cNvSpPr>
            <a:spLocks noGrp="1"/>
          </p:cNvSpPr>
          <p:nvPr>
            <p:ph type="title"/>
          </p:nvPr>
        </p:nvSpPr>
        <p:spPr/>
        <p:txBody>
          <a:bodyPr/>
          <a:lstStyle/>
          <a:p>
            <a:r>
              <a:rPr lang="en-US" dirty="0" smtClean="0"/>
              <a:t>Processing is diverse and demanding</a:t>
            </a:r>
            <a:endParaRPr lang="en-US" dirty="0"/>
          </a:p>
        </p:txBody>
      </p:sp>
      <p:grpSp>
        <p:nvGrpSpPr>
          <p:cNvPr id="6" name="Group 5"/>
          <p:cNvGrpSpPr/>
          <p:nvPr/>
        </p:nvGrpSpPr>
        <p:grpSpPr>
          <a:xfrm>
            <a:off x="2326763" y="4730597"/>
            <a:ext cx="2161327" cy="3142871"/>
            <a:chOff x="4160400" y="4996696"/>
            <a:chExt cx="2161327" cy="3142871"/>
          </a:xfrm>
        </p:grpSpPr>
        <p:sp>
          <p:nvSpPr>
            <p:cNvPr id="7" name="Shape 838"/>
            <p:cNvSpPr/>
            <p:nvPr/>
          </p:nvSpPr>
          <p:spPr>
            <a:xfrm>
              <a:off x="4160400" y="4996696"/>
              <a:ext cx="2161327" cy="3142871"/>
            </a:xfrm>
            <a:prstGeom prst="roundRect">
              <a:avLst>
                <a:gd name="adj" fmla="val 10836"/>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gn="ctr">
                <a:lnSpc>
                  <a:spcPct val="120000"/>
                </a:lnSpc>
                <a:defRPr sz="4100">
                  <a:solidFill>
                    <a:schemeClr val="accent1">
                      <a:hueOff val="3929895"/>
                      <a:satOff val="89743"/>
                      <a:lumOff val="-68918"/>
                    </a:schemeClr>
                  </a:solidFill>
                </a:defRPr>
              </a:pPr>
              <a:endParaRPr sz="3102" dirty="0"/>
            </a:p>
            <a:p>
              <a:pPr algn="ctr">
                <a:lnSpc>
                  <a:spcPct val="120000"/>
                </a:lnSpc>
                <a:defRPr sz="4100">
                  <a:solidFill>
                    <a:schemeClr val="accent1">
                      <a:hueOff val="3929895"/>
                      <a:satOff val="89743"/>
                      <a:lumOff val="-68918"/>
                    </a:schemeClr>
                  </a:solidFill>
                </a:defRPr>
              </a:pPr>
              <a:endParaRPr sz="3102" dirty="0"/>
            </a:p>
            <a:p>
              <a:pPr algn="ctr">
                <a:lnSpc>
                  <a:spcPct val="120000"/>
                </a:lnSpc>
                <a:defRPr sz="4100">
                  <a:solidFill>
                    <a:schemeClr val="accent1">
                      <a:hueOff val="3929895"/>
                      <a:satOff val="89743"/>
                      <a:lumOff val="-68918"/>
                    </a:schemeClr>
                  </a:solidFill>
                </a:defRPr>
              </a:pPr>
              <a:endParaRPr lang="en-US" sz="2400" dirty="0" smtClean="0"/>
            </a:p>
            <a:p>
              <a:pPr algn="ctr">
                <a:lnSpc>
                  <a:spcPct val="120000"/>
                </a:lnSpc>
                <a:defRPr sz="4100">
                  <a:solidFill>
                    <a:schemeClr val="accent1">
                      <a:hueOff val="3929895"/>
                      <a:satOff val="89743"/>
                      <a:lumOff val="-68918"/>
                    </a:schemeClr>
                  </a:solidFill>
                </a:defRPr>
              </a:pPr>
              <a:r>
                <a:rPr sz="3600" dirty="0" smtClean="0"/>
                <a:t>Input </a:t>
              </a:r>
              <a:r>
                <a:rPr sz="3600" dirty="0"/>
                <a:t>video</a:t>
              </a:r>
            </a:p>
          </p:txBody>
        </p:sp>
        <p:pic>
          <p:nvPicPr>
            <p:cNvPr id="8" name="pasted-image.pdf"/>
            <p:cNvPicPr>
              <a:picLocks noChangeAspect="1"/>
            </p:cNvPicPr>
            <p:nvPr/>
          </p:nvPicPr>
          <p:blipFill>
            <a:blip r:embed="rId3">
              <a:extLst/>
            </a:blip>
            <a:stretch>
              <a:fillRect/>
            </a:stretch>
          </p:blipFill>
          <p:spPr>
            <a:xfrm>
              <a:off x="4528396" y="5127746"/>
              <a:ext cx="1425336" cy="1425336"/>
            </a:xfrm>
            <a:prstGeom prst="rect">
              <a:avLst/>
            </a:prstGeom>
            <a:ln w="12700" cap="flat">
              <a:noFill/>
              <a:miter lim="400000"/>
            </a:ln>
            <a:effectLst/>
          </p:spPr>
        </p:pic>
      </p:grpSp>
      <p:grpSp>
        <p:nvGrpSpPr>
          <p:cNvPr id="21" name="Group 20"/>
          <p:cNvGrpSpPr/>
          <p:nvPr/>
        </p:nvGrpSpPr>
        <p:grpSpPr>
          <a:xfrm>
            <a:off x="18999324" y="3419463"/>
            <a:ext cx="3251200" cy="5809536"/>
            <a:chOff x="18999324" y="3463006"/>
            <a:chExt cx="3251200" cy="5809536"/>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6284" y="3463006"/>
              <a:ext cx="1097280" cy="1097280"/>
            </a:xfrm>
            <a:prstGeom prst="rect">
              <a:avLst/>
            </a:prstGeom>
          </p:spPr>
        </p:pic>
        <p:pic>
          <p:nvPicPr>
            <p:cNvPr id="18" name="Picture 17"/>
            <p:cNvPicPr>
              <a:picLocks noChangeAspect="1"/>
            </p:cNvPicPr>
            <p:nvPr/>
          </p:nvPicPr>
          <p:blipFill>
            <a:blip r:embed="rId5"/>
            <a:stretch>
              <a:fillRect/>
            </a:stretch>
          </p:blipFill>
          <p:spPr>
            <a:xfrm>
              <a:off x="20053031" y="4931982"/>
              <a:ext cx="1143786" cy="1143000"/>
            </a:xfrm>
            <a:prstGeom prst="rect">
              <a:avLst/>
            </a:prstGeom>
          </p:spPr>
        </p:pic>
        <p:pic>
          <p:nvPicPr>
            <p:cNvPr id="19" name="Picture 18"/>
            <p:cNvPicPr>
              <a:picLocks noChangeAspect="1"/>
            </p:cNvPicPr>
            <p:nvPr/>
          </p:nvPicPr>
          <p:blipFill>
            <a:blip r:embed="rId6"/>
            <a:stretch>
              <a:fillRect/>
            </a:stretch>
          </p:blipFill>
          <p:spPr>
            <a:xfrm>
              <a:off x="19939124" y="6240610"/>
              <a:ext cx="1371600" cy="1371600"/>
            </a:xfrm>
            <a:prstGeom prst="rect">
              <a:avLst/>
            </a:prstGeom>
          </p:spPr>
        </p:pic>
        <p:pic>
          <p:nvPicPr>
            <p:cNvPr id="20" name="Picture 19"/>
            <p:cNvPicPr>
              <a:picLocks noChangeAspect="1"/>
            </p:cNvPicPr>
            <p:nvPr/>
          </p:nvPicPr>
          <p:blipFill>
            <a:blip r:embed="rId7"/>
            <a:stretch>
              <a:fillRect/>
            </a:stretch>
          </p:blipFill>
          <p:spPr>
            <a:xfrm>
              <a:off x="18999324" y="7443742"/>
              <a:ext cx="3251200" cy="1828800"/>
            </a:xfrm>
            <a:prstGeom prst="rect">
              <a:avLst/>
            </a:prstGeom>
          </p:spPr>
        </p:pic>
      </p:grpSp>
      <p:sp>
        <p:nvSpPr>
          <p:cNvPr id="24" name="Shape 167"/>
          <p:cNvSpPr/>
          <p:nvPr/>
        </p:nvSpPr>
        <p:spPr>
          <a:xfrm>
            <a:off x="1524000" y="2879725"/>
            <a:ext cx="20726524" cy="10313761"/>
          </a:xfrm>
          <a:prstGeom prst="roundRect">
            <a:avLst>
              <a:gd name="adj" fmla="val 0"/>
            </a:avLst>
          </a:prstGeom>
          <a:solidFill>
            <a:srgbClr val="FFFFFF">
              <a:alpha val="90000"/>
            </a:srgbClr>
          </a:solidFill>
          <a:ln w="12700" cap="flat">
            <a:noFill/>
            <a:miter lim="400000"/>
          </a:ln>
          <a:effectLst/>
        </p:spPr>
        <p:txBody>
          <a:bodyPr wrap="square" lIns="0" tIns="0" rIns="0" bIns="0" numCol="1" anchor="ctr">
            <a:noAutofit/>
          </a:bodyPr>
          <a:lstStyle/>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endParaRPr lang="en-US" sz="6000" dirty="0">
              <a:solidFill>
                <a:schemeClr val="accent1"/>
              </a:solidFill>
              <a:effectLst>
                <a:outerShdw blurRad="38100" dist="12700" dir="5400000" rotWithShape="0">
                  <a:srgbClr val="000000">
                    <a:alpha val="50000"/>
                  </a:srgbClr>
                </a:outerShdw>
              </a:effectLst>
              <a:uFill>
                <a:solidFill/>
              </a:uFill>
              <a:latin typeface="Gill Sans"/>
              <a:ea typeface="Gill Sans"/>
              <a:cs typeface="Gill Sans"/>
            </a:endParaRPr>
          </a:p>
        </p:txBody>
      </p:sp>
      <p:sp>
        <p:nvSpPr>
          <p:cNvPr id="5" name="Shape 827"/>
          <p:cNvSpPr/>
          <p:nvPr/>
        </p:nvSpPr>
        <p:spPr>
          <a:xfrm>
            <a:off x="7793626" y="5035397"/>
            <a:ext cx="3528576" cy="1371600"/>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600" dirty="0" smtClean="0">
                <a:solidFill>
                  <a:schemeClr val="accent1">
                    <a:hueOff val="3929895"/>
                    <a:satOff val="89743"/>
                    <a:lumOff val="-68918"/>
                  </a:schemeClr>
                </a:solidFill>
              </a:rPr>
              <a:t>Re-encoding</a:t>
            </a:r>
            <a:endParaRPr sz="3600" dirty="0">
              <a:solidFill>
                <a:schemeClr val="accent1">
                  <a:hueOff val="3929895"/>
                  <a:satOff val="89743"/>
                  <a:lumOff val="-68918"/>
                </a:schemeClr>
              </a:solidFill>
            </a:endParaRPr>
          </a:p>
        </p:txBody>
      </p:sp>
      <p:sp>
        <p:nvSpPr>
          <p:cNvPr id="11" name="Shape 827"/>
          <p:cNvSpPr/>
          <p:nvPr/>
        </p:nvSpPr>
        <p:spPr>
          <a:xfrm>
            <a:off x="7837835" y="6806669"/>
            <a:ext cx="3440159" cy="1371600"/>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600" dirty="0" smtClean="0">
                <a:solidFill>
                  <a:schemeClr val="accent1">
                    <a:hueOff val="3929895"/>
                    <a:satOff val="89743"/>
                    <a:lumOff val="-68918"/>
                  </a:schemeClr>
                </a:solidFill>
              </a:rPr>
              <a:t>Thumbnail</a:t>
            </a:r>
            <a:endParaRPr sz="3600" dirty="0">
              <a:solidFill>
                <a:schemeClr val="accent1">
                  <a:hueOff val="3929895"/>
                  <a:satOff val="89743"/>
                  <a:lumOff val="-68918"/>
                </a:schemeClr>
              </a:solidFill>
            </a:endParaRPr>
          </a:p>
        </p:txBody>
      </p:sp>
      <p:sp>
        <p:nvSpPr>
          <p:cNvPr id="12" name="Shape 827"/>
          <p:cNvSpPr/>
          <p:nvPr/>
        </p:nvSpPr>
        <p:spPr>
          <a:xfrm>
            <a:off x="12389000" y="5517890"/>
            <a:ext cx="3440159" cy="1887493"/>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600" dirty="0" smtClean="0">
                <a:solidFill>
                  <a:schemeClr val="accent1">
                    <a:hueOff val="3929895"/>
                    <a:satOff val="89743"/>
                    <a:lumOff val="-68918"/>
                  </a:schemeClr>
                </a:solidFill>
              </a:rPr>
              <a:t>Video Classification</a:t>
            </a:r>
            <a:endParaRPr sz="3600" dirty="0">
              <a:solidFill>
                <a:schemeClr val="accent1">
                  <a:hueOff val="3929895"/>
                  <a:satOff val="89743"/>
                  <a:lumOff val="-68918"/>
                </a:schemeClr>
              </a:solidFill>
            </a:endParaRPr>
          </a:p>
        </p:txBody>
      </p:sp>
      <p:sp>
        <p:nvSpPr>
          <p:cNvPr id="23" name="Shape 129"/>
          <p:cNvSpPr/>
          <p:nvPr/>
        </p:nvSpPr>
        <p:spPr>
          <a:xfrm>
            <a:off x="11974286" y="8490856"/>
            <a:ext cx="0" cy="4702630"/>
          </a:xfrm>
          <a:prstGeom prst="line">
            <a:avLst/>
          </a:prstGeom>
          <a:ln w="85725">
            <a:solidFill>
              <a:schemeClr val="accent2"/>
            </a:solidFill>
            <a:miter lim="400000"/>
            <a:headEnd type="none"/>
            <a:tailEnd type="none" w="lg" len="lg"/>
          </a:ln>
        </p:spPr>
        <p:txBody>
          <a:bodyPr lIns="36028" tIns="36028" rIns="36028" bIns="36028" anchor="ctr"/>
          <a:lstStyle/>
          <a:p>
            <a:pPr algn="ctr">
              <a:lnSpc>
                <a:spcPct val="100000"/>
              </a:lnSpc>
              <a:defRPr sz="3600" b="0">
                <a:solidFill>
                  <a:schemeClr val="accent2"/>
                </a:solidFill>
                <a:latin typeface="Helvetica Light"/>
                <a:ea typeface="Helvetica Light"/>
                <a:cs typeface="Helvetica Light"/>
                <a:sym typeface="Helvetica Light"/>
              </a:defRPr>
            </a:pPr>
            <a:endParaRPr sz="2723"/>
          </a:p>
        </p:txBody>
      </p:sp>
      <p:sp>
        <p:nvSpPr>
          <p:cNvPr id="25" name="Shape 167"/>
          <p:cNvSpPr/>
          <p:nvPr/>
        </p:nvSpPr>
        <p:spPr>
          <a:xfrm>
            <a:off x="1871539" y="9094950"/>
            <a:ext cx="9971998" cy="3678681"/>
          </a:xfrm>
          <a:prstGeom prst="roundRect">
            <a:avLst>
              <a:gd name="adj" fmla="val 20465"/>
            </a:avLst>
          </a:prstGeom>
          <a:solidFill>
            <a:srgbClr val="FFFFFF">
              <a:alpha val="90000"/>
            </a:srgbClr>
          </a:solidFill>
          <a:ln w="12700" cap="flat">
            <a:noFill/>
            <a:miter lim="400000"/>
          </a:ln>
          <a:effectLst/>
        </p:spPr>
        <p:txBody>
          <a:bodyPr wrap="square" lIns="0" tIns="0" rIns="0" bIns="0" numCol="1" anchor="ctr">
            <a:noAutofit/>
          </a:bodyPr>
          <a:lstStyle/>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66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Pt. 1</a:t>
            </a:r>
          </a:p>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66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Legacy System</a:t>
            </a:r>
          </a:p>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66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Scaling Challenges</a:t>
            </a:r>
            <a:endParaRPr lang="en-US" sz="6600" dirty="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endParaRPr>
          </a:p>
        </p:txBody>
      </p:sp>
      <p:sp>
        <p:nvSpPr>
          <p:cNvPr id="26" name="Shape 167"/>
          <p:cNvSpPr/>
          <p:nvPr/>
        </p:nvSpPr>
        <p:spPr>
          <a:xfrm>
            <a:off x="12017027" y="9094950"/>
            <a:ext cx="10102748" cy="3678681"/>
          </a:xfrm>
          <a:prstGeom prst="roundRect">
            <a:avLst>
              <a:gd name="adj" fmla="val 20465"/>
            </a:avLst>
          </a:prstGeom>
          <a:solidFill>
            <a:srgbClr val="FFFFFF">
              <a:alpha val="90000"/>
            </a:srgbClr>
          </a:solidFill>
          <a:ln w="12700" cap="flat">
            <a:noFill/>
            <a:miter lim="400000"/>
          </a:ln>
          <a:effectLst/>
        </p:spPr>
        <p:txBody>
          <a:bodyPr wrap="square" lIns="0" tIns="0" rIns="0" bIns="0" numCol="1" anchor="ctr">
            <a:noAutofit/>
          </a:bodyPr>
          <a:lstStyle/>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66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Pt. 2</a:t>
            </a:r>
          </a:p>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66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SVE</a:t>
            </a:r>
          </a:p>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66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Impact of Design</a:t>
            </a:r>
          </a:p>
        </p:txBody>
      </p:sp>
      <p:sp>
        <p:nvSpPr>
          <p:cNvPr id="27" name="Rectangle 26"/>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02</a:t>
            </a:r>
            <a:endParaRPr lang="en-US" dirty="0"/>
          </a:p>
        </p:txBody>
      </p:sp>
    </p:spTree>
    <p:extLst>
      <p:ext uri="{BB962C8B-B14F-4D97-AF65-F5344CB8AC3E}">
        <p14:creationId xmlns:p14="http://schemas.microsoft.com/office/powerpoint/2010/main" val="1581804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animBg="1"/>
      <p:bldP spid="11" grpId="0" animBg="1"/>
      <p:bldP spid="12" grpId="0" animBg="1"/>
      <p:bldP spid="23" grpId="0" animBg="1"/>
      <p:bldP spid="25"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lstStyle/>
          <a:p>
            <a:r>
              <a:rPr lang="en-US" dirty="0"/>
              <a:t>DAG of computation on </a:t>
            </a:r>
            <a:r>
              <a:rPr lang="en-US" dirty="0" smtClean="0"/>
              <a:t>the stream-of-tracks abstraction</a:t>
            </a:r>
          </a:p>
          <a:p>
            <a:r>
              <a:rPr lang="en-US" dirty="0" smtClean="0"/>
              <a:t>Engineers </a:t>
            </a:r>
            <a:r>
              <a:rPr lang="en-US" dirty="0"/>
              <a:t>write only sequential tasks in a familiar </a:t>
            </a:r>
            <a:r>
              <a:rPr lang="en-US" dirty="0" smtClean="0"/>
              <a:t>language</a:t>
            </a:r>
            <a:endParaRPr lang="en-US" dirty="0"/>
          </a:p>
          <a:p>
            <a:r>
              <a:rPr lang="en-US" dirty="0" smtClean="0"/>
              <a:t>Dynamic DAG generation per video </a:t>
            </a:r>
            <a:endParaRPr lang="en-US" dirty="0"/>
          </a:p>
        </p:txBody>
      </p:sp>
      <p:sp>
        <p:nvSpPr>
          <p:cNvPr id="3" name="Title 2"/>
          <p:cNvSpPr>
            <a:spLocks noGrp="1"/>
          </p:cNvSpPr>
          <p:nvPr>
            <p:ph type="title"/>
          </p:nvPr>
        </p:nvSpPr>
        <p:spPr/>
        <p:txBody>
          <a:bodyPr/>
          <a:lstStyle/>
          <a:p>
            <a:r>
              <a:rPr lang="en-US" dirty="0" smtClean="0"/>
              <a:t>Flexible: build DAG framework</a:t>
            </a:r>
            <a:endParaRPr lang="en-US" dirty="0"/>
          </a:p>
        </p:txBody>
      </p:sp>
      <p:sp>
        <p:nvSpPr>
          <p:cNvPr id="2" name="Text Placeholder 1"/>
          <p:cNvSpPr>
            <a:spLocks noGrp="1"/>
          </p:cNvSpPr>
          <p:nvPr>
            <p:ph type="body" sz="quarter" idx="10"/>
          </p:nvPr>
        </p:nvSpPr>
        <p:spPr/>
        <p:txBody>
          <a:bodyPr/>
          <a:lstStyle/>
          <a:p>
            <a:r>
              <a:rPr lang="en-US" dirty="0"/>
              <a:t>Thousands of engineers can write </a:t>
            </a:r>
            <a:r>
              <a:rPr lang="en-US" dirty="0" smtClean="0"/>
              <a:t>pipelines </a:t>
            </a:r>
            <a:r>
              <a:rPr lang="en-US" dirty="0"/>
              <a:t>for tens of apps</a:t>
            </a:r>
          </a:p>
          <a:p>
            <a:endParaRPr lang="en-US" dirty="0"/>
          </a:p>
        </p:txBody>
      </p:sp>
      <p:sp>
        <p:nvSpPr>
          <p:cNvPr id="5" name="Rectangle 4"/>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29</a:t>
            </a:r>
            <a:endParaRPr lang="en-US" dirty="0"/>
          </a:p>
        </p:txBody>
      </p:sp>
    </p:spTree>
    <p:extLst>
      <p:ext uri="{BB962C8B-B14F-4D97-AF65-F5344CB8AC3E}">
        <p14:creationId xmlns:p14="http://schemas.microsoft.com/office/powerpoint/2010/main" val="1776108483"/>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858"/>
          <p:cNvSpPr/>
          <p:nvPr/>
        </p:nvSpPr>
        <p:spPr>
          <a:xfrm>
            <a:off x="11457432" y="3064319"/>
            <a:ext cx="12134088" cy="9693742"/>
          </a:xfrm>
          <a:prstGeom prst="rect">
            <a:avLst/>
          </a:prstGeom>
          <a:solidFill>
            <a:schemeClr val="accent1">
              <a:hueOff val="3929895"/>
              <a:satOff val="89743"/>
              <a:lumOff val="-68918"/>
            </a:schemeClr>
          </a:solidFill>
          <a:ln w="12700">
            <a:miter lim="400000"/>
          </a:ln>
        </p:spPr>
        <p:txBody>
          <a:bodyPr lIns="50800" tIns="50800" rIns="50800" bIns="50800" anchor="ctr"/>
          <a:lstStyle/>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4000" dirty="0" smtClean="0"/>
              <a:t> </a:t>
            </a:r>
            <a:r>
              <a:rPr lang="en-US" sz="3600" dirty="0" smtClean="0">
                <a:solidFill>
                  <a:srgbClr val="FFFF00"/>
                </a:solidFill>
              </a:rPr>
              <a:t>$pipeline = </a:t>
            </a:r>
            <a:r>
              <a:rPr lang="en-US" sz="3600" dirty="0" err="1" smtClean="0">
                <a:solidFill>
                  <a:srgbClr val="FFFF00"/>
                </a:solidFill>
              </a:rPr>
              <a:t>Pipeline.build</a:t>
            </a:r>
            <a:r>
              <a:rPr lang="en-US" sz="3600" dirty="0" smtClean="0">
                <a:solidFill>
                  <a:srgbClr val="FFFF00"/>
                </a:solidFill>
              </a:rPr>
              <a:t>()</a:t>
            </a:r>
            <a:br>
              <a:rPr lang="en-US" sz="3600" dirty="0" smtClean="0">
                <a:solidFill>
                  <a:srgbClr val="FFFF00"/>
                </a:solidFill>
              </a:rPr>
            </a:br>
            <a:r>
              <a:rPr lang="en-US" sz="3600" dirty="0" smtClean="0">
                <a:solidFill>
                  <a:srgbClr val="FFFF00"/>
                </a:solidFill>
              </a:rPr>
              <a:t> </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a:solidFill>
                  <a:srgbClr val="FFFF00"/>
                </a:solidFill>
              </a:rPr>
              <a:t> </a:t>
            </a:r>
            <a:r>
              <a:rPr lang="en-US" sz="3600" dirty="0" smtClean="0">
                <a:solidFill>
                  <a:srgbClr val="FFFF00"/>
                </a:solidFill>
              </a:rPr>
              <a:t>$</a:t>
            </a:r>
            <a:r>
              <a:rPr lang="en-US" sz="3600" dirty="0" err="1" smtClean="0">
                <a:solidFill>
                  <a:srgbClr val="FFFF00"/>
                </a:solidFill>
              </a:rPr>
              <a:t>video_track</a:t>
            </a:r>
            <a:r>
              <a:rPr lang="en-US" sz="3600" dirty="0" smtClean="0">
                <a:solidFill>
                  <a:srgbClr val="FFFF00"/>
                </a:solidFill>
              </a:rPr>
              <a:t>=$pipeline&gt;</a:t>
            </a:r>
            <a:r>
              <a:rPr lang="en-US" sz="3600" dirty="0" err="1" smtClean="0">
                <a:solidFill>
                  <a:srgbClr val="FFFF00"/>
                </a:solidFill>
              </a:rPr>
              <a:t>addTrack</a:t>
            </a:r>
            <a:r>
              <a:rPr lang="en-US" sz="3600" dirty="0" smtClean="0">
                <a:solidFill>
                  <a:srgbClr val="FFFF00"/>
                </a:solidFill>
              </a:rPr>
              <a:t>(IMG_TYPE)</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solidFill>
                  <a:srgbClr val="FFFF00"/>
                </a:solidFill>
              </a:rPr>
              <a:t>   -&gt;</a:t>
            </a:r>
            <a:r>
              <a:rPr lang="en-US" sz="3600" dirty="0" err="1" smtClean="0">
                <a:solidFill>
                  <a:srgbClr val="FFFF00"/>
                </a:solidFill>
              </a:rPr>
              <a:t>addTask</a:t>
            </a:r>
            <a:r>
              <a:rPr lang="en-US" sz="3600" dirty="0" smtClean="0">
                <a:solidFill>
                  <a:srgbClr val="FFFF00"/>
                </a:solidFill>
              </a:rPr>
              <a:t>()</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endParaRPr lang="en-US" sz="3600" dirty="0" smtClean="0">
              <a:solidFill>
                <a:srgbClr val="FFFF00"/>
              </a:solidFill>
            </a:endParaRP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solidFill>
                  <a:srgbClr val="FFFF00"/>
                </a:solidFill>
              </a:rPr>
              <a:t> $</a:t>
            </a:r>
            <a:r>
              <a:rPr lang="en-US" sz="3600" dirty="0" err="1" smtClean="0">
                <a:solidFill>
                  <a:srgbClr val="FFFF00"/>
                </a:solidFill>
              </a:rPr>
              <a:t>audio_track</a:t>
            </a:r>
            <a:r>
              <a:rPr lang="en-US" sz="3600" dirty="0">
                <a:solidFill>
                  <a:srgbClr val="FFFF00"/>
                </a:solidFill>
              </a:rPr>
              <a:t>=$</a:t>
            </a:r>
            <a:r>
              <a:rPr lang="en-US" sz="3600" dirty="0" smtClean="0">
                <a:solidFill>
                  <a:srgbClr val="FFFF00"/>
                </a:solidFill>
              </a:rPr>
              <a:t>pipeline&gt;</a:t>
            </a:r>
            <a:r>
              <a:rPr lang="en-US" sz="3600" dirty="0" err="1" smtClean="0">
                <a:solidFill>
                  <a:srgbClr val="FFFF00"/>
                </a:solidFill>
              </a:rPr>
              <a:t>addTrack</a:t>
            </a:r>
            <a:r>
              <a:rPr lang="en-US" sz="3600" dirty="0" smtClean="0">
                <a:solidFill>
                  <a:srgbClr val="FFFF00"/>
                </a:solidFill>
              </a:rPr>
              <a:t>(AUD_TYPE)</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solidFill>
                  <a:srgbClr val="FFFF00"/>
                </a:solidFill>
              </a:rPr>
              <a:t>   -&gt;</a:t>
            </a:r>
            <a:r>
              <a:rPr lang="en-US" sz="3600" dirty="0" err="1" smtClean="0">
                <a:solidFill>
                  <a:srgbClr val="FFFF00"/>
                </a:solidFill>
              </a:rPr>
              <a:t>addTask</a:t>
            </a:r>
            <a:r>
              <a:rPr lang="en-US" sz="3600" dirty="0" smtClean="0">
                <a:solidFill>
                  <a:srgbClr val="FFFF00"/>
                </a:solidFill>
              </a:rPr>
              <a:t>()</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endParaRPr lang="en-US" sz="3600" dirty="0" smtClean="0">
              <a:solidFill>
                <a:srgbClr val="FFFF00"/>
              </a:solidFill>
            </a:endParaRP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solidFill>
                  <a:srgbClr val="FFFF00"/>
                </a:solidFill>
              </a:rPr>
              <a:t> $</a:t>
            </a:r>
            <a:r>
              <a:rPr lang="en-US" sz="3600" dirty="0" err="1" smtClean="0">
                <a:solidFill>
                  <a:srgbClr val="FFFF00"/>
                </a:solidFill>
              </a:rPr>
              <a:t>meta_track</a:t>
            </a:r>
            <a:r>
              <a:rPr lang="en-US" sz="3600" dirty="0">
                <a:solidFill>
                  <a:srgbClr val="FFFF00"/>
                </a:solidFill>
              </a:rPr>
              <a:t>=$</a:t>
            </a:r>
            <a:r>
              <a:rPr lang="en-US" sz="3600" dirty="0" smtClean="0">
                <a:solidFill>
                  <a:srgbClr val="FFFF00"/>
                </a:solidFill>
              </a:rPr>
              <a:t>pipeline&gt;</a:t>
            </a:r>
            <a:r>
              <a:rPr lang="en-US" sz="3600" dirty="0" err="1" smtClean="0">
                <a:solidFill>
                  <a:srgbClr val="FFFF00"/>
                </a:solidFill>
              </a:rPr>
              <a:t>addTrack</a:t>
            </a:r>
            <a:r>
              <a:rPr lang="en-US" sz="3600" dirty="0" smtClean="0">
                <a:solidFill>
                  <a:srgbClr val="FFFF00"/>
                </a:solidFill>
              </a:rPr>
              <a:t>(META_TYPE</a:t>
            </a:r>
            <a:r>
              <a:rPr lang="en-US" sz="3600" dirty="0">
                <a:solidFill>
                  <a:srgbClr val="FFFF00"/>
                </a:solidFill>
              </a:rPr>
              <a:t>)</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a:solidFill>
                  <a:srgbClr val="FFFF00"/>
                </a:solidFill>
              </a:rPr>
              <a:t> </a:t>
            </a:r>
            <a:r>
              <a:rPr lang="en-US" sz="3600" dirty="0" smtClean="0">
                <a:solidFill>
                  <a:srgbClr val="FFFF00"/>
                </a:solidFill>
              </a:rPr>
              <a:t>  -&gt;</a:t>
            </a:r>
            <a:r>
              <a:rPr lang="en-US" sz="3600" dirty="0" err="1" smtClean="0">
                <a:solidFill>
                  <a:srgbClr val="FFFF00"/>
                </a:solidFill>
              </a:rPr>
              <a:t>addTask</a:t>
            </a:r>
            <a:r>
              <a:rPr lang="en-US" sz="3600" dirty="0" smtClean="0">
                <a:solidFill>
                  <a:srgbClr val="FFFF00"/>
                </a:solidFill>
              </a:rPr>
              <a:t>()</a:t>
            </a:r>
            <a:endParaRPr lang="en-US" sz="3600" dirty="0">
              <a:solidFill>
                <a:srgbClr val="FFFF00"/>
              </a:solidFill>
            </a:endParaRPr>
          </a:p>
        </p:txBody>
      </p:sp>
      <p:pic>
        <p:nvPicPr>
          <p:cNvPr id="842" name="pasted-image.pdf"/>
          <p:cNvPicPr>
            <a:picLocks noChangeAspect="1"/>
          </p:cNvPicPr>
          <p:nvPr/>
        </p:nvPicPr>
        <p:blipFill rotWithShape="1">
          <a:blip r:embed="rId3">
            <a:extLst/>
          </a:blip>
          <a:srcRect l="19692" t="22448" r="17046" b="22563"/>
          <a:stretch/>
        </p:blipFill>
        <p:spPr>
          <a:xfrm>
            <a:off x="1925323" y="7162802"/>
            <a:ext cx="1550615" cy="1347835"/>
          </a:xfrm>
          <a:prstGeom prst="rect">
            <a:avLst/>
          </a:prstGeom>
          <a:ln w="12700" cap="flat">
            <a:noFill/>
            <a:miter lim="400000"/>
          </a:ln>
          <a:effectLst/>
        </p:spPr>
      </p:pic>
      <p:sp>
        <p:nvSpPr>
          <p:cNvPr id="844" name="Shape 844"/>
          <p:cNvSpPr/>
          <p:nvPr/>
        </p:nvSpPr>
        <p:spPr>
          <a:xfrm>
            <a:off x="37954779" y="3098687"/>
            <a:ext cx="599587" cy="7333327"/>
          </a:xfrm>
          <a:prstGeom prst="rect">
            <a:avLst/>
          </a:prstGeom>
          <a:solidFill>
            <a:schemeClr val="accent1">
              <a:hueOff val="3929895"/>
              <a:satOff val="89743"/>
              <a:lumOff val="-68918"/>
              <a:alpha val="20000"/>
            </a:schemeClr>
          </a:solidFill>
          <a:ln w="12700">
            <a:miter lim="400000"/>
          </a:ln>
        </p:spPr>
        <p:txBody>
          <a:bodyPr lIns="38430" tIns="38430" rIns="38430" bIns="38430" anchor="ct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sp>
        <p:nvSpPr>
          <p:cNvPr id="2" name="Title 1"/>
          <p:cNvSpPr>
            <a:spLocks noGrp="1"/>
          </p:cNvSpPr>
          <p:nvPr>
            <p:ph type="title"/>
          </p:nvPr>
        </p:nvSpPr>
        <p:spPr/>
        <p:txBody>
          <a:bodyPr/>
          <a:lstStyle/>
          <a:p>
            <a:r>
              <a:rPr lang="en-US" dirty="0" smtClean="0"/>
              <a:t>DAG on stream-of-tracks abstraction</a:t>
            </a:r>
            <a:endParaRPr lang="en-US" dirty="0"/>
          </a:p>
        </p:txBody>
      </p:sp>
      <p:grpSp>
        <p:nvGrpSpPr>
          <p:cNvPr id="78" name="Group 77"/>
          <p:cNvGrpSpPr/>
          <p:nvPr/>
        </p:nvGrpSpPr>
        <p:grpSpPr>
          <a:xfrm>
            <a:off x="3475937" y="4210379"/>
            <a:ext cx="4605055" cy="8951093"/>
            <a:chOff x="3475937" y="4624036"/>
            <a:chExt cx="4605055" cy="8951093"/>
          </a:xfrm>
        </p:grpSpPr>
        <p:sp>
          <p:nvSpPr>
            <p:cNvPr id="845" name="Shape 845"/>
            <p:cNvSpPr/>
            <p:nvPr/>
          </p:nvSpPr>
          <p:spPr>
            <a:xfrm>
              <a:off x="3475939" y="5238802"/>
              <a:ext cx="1794056" cy="239253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053" y="8546"/>
                    <a:pt x="14253" y="1346"/>
                    <a:pt x="21600" y="0"/>
                  </a:cubicBezTo>
                </a:path>
              </a:pathLst>
            </a:custGeom>
            <a:noFill/>
            <a:ln w="152400" cap="flat">
              <a:solidFill>
                <a:srgbClr val="7030A0"/>
              </a:solidFill>
              <a:prstDash val="solid"/>
              <a:round/>
              <a:tailEnd type="triangle" w="med" len="med"/>
            </a:ln>
            <a:effectLst/>
          </p:spPr>
          <p:txBody>
            <a:bodyPr/>
            <a:lstStyle/>
            <a:p>
              <a:endParaRPr sz="6808"/>
            </a:p>
          </p:txBody>
        </p:sp>
        <p:sp>
          <p:nvSpPr>
            <p:cNvPr id="848" name="Shape 848"/>
            <p:cNvSpPr/>
            <p:nvPr/>
          </p:nvSpPr>
          <p:spPr>
            <a:xfrm>
              <a:off x="3475937" y="8730120"/>
              <a:ext cx="1726323" cy="19427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857" y="11805"/>
                    <a:pt x="15057" y="19005"/>
                    <a:pt x="21600" y="21600"/>
                  </a:cubicBezTo>
                </a:path>
              </a:pathLst>
            </a:custGeom>
            <a:noFill/>
            <a:ln w="152400" cap="flat">
              <a:solidFill>
                <a:srgbClr val="7030A0"/>
              </a:solidFill>
              <a:prstDash val="solid"/>
              <a:round/>
              <a:tailEnd type="triangle" w="med" len="med"/>
            </a:ln>
            <a:effectLst/>
          </p:spPr>
          <p:txBody>
            <a:bodyPr/>
            <a:lstStyle/>
            <a:p>
              <a:endParaRPr sz="6808"/>
            </a:p>
          </p:txBody>
        </p:sp>
        <p:sp>
          <p:nvSpPr>
            <p:cNvPr id="849" name="Shape 849"/>
            <p:cNvSpPr/>
            <p:nvPr/>
          </p:nvSpPr>
          <p:spPr>
            <a:xfrm>
              <a:off x="3475938" y="8231554"/>
              <a:ext cx="1726321" cy="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876"/>
                    <a:pt x="14400" y="7676"/>
                    <a:pt x="21600" y="0"/>
                  </a:cubicBezTo>
                </a:path>
              </a:pathLst>
            </a:custGeom>
            <a:noFill/>
            <a:ln w="152400" cap="flat">
              <a:solidFill>
                <a:srgbClr val="7030A0"/>
              </a:solidFill>
              <a:prstDash val="solid"/>
              <a:round/>
              <a:tailEnd type="triangle" w="med" len="med"/>
            </a:ln>
            <a:effectLst/>
          </p:spPr>
          <p:txBody>
            <a:bodyPr/>
            <a:lstStyle/>
            <a:p>
              <a:endParaRPr sz="6808"/>
            </a:p>
          </p:txBody>
        </p:sp>
        <p:grpSp>
          <p:nvGrpSpPr>
            <p:cNvPr id="12" name="Group 11"/>
            <p:cNvGrpSpPr/>
            <p:nvPr/>
          </p:nvGrpSpPr>
          <p:grpSpPr>
            <a:xfrm>
              <a:off x="5174300" y="7497872"/>
              <a:ext cx="1945105" cy="1879859"/>
              <a:chOff x="7748168" y="6007740"/>
              <a:chExt cx="1945105" cy="1879859"/>
            </a:xfrm>
          </p:grpSpPr>
          <p:pic>
            <p:nvPicPr>
              <p:cNvPr id="840" name="pasted-image.pdf"/>
              <p:cNvPicPr>
                <a:picLocks noChangeAspect="1"/>
              </p:cNvPicPr>
              <p:nvPr/>
            </p:nvPicPr>
            <p:blipFill rotWithShape="1">
              <a:blip r:embed="rId4">
                <a:extLst/>
              </a:blip>
              <a:srcRect l="12375" t="23887" r="13529" b="26333"/>
              <a:stretch/>
            </p:blipFill>
            <p:spPr>
              <a:xfrm>
                <a:off x="7812619" y="6007740"/>
                <a:ext cx="1816203" cy="1220163"/>
              </a:xfrm>
              <a:prstGeom prst="rect">
                <a:avLst/>
              </a:prstGeom>
              <a:ln w="12700" cap="flat">
                <a:noFill/>
                <a:miter lim="400000"/>
              </a:ln>
              <a:effectLst/>
            </p:spPr>
          </p:pic>
          <p:sp>
            <p:nvSpPr>
              <p:cNvPr id="42" name="Text Placeholder 1"/>
              <p:cNvSpPr txBox="1">
                <a:spLocks/>
              </p:cNvSpPr>
              <p:nvPr/>
            </p:nvSpPr>
            <p:spPr>
              <a:xfrm>
                <a:off x="7748168" y="7268611"/>
                <a:ext cx="1945105" cy="61898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3100" b="1" dirty="0" smtClean="0">
                    <a:solidFill>
                      <a:schemeClr val="bg1">
                        <a:lumMod val="50000"/>
                      </a:schemeClr>
                    </a:solidFill>
                    <a:latin typeface="Vista Sans OT Reg" charset="0"/>
                    <a:ea typeface="Vista Sans OT Reg" charset="0"/>
                    <a:cs typeface="Vista Sans OT Reg" charset="0"/>
                  </a:rPr>
                  <a:t>Sound</a:t>
                </a:r>
                <a:endParaRPr lang="en-US" sz="3100" b="1" dirty="0">
                  <a:solidFill>
                    <a:schemeClr val="bg1">
                      <a:lumMod val="50000"/>
                    </a:schemeClr>
                  </a:solidFill>
                  <a:latin typeface="Vista Sans OT Reg" charset="0"/>
                  <a:ea typeface="Vista Sans OT Reg" charset="0"/>
                  <a:cs typeface="Vista Sans OT Reg" charset="0"/>
                </a:endParaRPr>
              </a:p>
            </p:txBody>
          </p:sp>
        </p:grpSp>
        <p:grpSp>
          <p:nvGrpSpPr>
            <p:cNvPr id="13" name="Group 12"/>
            <p:cNvGrpSpPr/>
            <p:nvPr/>
          </p:nvGrpSpPr>
          <p:grpSpPr>
            <a:xfrm>
              <a:off x="4997409" y="9964740"/>
              <a:ext cx="2298887" cy="2223714"/>
              <a:chOff x="7639011" y="8508475"/>
              <a:chExt cx="2298887" cy="2223714"/>
            </a:xfrm>
          </p:grpSpPr>
          <p:pic>
            <p:nvPicPr>
              <p:cNvPr id="841" name="pasted-image.pdf"/>
              <p:cNvPicPr>
                <a:picLocks noChangeAspect="1"/>
              </p:cNvPicPr>
              <p:nvPr/>
            </p:nvPicPr>
            <p:blipFill rotWithShape="1">
              <a:blip r:embed="rId5">
                <a:extLst/>
              </a:blip>
              <a:srcRect l="21981" t="14144" r="23139" b="15023"/>
              <a:stretch/>
            </p:blipFill>
            <p:spPr>
              <a:xfrm>
                <a:off x="8115877" y="8508475"/>
                <a:ext cx="1345154" cy="1736202"/>
              </a:xfrm>
              <a:prstGeom prst="rect">
                <a:avLst/>
              </a:prstGeom>
              <a:ln w="12700" cap="flat">
                <a:noFill/>
                <a:miter lim="400000"/>
              </a:ln>
              <a:effectLst/>
            </p:spPr>
          </p:pic>
          <p:sp>
            <p:nvSpPr>
              <p:cNvPr id="43" name="Text Placeholder 1"/>
              <p:cNvSpPr txBox="1">
                <a:spLocks/>
              </p:cNvSpPr>
              <p:nvPr/>
            </p:nvSpPr>
            <p:spPr>
              <a:xfrm>
                <a:off x="7639011" y="10138813"/>
                <a:ext cx="2298887" cy="59337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3100" b="1" dirty="0" smtClean="0">
                    <a:solidFill>
                      <a:schemeClr val="bg1">
                        <a:lumMod val="50000"/>
                      </a:schemeClr>
                    </a:solidFill>
                    <a:latin typeface="Vista Sans OT Reg" charset="0"/>
                    <a:ea typeface="Vista Sans OT Reg" charset="0"/>
                    <a:cs typeface="Vista Sans OT Reg" charset="0"/>
                  </a:rPr>
                  <a:t>Metadata</a:t>
                </a:r>
                <a:endParaRPr lang="en-US" sz="3100" b="1" dirty="0">
                  <a:solidFill>
                    <a:schemeClr val="bg1">
                      <a:lumMod val="50000"/>
                    </a:schemeClr>
                  </a:solidFill>
                  <a:latin typeface="Vista Sans OT Reg" charset="0"/>
                  <a:ea typeface="Vista Sans OT Reg" charset="0"/>
                  <a:cs typeface="Vista Sans OT Reg" charset="0"/>
                </a:endParaRPr>
              </a:p>
            </p:txBody>
          </p:sp>
        </p:grpSp>
        <p:grpSp>
          <p:nvGrpSpPr>
            <p:cNvPr id="11" name="Group 10"/>
            <p:cNvGrpSpPr/>
            <p:nvPr/>
          </p:nvGrpSpPr>
          <p:grpSpPr>
            <a:xfrm>
              <a:off x="4986522" y="4624036"/>
              <a:ext cx="2320661" cy="2120227"/>
              <a:chOff x="7560390" y="3811238"/>
              <a:chExt cx="2320661" cy="2120227"/>
            </a:xfrm>
          </p:grpSpPr>
          <p:pic>
            <p:nvPicPr>
              <p:cNvPr id="839" name="pasted-image.pdf"/>
              <p:cNvPicPr>
                <a:picLocks noChangeAspect="1"/>
              </p:cNvPicPr>
              <p:nvPr/>
            </p:nvPicPr>
            <p:blipFill rotWithShape="1">
              <a:blip r:embed="rId6">
                <a:extLst/>
              </a:blip>
              <a:srcRect l="19994" t="19170" r="24182" b="13430"/>
              <a:stretch/>
            </p:blipFill>
            <p:spPr>
              <a:xfrm>
                <a:off x="8036569" y="3811238"/>
                <a:ext cx="1368302" cy="1652041"/>
              </a:xfrm>
              <a:prstGeom prst="rect">
                <a:avLst/>
              </a:prstGeom>
              <a:ln w="12700" cap="flat">
                <a:noFill/>
                <a:miter lim="400000"/>
              </a:ln>
              <a:effectLst/>
            </p:spPr>
          </p:pic>
          <p:sp>
            <p:nvSpPr>
              <p:cNvPr id="44" name="Text Placeholder 1"/>
              <p:cNvSpPr txBox="1">
                <a:spLocks/>
              </p:cNvSpPr>
              <p:nvPr/>
            </p:nvSpPr>
            <p:spPr>
              <a:xfrm>
                <a:off x="7560390" y="5190654"/>
                <a:ext cx="2320661" cy="74081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3100" b="1" dirty="0" smtClean="0">
                    <a:solidFill>
                      <a:schemeClr val="bg1">
                        <a:lumMod val="50000"/>
                      </a:schemeClr>
                    </a:solidFill>
                    <a:latin typeface="Vista Sans OT Reg" charset="0"/>
                    <a:ea typeface="Vista Sans OT Reg" charset="0"/>
                    <a:cs typeface="Vista Sans OT Reg" charset="0"/>
                  </a:rPr>
                  <a:t>Images</a:t>
                </a:r>
                <a:endParaRPr lang="en-US" sz="3100" b="1" dirty="0">
                  <a:solidFill>
                    <a:schemeClr val="bg1">
                      <a:lumMod val="50000"/>
                    </a:schemeClr>
                  </a:solidFill>
                  <a:latin typeface="Vista Sans OT Reg" charset="0"/>
                  <a:ea typeface="Vista Sans OT Reg" charset="0"/>
                  <a:cs typeface="Vista Sans OT Reg" charset="0"/>
                </a:endParaRPr>
              </a:p>
            </p:txBody>
          </p:sp>
        </p:grpSp>
        <p:sp>
          <p:nvSpPr>
            <p:cNvPr id="121" name="Shape 38"/>
            <p:cNvSpPr/>
            <p:nvPr/>
          </p:nvSpPr>
          <p:spPr>
            <a:xfrm>
              <a:off x="4244822" y="12852624"/>
              <a:ext cx="3836170" cy="72250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marL="27093" marR="27093" defTabSz="609600">
                <a:lnSpc>
                  <a:spcPct val="90000"/>
                </a:lnSpc>
                <a:defRPr sz="8800">
                  <a:solidFill>
                    <a:srgbClr val="FFFFFF"/>
                  </a:solidFill>
                  <a:uFill>
                    <a:solidFill>
                      <a:srgbClr val="FFFFFF"/>
                    </a:solidFill>
                  </a:uFill>
                </a:defRPr>
              </a:lvl1pPr>
            </a:lstStyle>
            <a:p>
              <a:pPr lvl="0">
                <a:lnSpc>
                  <a:spcPct val="110000"/>
                </a:lnSpc>
                <a:spcBef>
                  <a:spcPts val="1000"/>
                </a:spcBef>
                <a:buClr>
                  <a:srgbClr val="62D966"/>
                </a:buClr>
                <a:defRPr sz="1800">
                  <a:solidFill>
                    <a:srgbClr val="000000"/>
                  </a:solidFill>
                  <a:uFillTx/>
                </a:defRPr>
              </a:pPr>
              <a:r>
                <a:rPr lang="en-US" sz="4000" b="1" dirty="0" smtClean="0">
                  <a:solidFill>
                    <a:schemeClr val="bg1">
                      <a:lumMod val="50000"/>
                    </a:schemeClr>
                  </a:solidFill>
                  <a:latin typeface="Helvetica Neue" charset="0"/>
                  <a:ea typeface="Helvetica Neue" charset="0"/>
                  <a:cs typeface="Helvetica Neue" charset="0"/>
                  <a:sym typeface="Helvetica"/>
                </a:rPr>
                <a:t>Track</a:t>
              </a:r>
              <a:endParaRPr sz="4000" b="1" dirty="0">
                <a:solidFill>
                  <a:schemeClr val="bg1">
                    <a:lumMod val="50000"/>
                  </a:schemeClr>
                </a:solidFill>
                <a:latin typeface="Helvetica Neue" charset="0"/>
                <a:ea typeface="Helvetica Neue" charset="0"/>
                <a:cs typeface="Helvetica Neue" charset="0"/>
                <a:sym typeface="Helvetica"/>
              </a:endParaRPr>
            </a:p>
          </p:txBody>
        </p:sp>
      </p:grpSp>
      <p:sp>
        <p:nvSpPr>
          <p:cNvPr id="4" name="Rectangle 3"/>
          <p:cNvSpPr/>
          <p:nvPr/>
        </p:nvSpPr>
        <p:spPr>
          <a:xfrm>
            <a:off x="2100947" y="8738507"/>
            <a:ext cx="1199366" cy="1226233"/>
          </a:xfrm>
          <a:prstGeom prst="rect">
            <a:avLst/>
          </a:prstGeom>
        </p:spPr>
        <p:txBody>
          <a:bodyPr wrap="none">
            <a:spAutoFit/>
          </a:bodyPr>
          <a:lstStyle/>
          <a:p>
            <a:pPr lvl="0">
              <a:lnSpc>
                <a:spcPct val="120000"/>
              </a:lnSpc>
              <a:defRPr sz="4100">
                <a:solidFill>
                  <a:srgbClr val="3B5998">
                    <a:hueOff val="3929895"/>
                    <a:satOff val="89743"/>
                    <a:lumOff val="-68918"/>
                  </a:srgbClr>
                </a:solidFill>
              </a:defRPr>
            </a:pPr>
            <a:r>
              <a:rPr lang="en-US" sz="3200" dirty="0" smtClean="0">
                <a:solidFill>
                  <a:srgbClr val="3B5998">
                    <a:hueOff val="3929895"/>
                    <a:satOff val="89743"/>
                    <a:lumOff val="-68918"/>
                  </a:srgbClr>
                </a:solidFill>
              </a:rPr>
              <a:t>Input</a:t>
            </a:r>
          </a:p>
          <a:p>
            <a:pPr lvl="0">
              <a:lnSpc>
                <a:spcPct val="120000"/>
              </a:lnSpc>
              <a:defRPr sz="4100">
                <a:solidFill>
                  <a:srgbClr val="3B5998">
                    <a:hueOff val="3929895"/>
                    <a:satOff val="89743"/>
                    <a:lumOff val="-68918"/>
                  </a:srgbClr>
                </a:solidFill>
              </a:defRPr>
            </a:pPr>
            <a:r>
              <a:rPr lang="en-US" sz="3200" dirty="0" smtClean="0">
                <a:solidFill>
                  <a:srgbClr val="3B5998">
                    <a:hueOff val="3929895"/>
                    <a:satOff val="89743"/>
                    <a:lumOff val="-68918"/>
                  </a:srgbClr>
                </a:solidFill>
              </a:rPr>
              <a:t>video</a:t>
            </a:r>
            <a:endParaRPr lang="en-US" sz="3200" dirty="0">
              <a:solidFill>
                <a:srgbClr val="3B5998">
                  <a:hueOff val="3929895"/>
                  <a:satOff val="89743"/>
                  <a:lumOff val="-68918"/>
                </a:srgbClr>
              </a:solidFill>
            </a:endParaRPr>
          </a:p>
        </p:txBody>
      </p:sp>
      <p:sp>
        <p:nvSpPr>
          <p:cNvPr id="34" name="Rectangle 33"/>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30</a:t>
            </a:r>
            <a:endParaRPr lang="en-US" dirty="0"/>
          </a:p>
        </p:txBody>
      </p:sp>
    </p:spTree>
    <p:extLst>
      <p:ext uri="{BB962C8B-B14F-4D97-AF65-F5344CB8AC3E}">
        <p14:creationId xmlns:p14="http://schemas.microsoft.com/office/powerpoint/2010/main" val="1893176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dissolve">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858"/>
          <p:cNvSpPr/>
          <p:nvPr/>
        </p:nvSpPr>
        <p:spPr>
          <a:xfrm>
            <a:off x="11457432" y="3064319"/>
            <a:ext cx="12134088" cy="9693742"/>
          </a:xfrm>
          <a:prstGeom prst="rect">
            <a:avLst/>
          </a:prstGeom>
          <a:solidFill>
            <a:schemeClr val="accent1">
              <a:hueOff val="3929895"/>
              <a:satOff val="89743"/>
              <a:lumOff val="-68918"/>
            </a:schemeClr>
          </a:solidFill>
          <a:ln w="12700">
            <a:miter lim="400000"/>
          </a:ln>
        </p:spPr>
        <p:txBody>
          <a:bodyPr lIns="50800" tIns="50800" rIns="50800" bIns="50800" anchor="ctr"/>
          <a:lstStyle/>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4000" dirty="0" smtClean="0"/>
              <a:t> </a:t>
            </a:r>
            <a:r>
              <a:rPr lang="en-US" sz="3600" dirty="0" smtClean="0">
                <a:solidFill>
                  <a:srgbClr val="FFFF00"/>
                </a:solidFill>
              </a:rPr>
              <a:t>$pipeline = </a:t>
            </a:r>
            <a:r>
              <a:rPr lang="en-US" sz="3600" dirty="0" err="1" smtClean="0">
                <a:solidFill>
                  <a:srgbClr val="FFFF00"/>
                </a:solidFill>
              </a:rPr>
              <a:t>Pipeline.build</a:t>
            </a:r>
            <a:r>
              <a:rPr lang="en-US" sz="3600" dirty="0" smtClean="0">
                <a:solidFill>
                  <a:srgbClr val="FFFF00"/>
                </a:solidFill>
              </a:rPr>
              <a:t>()</a:t>
            </a:r>
            <a:br>
              <a:rPr lang="en-US" sz="3600" dirty="0" smtClean="0">
                <a:solidFill>
                  <a:srgbClr val="FFFF00"/>
                </a:solidFill>
              </a:rPr>
            </a:br>
            <a:r>
              <a:rPr lang="en-US" sz="3600" dirty="0" smtClean="0">
                <a:solidFill>
                  <a:srgbClr val="FFFF00"/>
                </a:solidFill>
              </a:rPr>
              <a:t> </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a:solidFill>
                  <a:srgbClr val="FFFF00"/>
                </a:solidFill>
              </a:rPr>
              <a:t> </a:t>
            </a:r>
            <a:r>
              <a:rPr lang="en-US" sz="3600" dirty="0" smtClean="0">
                <a:solidFill>
                  <a:srgbClr val="FFFF00"/>
                </a:solidFill>
              </a:rPr>
              <a:t>$</a:t>
            </a:r>
            <a:r>
              <a:rPr lang="en-US" sz="3600" dirty="0" err="1" smtClean="0">
                <a:solidFill>
                  <a:srgbClr val="FFFF00"/>
                </a:solidFill>
              </a:rPr>
              <a:t>video_track</a:t>
            </a:r>
            <a:r>
              <a:rPr lang="en-US" sz="3600" dirty="0" smtClean="0">
                <a:solidFill>
                  <a:srgbClr val="FFFF00"/>
                </a:solidFill>
              </a:rPr>
              <a:t>=$pipeline&gt;</a:t>
            </a:r>
            <a:r>
              <a:rPr lang="en-US" sz="3600" dirty="0" err="1" smtClean="0">
                <a:solidFill>
                  <a:srgbClr val="FFFF00"/>
                </a:solidFill>
              </a:rPr>
              <a:t>addTrack</a:t>
            </a:r>
            <a:r>
              <a:rPr lang="en-US" sz="3600" dirty="0" smtClean="0">
                <a:solidFill>
                  <a:srgbClr val="FFFF00"/>
                </a:solidFill>
              </a:rPr>
              <a:t>(IMG_TYPE)</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solidFill>
                  <a:srgbClr val="FFFF00"/>
                </a:solidFill>
              </a:rPr>
              <a:t>   -&gt;</a:t>
            </a:r>
            <a:r>
              <a:rPr lang="en-US" sz="3600" dirty="0" err="1" smtClean="0">
                <a:solidFill>
                  <a:srgbClr val="FFFF00"/>
                </a:solidFill>
              </a:rPr>
              <a:t>addTask</a:t>
            </a:r>
            <a:r>
              <a:rPr lang="en-US" sz="3600" dirty="0" smtClean="0">
                <a:solidFill>
                  <a:srgbClr val="FFFF00"/>
                </a:solidFill>
              </a:rPr>
              <a:t>()</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endParaRPr lang="en-US" sz="3600" dirty="0" smtClean="0">
              <a:solidFill>
                <a:srgbClr val="FFFF00"/>
              </a:solidFill>
            </a:endParaRP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solidFill>
                  <a:srgbClr val="FFFF00"/>
                </a:solidFill>
              </a:rPr>
              <a:t> $</a:t>
            </a:r>
            <a:r>
              <a:rPr lang="en-US" sz="3600" dirty="0" err="1" smtClean="0">
                <a:solidFill>
                  <a:srgbClr val="FFFF00"/>
                </a:solidFill>
              </a:rPr>
              <a:t>audio_track</a:t>
            </a:r>
            <a:r>
              <a:rPr lang="en-US" sz="3600" dirty="0">
                <a:solidFill>
                  <a:srgbClr val="FFFF00"/>
                </a:solidFill>
              </a:rPr>
              <a:t>=$</a:t>
            </a:r>
            <a:r>
              <a:rPr lang="en-US" sz="3600" dirty="0" smtClean="0">
                <a:solidFill>
                  <a:srgbClr val="FFFF00"/>
                </a:solidFill>
              </a:rPr>
              <a:t>pipeline&gt;</a:t>
            </a:r>
            <a:r>
              <a:rPr lang="en-US" sz="3600" dirty="0" err="1" smtClean="0">
                <a:solidFill>
                  <a:srgbClr val="FFFF00"/>
                </a:solidFill>
              </a:rPr>
              <a:t>addTrack</a:t>
            </a:r>
            <a:r>
              <a:rPr lang="en-US" sz="3600" dirty="0" smtClean="0">
                <a:solidFill>
                  <a:srgbClr val="FFFF00"/>
                </a:solidFill>
              </a:rPr>
              <a:t>(AUD_TYPE)</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solidFill>
                  <a:srgbClr val="FFFF00"/>
                </a:solidFill>
              </a:rPr>
              <a:t>   -&gt;</a:t>
            </a:r>
            <a:r>
              <a:rPr lang="en-US" sz="3600" dirty="0" err="1" smtClean="0">
                <a:solidFill>
                  <a:srgbClr val="FFFF00"/>
                </a:solidFill>
              </a:rPr>
              <a:t>addTask</a:t>
            </a:r>
            <a:r>
              <a:rPr lang="en-US" sz="3600" dirty="0" smtClean="0">
                <a:solidFill>
                  <a:srgbClr val="FFFF00"/>
                </a:solidFill>
              </a:rPr>
              <a:t>()</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endParaRPr lang="en-US" sz="3600" dirty="0" smtClean="0">
              <a:solidFill>
                <a:srgbClr val="FFFF00"/>
              </a:solidFill>
            </a:endParaRP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solidFill>
                  <a:srgbClr val="FFFF00"/>
                </a:solidFill>
              </a:rPr>
              <a:t> $</a:t>
            </a:r>
            <a:r>
              <a:rPr lang="en-US" sz="3600" dirty="0" err="1" smtClean="0">
                <a:solidFill>
                  <a:srgbClr val="FFFF00"/>
                </a:solidFill>
              </a:rPr>
              <a:t>meta_track</a:t>
            </a:r>
            <a:r>
              <a:rPr lang="en-US" sz="3600" dirty="0">
                <a:solidFill>
                  <a:srgbClr val="FFFF00"/>
                </a:solidFill>
              </a:rPr>
              <a:t>=$</a:t>
            </a:r>
            <a:r>
              <a:rPr lang="en-US" sz="3600" dirty="0" smtClean="0">
                <a:solidFill>
                  <a:srgbClr val="FFFF00"/>
                </a:solidFill>
              </a:rPr>
              <a:t>pipeline&gt;</a:t>
            </a:r>
            <a:r>
              <a:rPr lang="en-US" sz="3600" dirty="0" err="1" smtClean="0">
                <a:solidFill>
                  <a:srgbClr val="FFFF00"/>
                </a:solidFill>
              </a:rPr>
              <a:t>addTrack</a:t>
            </a:r>
            <a:r>
              <a:rPr lang="en-US" sz="3600" dirty="0" smtClean="0">
                <a:solidFill>
                  <a:srgbClr val="FFFF00"/>
                </a:solidFill>
              </a:rPr>
              <a:t>(META_TYPE</a:t>
            </a:r>
            <a:r>
              <a:rPr lang="en-US" sz="3600" dirty="0">
                <a:solidFill>
                  <a:srgbClr val="FFFF00"/>
                </a:solidFill>
              </a:rPr>
              <a:t>)</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a:solidFill>
                  <a:srgbClr val="FFFF00"/>
                </a:solidFill>
              </a:rPr>
              <a:t> </a:t>
            </a:r>
            <a:r>
              <a:rPr lang="en-US" sz="3600" dirty="0" smtClean="0">
                <a:solidFill>
                  <a:srgbClr val="FFFF00"/>
                </a:solidFill>
              </a:rPr>
              <a:t>  -&gt;</a:t>
            </a:r>
            <a:r>
              <a:rPr lang="en-US" sz="3600" dirty="0" err="1" smtClean="0">
                <a:solidFill>
                  <a:srgbClr val="FFFF00"/>
                </a:solidFill>
              </a:rPr>
              <a:t>addTask</a:t>
            </a:r>
            <a:r>
              <a:rPr lang="en-US" sz="3600" dirty="0" smtClean="0">
                <a:solidFill>
                  <a:srgbClr val="FFFF00"/>
                </a:solidFill>
              </a:rPr>
              <a:t>()</a:t>
            </a:r>
            <a:endParaRPr lang="en-US" sz="3600" dirty="0">
              <a:solidFill>
                <a:srgbClr val="FFFF00"/>
              </a:solidFill>
            </a:endParaRPr>
          </a:p>
        </p:txBody>
      </p:sp>
      <p:sp>
        <p:nvSpPr>
          <p:cNvPr id="64" name="Shape 167"/>
          <p:cNvSpPr/>
          <p:nvPr/>
        </p:nvSpPr>
        <p:spPr>
          <a:xfrm>
            <a:off x="4833940" y="2641600"/>
            <a:ext cx="4587724" cy="4428653"/>
          </a:xfrm>
          <a:prstGeom prst="roundRect">
            <a:avLst>
              <a:gd name="adj" fmla="val 882"/>
            </a:avLst>
          </a:prstGeom>
          <a:solidFill>
            <a:srgbClr val="FF7129">
              <a:alpha val="61000"/>
            </a:srgbClr>
          </a:solidFill>
          <a:ln w="66675" cap="flat">
            <a:solidFill>
              <a:srgbClr val="FF7129"/>
            </a:solidFill>
            <a:prstDash val="solid"/>
            <a:miter lim="400000"/>
          </a:ln>
          <a:effectLst/>
        </p:spPr>
        <p:txBody>
          <a:bodyPr wrap="square" lIns="0" tIns="0" rIns="0" bIns="0" numCol="1" anchor="ctr">
            <a:noAutofit/>
          </a:bodyPr>
          <a:lstStyle/>
          <a:p>
            <a:pPr marL="23145" marR="23145" lvl="0"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endParaRPr dirty="0">
              <a:latin typeface="Helvetica Neue Medium" charset="0"/>
              <a:ea typeface="Helvetica Neue Medium" charset="0"/>
              <a:cs typeface="Helvetica Neue Medium" charset="0"/>
            </a:endParaRPr>
          </a:p>
        </p:txBody>
      </p:sp>
      <p:sp>
        <p:nvSpPr>
          <p:cNvPr id="844" name="Shape 844"/>
          <p:cNvSpPr/>
          <p:nvPr/>
        </p:nvSpPr>
        <p:spPr>
          <a:xfrm>
            <a:off x="37954779" y="3098687"/>
            <a:ext cx="599587" cy="7333327"/>
          </a:xfrm>
          <a:prstGeom prst="rect">
            <a:avLst/>
          </a:prstGeom>
          <a:solidFill>
            <a:schemeClr val="accent1">
              <a:hueOff val="3929895"/>
              <a:satOff val="89743"/>
              <a:lumOff val="-68918"/>
              <a:alpha val="20000"/>
            </a:schemeClr>
          </a:solidFill>
          <a:ln w="12700">
            <a:miter lim="400000"/>
          </a:ln>
        </p:spPr>
        <p:txBody>
          <a:bodyPr lIns="38430" tIns="38430" rIns="38430" bIns="38430" anchor="ct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sp>
        <p:nvSpPr>
          <p:cNvPr id="2" name="Title 1"/>
          <p:cNvSpPr>
            <a:spLocks noGrp="1"/>
          </p:cNvSpPr>
          <p:nvPr>
            <p:ph type="title"/>
          </p:nvPr>
        </p:nvSpPr>
        <p:spPr/>
        <p:txBody>
          <a:bodyPr/>
          <a:lstStyle/>
          <a:p>
            <a:r>
              <a:rPr lang="en-US" dirty="0" smtClean="0"/>
              <a:t>DAG on stream-of-tracks abstraction</a:t>
            </a:r>
            <a:endParaRPr lang="en-US" dirty="0"/>
          </a:p>
        </p:txBody>
      </p:sp>
      <p:sp>
        <p:nvSpPr>
          <p:cNvPr id="121" name="Shape 38"/>
          <p:cNvSpPr/>
          <p:nvPr/>
        </p:nvSpPr>
        <p:spPr>
          <a:xfrm>
            <a:off x="556924" y="12417194"/>
            <a:ext cx="3836170" cy="72250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marL="27093" marR="27093" defTabSz="609600">
              <a:lnSpc>
                <a:spcPct val="90000"/>
              </a:lnSpc>
              <a:defRPr sz="8800">
                <a:solidFill>
                  <a:srgbClr val="FFFFFF"/>
                </a:solidFill>
                <a:uFill>
                  <a:solidFill>
                    <a:srgbClr val="FFFFFF"/>
                  </a:solidFill>
                </a:uFill>
              </a:defRPr>
            </a:lvl1pPr>
          </a:lstStyle>
          <a:p>
            <a:pPr lvl="0">
              <a:lnSpc>
                <a:spcPct val="110000"/>
              </a:lnSpc>
              <a:spcBef>
                <a:spcPts val="1000"/>
              </a:spcBef>
              <a:buClr>
                <a:srgbClr val="62D966"/>
              </a:buClr>
              <a:defRPr sz="1800">
                <a:solidFill>
                  <a:srgbClr val="000000"/>
                </a:solidFill>
                <a:uFillTx/>
              </a:defRPr>
            </a:pPr>
            <a:r>
              <a:rPr lang="en-US" sz="4000" b="1" dirty="0" smtClean="0">
                <a:solidFill>
                  <a:schemeClr val="bg1">
                    <a:lumMod val="50000"/>
                  </a:schemeClr>
                </a:solidFill>
                <a:latin typeface="Helvetica Neue" charset="0"/>
                <a:ea typeface="Helvetica Neue" charset="0"/>
                <a:cs typeface="Helvetica Neue" charset="0"/>
                <a:sym typeface="Helvetica"/>
              </a:rPr>
              <a:t>Track</a:t>
            </a:r>
            <a:endParaRPr sz="4000" b="1" dirty="0">
              <a:solidFill>
                <a:schemeClr val="bg1">
                  <a:lumMod val="50000"/>
                </a:schemeClr>
              </a:solidFill>
              <a:latin typeface="Helvetica Neue" charset="0"/>
              <a:ea typeface="Helvetica Neue" charset="0"/>
              <a:cs typeface="Helvetica Neue" charset="0"/>
              <a:sym typeface="Helvetica"/>
            </a:endParaRPr>
          </a:p>
        </p:txBody>
      </p:sp>
      <p:grpSp>
        <p:nvGrpSpPr>
          <p:cNvPr id="22" name="Group 21"/>
          <p:cNvGrpSpPr/>
          <p:nvPr/>
        </p:nvGrpSpPr>
        <p:grpSpPr>
          <a:xfrm>
            <a:off x="3159725" y="2987216"/>
            <a:ext cx="5869517" cy="10123885"/>
            <a:chOff x="3159725" y="2987216"/>
            <a:chExt cx="5869517" cy="10123885"/>
          </a:xfrm>
        </p:grpSpPr>
        <p:cxnSp>
          <p:nvCxnSpPr>
            <p:cNvPr id="120" name="Straight Connector 119"/>
            <p:cNvCxnSpPr/>
            <p:nvPr/>
          </p:nvCxnSpPr>
          <p:spPr>
            <a:xfrm flipH="1">
              <a:off x="3687774" y="3047886"/>
              <a:ext cx="0" cy="9473518"/>
            </a:xfrm>
            <a:prstGeom prst="line">
              <a:avLst/>
            </a:prstGeom>
            <a:noFill/>
            <a:ln w="47625" cap="flat">
              <a:solidFill>
                <a:srgbClr val="000000"/>
              </a:solidFill>
              <a:prstDash val="dash"/>
              <a:miter lim="400000"/>
            </a:ln>
            <a:effectLst/>
          </p:spPr>
          <p:style>
            <a:lnRef idx="0">
              <a:scrgbClr r="0" g="0" b="0"/>
            </a:lnRef>
            <a:fillRef idx="0">
              <a:scrgbClr r="0" g="0" b="0"/>
            </a:fillRef>
            <a:effectRef idx="0">
              <a:scrgbClr r="0" g="0" b="0"/>
            </a:effectRef>
            <a:fontRef idx="none"/>
          </p:style>
        </p:cxnSp>
        <p:sp>
          <p:nvSpPr>
            <p:cNvPr id="827" name="Shape 827"/>
            <p:cNvSpPr/>
            <p:nvPr/>
          </p:nvSpPr>
          <p:spPr>
            <a:xfrm>
              <a:off x="5702890" y="2987216"/>
              <a:ext cx="2803628" cy="1032384"/>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102" dirty="0" smtClean="0">
                  <a:solidFill>
                    <a:schemeClr val="accent1">
                      <a:hueOff val="3929895"/>
                      <a:satOff val="89743"/>
                      <a:lumOff val="-68918"/>
                    </a:schemeClr>
                  </a:solidFill>
                </a:rPr>
                <a:t>Encode(HD)</a:t>
              </a:r>
              <a:endParaRPr sz="3102" dirty="0">
                <a:solidFill>
                  <a:schemeClr val="accent1">
                    <a:hueOff val="3929895"/>
                    <a:satOff val="89743"/>
                    <a:lumOff val="-68918"/>
                  </a:schemeClr>
                </a:solidFill>
              </a:endParaRPr>
            </a:p>
          </p:txBody>
        </p:sp>
        <p:sp>
          <p:nvSpPr>
            <p:cNvPr id="56" name="Shape 827"/>
            <p:cNvSpPr/>
            <p:nvPr/>
          </p:nvSpPr>
          <p:spPr>
            <a:xfrm>
              <a:off x="5702890" y="4418083"/>
              <a:ext cx="2803628" cy="1032384"/>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102" dirty="0" smtClean="0">
                  <a:solidFill>
                    <a:schemeClr val="accent1">
                      <a:hueOff val="3929895"/>
                      <a:satOff val="89743"/>
                      <a:lumOff val="-68918"/>
                    </a:schemeClr>
                  </a:solidFill>
                </a:rPr>
                <a:t>Encode(SD)</a:t>
              </a:r>
              <a:endParaRPr sz="3102" dirty="0">
                <a:solidFill>
                  <a:schemeClr val="accent1">
                    <a:hueOff val="3929895"/>
                    <a:satOff val="89743"/>
                    <a:lumOff val="-68918"/>
                  </a:schemeClr>
                </a:solidFill>
              </a:endParaRPr>
            </a:p>
          </p:txBody>
        </p:sp>
        <p:sp>
          <p:nvSpPr>
            <p:cNvPr id="57" name="Shape 827"/>
            <p:cNvSpPr/>
            <p:nvPr/>
          </p:nvSpPr>
          <p:spPr>
            <a:xfrm>
              <a:off x="5702890" y="5848951"/>
              <a:ext cx="2803628" cy="1032384"/>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102" smtClean="0">
                  <a:solidFill>
                    <a:schemeClr val="accent1">
                      <a:hueOff val="3929895"/>
                      <a:satOff val="89743"/>
                      <a:lumOff val="-68918"/>
                    </a:schemeClr>
                  </a:solidFill>
                </a:rPr>
                <a:t>Thumbnail</a:t>
              </a:r>
              <a:endParaRPr sz="3102" dirty="0">
                <a:solidFill>
                  <a:schemeClr val="accent1">
                    <a:hueOff val="3929895"/>
                    <a:satOff val="89743"/>
                    <a:lumOff val="-68918"/>
                  </a:schemeClr>
                </a:solidFill>
              </a:endParaRPr>
            </a:p>
          </p:txBody>
        </p:sp>
        <p:sp>
          <p:nvSpPr>
            <p:cNvPr id="61" name="Shape 38"/>
            <p:cNvSpPr/>
            <p:nvPr/>
          </p:nvSpPr>
          <p:spPr>
            <a:xfrm>
              <a:off x="5147230" y="12388596"/>
              <a:ext cx="3882012" cy="72250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marL="27093" marR="27093" defTabSz="609600">
                <a:lnSpc>
                  <a:spcPct val="90000"/>
                </a:lnSpc>
                <a:defRPr sz="8800">
                  <a:solidFill>
                    <a:srgbClr val="FFFFFF"/>
                  </a:solidFill>
                  <a:uFill>
                    <a:solidFill>
                      <a:srgbClr val="FFFFFF"/>
                    </a:solidFill>
                  </a:uFill>
                </a:defRPr>
              </a:lvl1pPr>
            </a:lstStyle>
            <a:p>
              <a:pPr lvl="0">
                <a:lnSpc>
                  <a:spcPct val="110000"/>
                </a:lnSpc>
                <a:spcBef>
                  <a:spcPts val="1000"/>
                </a:spcBef>
                <a:buClr>
                  <a:srgbClr val="62D966"/>
                </a:buClr>
                <a:defRPr sz="1800">
                  <a:solidFill>
                    <a:srgbClr val="000000"/>
                  </a:solidFill>
                  <a:uFillTx/>
                </a:defRPr>
              </a:pPr>
              <a:r>
                <a:rPr lang="en-US" sz="4000" b="1" smtClean="0">
                  <a:solidFill>
                    <a:schemeClr val="bg1">
                      <a:lumMod val="50000"/>
                    </a:schemeClr>
                  </a:solidFill>
                  <a:latin typeface="Helvetica Neue" charset="0"/>
                  <a:ea typeface="Helvetica Neue" charset="0"/>
                  <a:cs typeface="Helvetica Neue" charset="0"/>
                  <a:sym typeface="Helvetica"/>
                </a:rPr>
                <a:t>Tasks</a:t>
              </a:r>
              <a:endParaRPr sz="4000" b="1" dirty="0">
                <a:solidFill>
                  <a:schemeClr val="bg1">
                    <a:lumMod val="50000"/>
                  </a:schemeClr>
                </a:solidFill>
                <a:latin typeface="Helvetica Neue" charset="0"/>
                <a:ea typeface="Helvetica Neue" charset="0"/>
                <a:cs typeface="Helvetica Neue" charset="0"/>
                <a:sym typeface="Helvetica"/>
              </a:endParaRPr>
            </a:p>
          </p:txBody>
        </p:sp>
        <p:cxnSp>
          <p:nvCxnSpPr>
            <p:cNvPr id="837" name="Connector 837"/>
            <p:cNvCxnSpPr>
              <a:stCxn id="840" idx="3"/>
              <a:endCxn id="831" idx="1"/>
            </p:cNvCxnSpPr>
            <p:nvPr/>
          </p:nvCxnSpPr>
          <p:spPr>
            <a:xfrm>
              <a:off x="3225620" y="8082510"/>
              <a:ext cx="2475596" cy="1799"/>
            </a:xfrm>
            <a:prstGeom prst="straightConnector1">
              <a:avLst/>
            </a:prstGeom>
            <a:ln w="152400" cap="flat">
              <a:solidFill>
                <a:srgbClr val="7030A0"/>
              </a:solidFill>
              <a:prstDash val="solid"/>
              <a:round/>
              <a:tailEnd type="triangle" w="med" len="med"/>
            </a:ln>
            <a:effectLst/>
          </p:spPr>
        </p:cxnSp>
        <p:sp>
          <p:nvSpPr>
            <p:cNvPr id="835" name="Shape 835"/>
            <p:cNvSpPr/>
            <p:nvPr/>
          </p:nvSpPr>
          <p:spPr>
            <a:xfrm>
              <a:off x="5724293" y="9913413"/>
              <a:ext cx="2803627" cy="1462926"/>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sz="3102">
                  <a:solidFill>
                    <a:schemeClr val="accent1">
                      <a:hueOff val="3929895"/>
                      <a:satOff val="89743"/>
                      <a:lumOff val="-68918"/>
                    </a:schemeClr>
                  </a:solidFill>
                </a:rPr>
                <a:t>Analysis</a:t>
              </a:r>
            </a:p>
          </p:txBody>
        </p:sp>
        <p:sp>
          <p:nvSpPr>
            <p:cNvPr id="831" name="Shape 831"/>
            <p:cNvSpPr/>
            <p:nvPr/>
          </p:nvSpPr>
          <p:spPr>
            <a:xfrm>
              <a:off x="5701216" y="7352846"/>
              <a:ext cx="2803627" cy="1462926"/>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102" dirty="0" smtClean="0">
                  <a:solidFill>
                    <a:schemeClr val="accent1">
                      <a:hueOff val="3929895"/>
                      <a:satOff val="89743"/>
                      <a:lumOff val="-68918"/>
                    </a:schemeClr>
                  </a:solidFill>
                </a:rPr>
                <a:t>Encode(AAC)</a:t>
              </a:r>
              <a:endParaRPr sz="3102" dirty="0">
                <a:solidFill>
                  <a:schemeClr val="accent1">
                    <a:hueOff val="3929895"/>
                    <a:satOff val="89743"/>
                    <a:lumOff val="-68918"/>
                  </a:schemeClr>
                </a:solidFill>
              </a:endParaRPr>
            </a:p>
          </p:txBody>
        </p:sp>
        <p:cxnSp>
          <p:nvCxnSpPr>
            <p:cNvPr id="116" name="Connector 822"/>
            <p:cNvCxnSpPr>
              <a:endCxn id="835" idx="1"/>
            </p:cNvCxnSpPr>
            <p:nvPr/>
          </p:nvCxnSpPr>
          <p:spPr>
            <a:xfrm>
              <a:off x="3159725" y="10626459"/>
              <a:ext cx="2564568" cy="18417"/>
            </a:xfrm>
            <a:prstGeom prst="bentConnector3">
              <a:avLst>
                <a:gd name="adj1" fmla="val 50000"/>
              </a:avLst>
            </a:prstGeom>
            <a:ln w="152400" cap="flat">
              <a:solidFill>
                <a:srgbClr val="7030A0"/>
              </a:solidFill>
              <a:prstDash val="solid"/>
              <a:round/>
              <a:tailEnd type="triangle" w="med" len="med"/>
            </a:ln>
            <a:effectLst/>
          </p:spPr>
        </p:cxnSp>
        <p:cxnSp>
          <p:nvCxnSpPr>
            <p:cNvPr id="40" name="Connector 837"/>
            <p:cNvCxnSpPr>
              <a:stCxn id="839" idx="6"/>
              <a:endCxn id="827" idx="1"/>
            </p:cNvCxnSpPr>
            <p:nvPr/>
          </p:nvCxnSpPr>
          <p:spPr>
            <a:xfrm flipV="1">
              <a:off x="3225583" y="3503408"/>
              <a:ext cx="2477307" cy="1519918"/>
            </a:xfrm>
            <a:prstGeom prst="straightConnector1">
              <a:avLst/>
            </a:prstGeom>
            <a:ln w="152400" cap="flat">
              <a:solidFill>
                <a:srgbClr val="7030A0"/>
              </a:solidFill>
              <a:prstDash val="solid"/>
              <a:round/>
              <a:tailEnd type="triangle" w="med" len="med"/>
            </a:ln>
            <a:effectLst/>
          </p:spPr>
        </p:cxnSp>
        <p:cxnSp>
          <p:nvCxnSpPr>
            <p:cNvPr id="45" name="Connector 837"/>
            <p:cNvCxnSpPr>
              <a:stCxn id="839" idx="6"/>
            </p:cNvCxnSpPr>
            <p:nvPr/>
          </p:nvCxnSpPr>
          <p:spPr>
            <a:xfrm flipV="1">
              <a:off x="3225583" y="4934275"/>
              <a:ext cx="2397793" cy="89051"/>
            </a:xfrm>
            <a:prstGeom prst="straightConnector1">
              <a:avLst/>
            </a:prstGeom>
            <a:ln w="152400" cap="flat">
              <a:solidFill>
                <a:srgbClr val="7030A0"/>
              </a:solidFill>
              <a:prstDash val="solid"/>
              <a:round/>
              <a:tailEnd type="triangle" w="med" len="med"/>
            </a:ln>
            <a:effectLst/>
          </p:spPr>
        </p:cxnSp>
        <p:cxnSp>
          <p:nvCxnSpPr>
            <p:cNvPr id="46" name="Connector 837"/>
            <p:cNvCxnSpPr>
              <a:endCxn id="57" idx="1"/>
            </p:cNvCxnSpPr>
            <p:nvPr/>
          </p:nvCxnSpPr>
          <p:spPr>
            <a:xfrm>
              <a:off x="3239239" y="5023326"/>
              <a:ext cx="2463651" cy="1341817"/>
            </a:xfrm>
            <a:prstGeom prst="straightConnector1">
              <a:avLst/>
            </a:prstGeom>
            <a:ln w="152400" cap="flat">
              <a:solidFill>
                <a:srgbClr val="7030A0"/>
              </a:solidFill>
              <a:prstDash val="solid"/>
              <a:round/>
              <a:tailEnd type="triangle" w="med" len="med"/>
            </a:ln>
            <a:effectLst/>
          </p:spPr>
        </p:cxnSp>
      </p:grpSp>
      <p:sp>
        <p:nvSpPr>
          <p:cNvPr id="63" name="Shape 858"/>
          <p:cNvSpPr/>
          <p:nvPr/>
        </p:nvSpPr>
        <p:spPr>
          <a:xfrm>
            <a:off x="11455853" y="3047886"/>
            <a:ext cx="12134262" cy="9693742"/>
          </a:xfrm>
          <a:prstGeom prst="rect">
            <a:avLst/>
          </a:prstGeom>
          <a:solidFill>
            <a:schemeClr val="accent1">
              <a:hueOff val="3929895"/>
              <a:satOff val="89743"/>
              <a:lumOff val="-68918"/>
              <a:alpha val="70000"/>
            </a:schemeClr>
          </a:solidFill>
          <a:ln w="12700">
            <a:miter lim="400000"/>
          </a:ln>
        </p:spPr>
        <p:txBody>
          <a:bodyPr lIns="50800" tIns="50800" rIns="50800" bIns="50800" anchor="ctr"/>
          <a:lstStyle/>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t> </a:t>
            </a:r>
            <a:r>
              <a:rPr lang="en-US" sz="3600" dirty="0" smtClean="0">
                <a:solidFill>
                  <a:srgbClr val="FFFF00"/>
                </a:solidFill>
              </a:rPr>
              <a:t> </a:t>
            </a:r>
            <a:br>
              <a:rPr lang="en-US" sz="3600" dirty="0" smtClean="0">
                <a:solidFill>
                  <a:srgbClr val="FFFF00"/>
                </a:solidFill>
              </a:rPr>
            </a:br>
            <a:r>
              <a:rPr lang="en-US" sz="3600" dirty="0" smtClean="0">
                <a:solidFill>
                  <a:srgbClr val="FFFF00"/>
                </a:solidFill>
              </a:rPr>
              <a:t> </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a:solidFill>
                  <a:srgbClr val="FFFF00"/>
                </a:solidFill>
              </a:rPr>
              <a:t> </a:t>
            </a:r>
            <a:r>
              <a:rPr lang="en-US" sz="3600" dirty="0" smtClean="0">
                <a:solidFill>
                  <a:srgbClr val="FFFF00"/>
                </a:solidFill>
              </a:rPr>
              <a:t> </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solidFill>
                  <a:srgbClr val="FFFF00"/>
                </a:solidFill>
              </a:rPr>
              <a:t>   -&gt;</a:t>
            </a:r>
            <a:r>
              <a:rPr lang="en-US" sz="3600" dirty="0" err="1" smtClean="0">
                <a:solidFill>
                  <a:srgbClr val="FFFF00"/>
                </a:solidFill>
              </a:rPr>
              <a:t>addTask</a:t>
            </a:r>
            <a:r>
              <a:rPr lang="en-US" sz="3600" dirty="0" smtClean="0">
                <a:solidFill>
                  <a:srgbClr val="FFFF00"/>
                </a:solidFill>
              </a:rPr>
              <a:t>(Encode(HD), Encode(SD), Thumb)</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endParaRPr lang="en-US" sz="3600" dirty="0" smtClean="0">
              <a:solidFill>
                <a:srgbClr val="FFFF00"/>
              </a:solidFill>
            </a:endParaRP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solidFill>
                  <a:srgbClr val="FFFF00"/>
                </a:solidFill>
              </a:rPr>
              <a:t>  </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solidFill>
                  <a:srgbClr val="FFFF00"/>
                </a:solidFill>
              </a:rPr>
              <a:t>   -&gt;</a:t>
            </a:r>
            <a:r>
              <a:rPr lang="en-US" sz="3600" dirty="0" err="1" smtClean="0">
                <a:solidFill>
                  <a:srgbClr val="FFFF00"/>
                </a:solidFill>
              </a:rPr>
              <a:t>addTask</a:t>
            </a:r>
            <a:r>
              <a:rPr lang="en-US" sz="3600" dirty="0" smtClean="0">
                <a:solidFill>
                  <a:srgbClr val="FFFF00"/>
                </a:solidFill>
              </a:rPr>
              <a:t>(Encode(AAC))</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endParaRPr lang="en-US" sz="3600" dirty="0" smtClean="0">
              <a:solidFill>
                <a:srgbClr val="FFFF00"/>
              </a:solidFill>
            </a:endParaRP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solidFill>
                  <a:srgbClr val="FFFF00"/>
                </a:solidFill>
              </a:rPr>
              <a:t>  </a:t>
            </a:r>
            <a:endParaRPr lang="en-US" sz="3600" dirty="0">
              <a:solidFill>
                <a:srgbClr val="FFFF00"/>
              </a:solidFill>
            </a:endParaRP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a:solidFill>
                  <a:srgbClr val="FFFF00"/>
                </a:solidFill>
              </a:rPr>
              <a:t> </a:t>
            </a:r>
            <a:r>
              <a:rPr lang="en-US" sz="3600" dirty="0" smtClean="0">
                <a:solidFill>
                  <a:srgbClr val="FFFF00"/>
                </a:solidFill>
              </a:rPr>
              <a:t>  -&gt;</a:t>
            </a:r>
            <a:r>
              <a:rPr lang="en-US" sz="3600" dirty="0" err="1" smtClean="0">
                <a:solidFill>
                  <a:srgbClr val="FFFF00"/>
                </a:solidFill>
              </a:rPr>
              <a:t>addTask</a:t>
            </a:r>
            <a:r>
              <a:rPr lang="en-US" sz="3600" dirty="0" smtClean="0">
                <a:solidFill>
                  <a:srgbClr val="FFFF00"/>
                </a:solidFill>
              </a:rPr>
              <a:t>(Analysis)</a:t>
            </a:r>
            <a:endParaRPr lang="en-US" sz="3600" dirty="0">
              <a:solidFill>
                <a:srgbClr val="FFFF00"/>
              </a:solidFill>
            </a:endParaRPr>
          </a:p>
        </p:txBody>
      </p:sp>
      <p:sp>
        <p:nvSpPr>
          <p:cNvPr id="30" name="Shape 858"/>
          <p:cNvSpPr/>
          <p:nvPr/>
        </p:nvSpPr>
        <p:spPr>
          <a:xfrm>
            <a:off x="11501660" y="3064319"/>
            <a:ext cx="12134262" cy="9693742"/>
          </a:xfrm>
          <a:prstGeom prst="rect">
            <a:avLst/>
          </a:prstGeom>
          <a:solidFill>
            <a:schemeClr val="accent1">
              <a:hueOff val="3929895"/>
              <a:satOff val="89743"/>
              <a:lumOff val="-68918"/>
              <a:alpha val="87000"/>
            </a:schemeClr>
          </a:solidFill>
          <a:ln w="12700">
            <a:miter lim="400000"/>
          </a:ln>
        </p:spPr>
        <p:txBody>
          <a:bodyPr lIns="50800" tIns="50800" rIns="50800" bIns="50800" anchor="ctr"/>
          <a:lstStyle/>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t> </a:t>
            </a:r>
            <a:r>
              <a:rPr lang="en-US" sz="3600" dirty="0" smtClean="0">
                <a:solidFill>
                  <a:srgbClr val="FFFF00"/>
                </a:solidFill>
              </a:rPr>
              <a:t> </a:t>
            </a:r>
            <a:br>
              <a:rPr lang="en-US" sz="3600" dirty="0" smtClean="0">
                <a:solidFill>
                  <a:srgbClr val="FFFF00"/>
                </a:solidFill>
              </a:rPr>
            </a:br>
            <a:r>
              <a:rPr lang="en-US" sz="3600" dirty="0" smtClean="0">
                <a:solidFill>
                  <a:srgbClr val="FFFF00"/>
                </a:solidFill>
              </a:rPr>
              <a:t> </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a:solidFill>
                  <a:srgbClr val="FFFF00"/>
                </a:solidFill>
              </a:rPr>
              <a:t> </a:t>
            </a:r>
            <a:r>
              <a:rPr lang="en-US" sz="3600" dirty="0" smtClean="0">
                <a:solidFill>
                  <a:srgbClr val="FFFF00"/>
                </a:solidFill>
              </a:rPr>
              <a:t> </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solidFill>
                  <a:srgbClr val="FFFF00"/>
                </a:solidFill>
              </a:rPr>
              <a:t>   </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a:solidFill>
                  <a:srgbClr val="FFFF00"/>
                </a:solidFill>
              </a:rPr>
              <a:t> </a:t>
            </a:r>
            <a:r>
              <a:rPr lang="en-US" sz="3600" dirty="0" smtClean="0">
                <a:solidFill>
                  <a:srgbClr val="FFFF00"/>
                </a:solidFill>
              </a:rPr>
              <a:t>  -&gt;</a:t>
            </a:r>
            <a:r>
              <a:rPr lang="en-US" sz="3600" dirty="0" err="1" smtClean="0">
                <a:solidFill>
                  <a:srgbClr val="FFFF00"/>
                </a:solidFill>
              </a:rPr>
              <a:t>addTask</a:t>
            </a:r>
            <a:r>
              <a:rPr lang="en-US" sz="3600" dirty="0" smtClean="0">
                <a:solidFill>
                  <a:srgbClr val="FFFF00"/>
                </a:solidFill>
              </a:rPr>
              <a:t>(Encode(HD, 10s), </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a:solidFill>
                  <a:srgbClr val="FFFF00"/>
                </a:solidFill>
              </a:rPr>
              <a:t> </a:t>
            </a:r>
            <a:r>
              <a:rPr lang="en-US" sz="3600" dirty="0" smtClean="0">
                <a:solidFill>
                  <a:srgbClr val="FFFF00"/>
                </a:solidFill>
              </a:rPr>
              <a:t>            Encode(SD, 10s), Thumb(10s))</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endParaRPr lang="en-US" sz="3600" dirty="0" smtClean="0">
              <a:solidFill>
                <a:srgbClr val="FFFF00"/>
              </a:solidFill>
            </a:endParaRP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solidFill>
                  <a:srgbClr val="FFFF00"/>
                </a:solidFill>
              </a:rPr>
              <a:t>  </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solidFill>
                  <a:srgbClr val="FFFF00"/>
                </a:solidFill>
              </a:rPr>
              <a:t>   </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endParaRPr lang="en-US" sz="3600" dirty="0" smtClean="0">
              <a:solidFill>
                <a:srgbClr val="FFFF00"/>
              </a:solidFill>
            </a:endParaRP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smtClean="0">
                <a:solidFill>
                  <a:srgbClr val="FFFF00"/>
                </a:solidFill>
              </a:rPr>
              <a:t>  </a:t>
            </a:r>
            <a:endParaRPr lang="en-US" sz="3600" dirty="0">
              <a:solidFill>
                <a:srgbClr val="FFFF00"/>
              </a:solidFill>
            </a:endParaRP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3600" dirty="0">
                <a:solidFill>
                  <a:srgbClr val="FFFF00"/>
                </a:solidFill>
              </a:rPr>
              <a:t> </a:t>
            </a:r>
            <a:r>
              <a:rPr lang="en-US" sz="3600" dirty="0" smtClean="0">
                <a:solidFill>
                  <a:srgbClr val="FFFF00"/>
                </a:solidFill>
              </a:rPr>
              <a:t>  </a:t>
            </a:r>
            <a:endParaRPr lang="en-US" sz="3600" dirty="0">
              <a:solidFill>
                <a:srgbClr val="FFFF00"/>
              </a:solidFill>
            </a:endParaRPr>
          </a:p>
        </p:txBody>
      </p:sp>
      <p:grpSp>
        <p:nvGrpSpPr>
          <p:cNvPr id="32" name="Group 31"/>
          <p:cNvGrpSpPr/>
          <p:nvPr/>
        </p:nvGrpSpPr>
        <p:grpSpPr>
          <a:xfrm>
            <a:off x="1132979" y="4232148"/>
            <a:ext cx="2320661" cy="7564418"/>
            <a:chOff x="4986522" y="4624036"/>
            <a:chExt cx="2320661" cy="7564418"/>
          </a:xfrm>
        </p:grpSpPr>
        <p:grpSp>
          <p:nvGrpSpPr>
            <p:cNvPr id="36" name="Group 35"/>
            <p:cNvGrpSpPr/>
            <p:nvPr/>
          </p:nvGrpSpPr>
          <p:grpSpPr>
            <a:xfrm>
              <a:off x="5174300" y="7497872"/>
              <a:ext cx="1945105" cy="1879859"/>
              <a:chOff x="7748168" y="6007740"/>
              <a:chExt cx="1945105" cy="1879859"/>
            </a:xfrm>
          </p:grpSpPr>
          <p:pic>
            <p:nvPicPr>
              <p:cNvPr id="50" name="pasted-image.pdf"/>
              <p:cNvPicPr>
                <a:picLocks noChangeAspect="1"/>
              </p:cNvPicPr>
              <p:nvPr/>
            </p:nvPicPr>
            <p:blipFill rotWithShape="1">
              <a:blip r:embed="rId3">
                <a:extLst/>
              </a:blip>
              <a:srcRect l="12375" t="23887" r="13529" b="26333"/>
              <a:stretch/>
            </p:blipFill>
            <p:spPr>
              <a:xfrm>
                <a:off x="7812619" y="6007740"/>
                <a:ext cx="1816203" cy="1220163"/>
              </a:xfrm>
              <a:prstGeom prst="rect">
                <a:avLst/>
              </a:prstGeom>
              <a:ln w="12700" cap="flat">
                <a:noFill/>
                <a:miter lim="400000"/>
              </a:ln>
              <a:effectLst/>
            </p:spPr>
          </p:pic>
          <p:sp>
            <p:nvSpPr>
              <p:cNvPr id="51" name="Text Placeholder 1"/>
              <p:cNvSpPr txBox="1">
                <a:spLocks/>
              </p:cNvSpPr>
              <p:nvPr/>
            </p:nvSpPr>
            <p:spPr>
              <a:xfrm>
                <a:off x="7748168" y="7268611"/>
                <a:ext cx="1945105" cy="61898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3100" b="1" dirty="0" smtClean="0">
                    <a:solidFill>
                      <a:schemeClr val="bg1">
                        <a:lumMod val="50000"/>
                      </a:schemeClr>
                    </a:solidFill>
                    <a:latin typeface="Vista Sans OT Reg" charset="0"/>
                    <a:ea typeface="Vista Sans OT Reg" charset="0"/>
                    <a:cs typeface="Vista Sans OT Reg" charset="0"/>
                  </a:rPr>
                  <a:t>Sound</a:t>
                </a:r>
                <a:endParaRPr lang="en-US" sz="3100" b="1" dirty="0">
                  <a:solidFill>
                    <a:schemeClr val="bg1">
                      <a:lumMod val="50000"/>
                    </a:schemeClr>
                  </a:solidFill>
                  <a:latin typeface="Vista Sans OT Reg" charset="0"/>
                  <a:ea typeface="Vista Sans OT Reg" charset="0"/>
                  <a:cs typeface="Vista Sans OT Reg" charset="0"/>
                </a:endParaRPr>
              </a:p>
            </p:txBody>
          </p:sp>
        </p:grpSp>
        <p:grpSp>
          <p:nvGrpSpPr>
            <p:cNvPr id="37" name="Group 36"/>
            <p:cNvGrpSpPr/>
            <p:nvPr/>
          </p:nvGrpSpPr>
          <p:grpSpPr>
            <a:xfrm>
              <a:off x="4997409" y="9964740"/>
              <a:ext cx="2298887" cy="2223714"/>
              <a:chOff x="7639011" y="8508475"/>
              <a:chExt cx="2298887" cy="2223714"/>
            </a:xfrm>
          </p:grpSpPr>
          <p:pic>
            <p:nvPicPr>
              <p:cNvPr id="48" name="pasted-image.pdf"/>
              <p:cNvPicPr>
                <a:picLocks noChangeAspect="1"/>
              </p:cNvPicPr>
              <p:nvPr/>
            </p:nvPicPr>
            <p:blipFill rotWithShape="1">
              <a:blip r:embed="rId4">
                <a:extLst/>
              </a:blip>
              <a:srcRect l="21981" t="14144" r="23139" b="15023"/>
              <a:stretch/>
            </p:blipFill>
            <p:spPr>
              <a:xfrm>
                <a:off x="8115877" y="8508475"/>
                <a:ext cx="1345154" cy="1736202"/>
              </a:xfrm>
              <a:prstGeom prst="rect">
                <a:avLst/>
              </a:prstGeom>
              <a:ln w="12700" cap="flat">
                <a:noFill/>
                <a:miter lim="400000"/>
              </a:ln>
              <a:effectLst/>
            </p:spPr>
          </p:pic>
          <p:sp>
            <p:nvSpPr>
              <p:cNvPr id="49" name="Text Placeholder 1"/>
              <p:cNvSpPr txBox="1">
                <a:spLocks/>
              </p:cNvSpPr>
              <p:nvPr/>
            </p:nvSpPr>
            <p:spPr>
              <a:xfrm>
                <a:off x="7639011" y="10138813"/>
                <a:ext cx="2298887" cy="59337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3100" b="1" dirty="0" smtClean="0">
                    <a:solidFill>
                      <a:schemeClr val="bg1">
                        <a:lumMod val="50000"/>
                      </a:schemeClr>
                    </a:solidFill>
                    <a:latin typeface="Vista Sans OT Reg" charset="0"/>
                    <a:ea typeface="Vista Sans OT Reg" charset="0"/>
                    <a:cs typeface="Vista Sans OT Reg" charset="0"/>
                  </a:rPr>
                  <a:t>Metadata</a:t>
                </a:r>
                <a:endParaRPr lang="en-US" sz="3100" b="1" dirty="0">
                  <a:solidFill>
                    <a:schemeClr val="bg1">
                      <a:lumMod val="50000"/>
                    </a:schemeClr>
                  </a:solidFill>
                  <a:latin typeface="Vista Sans OT Reg" charset="0"/>
                  <a:ea typeface="Vista Sans OT Reg" charset="0"/>
                  <a:cs typeface="Vista Sans OT Reg" charset="0"/>
                </a:endParaRPr>
              </a:p>
            </p:txBody>
          </p:sp>
        </p:grpSp>
        <p:grpSp>
          <p:nvGrpSpPr>
            <p:cNvPr id="38" name="Group 37"/>
            <p:cNvGrpSpPr/>
            <p:nvPr/>
          </p:nvGrpSpPr>
          <p:grpSpPr>
            <a:xfrm>
              <a:off x="4986522" y="4624036"/>
              <a:ext cx="2320661" cy="2120227"/>
              <a:chOff x="7560390" y="3811238"/>
              <a:chExt cx="2320661" cy="2120227"/>
            </a:xfrm>
          </p:grpSpPr>
          <p:pic>
            <p:nvPicPr>
              <p:cNvPr id="41" name="pasted-image.pdf"/>
              <p:cNvPicPr>
                <a:picLocks noChangeAspect="1"/>
              </p:cNvPicPr>
              <p:nvPr/>
            </p:nvPicPr>
            <p:blipFill rotWithShape="1">
              <a:blip r:embed="rId5">
                <a:extLst/>
              </a:blip>
              <a:srcRect l="19994" t="19170" r="24182" b="13430"/>
              <a:stretch/>
            </p:blipFill>
            <p:spPr>
              <a:xfrm>
                <a:off x="8036569" y="3811238"/>
                <a:ext cx="1368302" cy="1652041"/>
              </a:xfrm>
              <a:prstGeom prst="rect">
                <a:avLst/>
              </a:prstGeom>
              <a:ln w="12700" cap="flat">
                <a:noFill/>
                <a:miter lim="400000"/>
              </a:ln>
              <a:effectLst/>
            </p:spPr>
          </p:pic>
          <p:sp>
            <p:nvSpPr>
              <p:cNvPr id="47" name="Text Placeholder 1"/>
              <p:cNvSpPr txBox="1">
                <a:spLocks/>
              </p:cNvSpPr>
              <p:nvPr/>
            </p:nvSpPr>
            <p:spPr>
              <a:xfrm>
                <a:off x="7560390" y="5190654"/>
                <a:ext cx="2320661" cy="74081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3100" b="1" dirty="0" smtClean="0">
                    <a:solidFill>
                      <a:schemeClr val="bg1">
                        <a:lumMod val="50000"/>
                      </a:schemeClr>
                    </a:solidFill>
                    <a:latin typeface="Vista Sans OT Reg" charset="0"/>
                    <a:ea typeface="Vista Sans OT Reg" charset="0"/>
                    <a:cs typeface="Vista Sans OT Reg" charset="0"/>
                  </a:rPr>
                  <a:t>Images</a:t>
                </a:r>
                <a:endParaRPr lang="en-US" sz="3100" b="1" dirty="0">
                  <a:solidFill>
                    <a:schemeClr val="bg1">
                      <a:lumMod val="50000"/>
                    </a:schemeClr>
                  </a:solidFill>
                  <a:latin typeface="Vista Sans OT Reg" charset="0"/>
                  <a:ea typeface="Vista Sans OT Reg" charset="0"/>
                  <a:cs typeface="Vista Sans OT Reg" charset="0"/>
                </a:endParaRPr>
              </a:p>
            </p:txBody>
          </p:sp>
        </p:grpSp>
      </p:grpSp>
      <p:sp>
        <p:nvSpPr>
          <p:cNvPr id="52" name="Rectangle 51"/>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31</a:t>
            </a:r>
            <a:endParaRPr lang="en-US" dirty="0"/>
          </a:p>
        </p:txBody>
      </p:sp>
    </p:spTree>
    <p:extLst>
      <p:ext uri="{BB962C8B-B14F-4D97-AF65-F5344CB8AC3E}">
        <p14:creationId xmlns:p14="http://schemas.microsoft.com/office/powerpoint/2010/main" val="29079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left)">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dissolv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3"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167"/>
          <p:cNvSpPr/>
          <p:nvPr/>
        </p:nvSpPr>
        <p:spPr>
          <a:xfrm>
            <a:off x="4833940" y="2641600"/>
            <a:ext cx="4587724" cy="4428653"/>
          </a:xfrm>
          <a:prstGeom prst="roundRect">
            <a:avLst>
              <a:gd name="adj" fmla="val 882"/>
            </a:avLst>
          </a:prstGeom>
          <a:solidFill>
            <a:srgbClr val="FF7129">
              <a:alpha val="61000"/>
            </a:srgbClr>
          </a:solidFill>
          <a:ln w="66675" cap="flat">
            <a:solidFill>
              <a:srgbClr val="FF7129"/>
            </a:solidFill>
            <a:prstDash val="solid"/>
            <a:miter lim="400000"/>
          </a:ln>
          <a:effectLst/>
        </p:spPr>
        <p:txBody>
          <a:bodyPr wrap="square" lIns="0" tIns="0" rIns="0" bIns="0" numCol="1" anchor="ctr">
            <a:noAutofit/>
          </a:bodyPr>
          <a:lstStyle/>
          <a:p>
            <a:pPr marL="23145" marR="23145" lvl="0"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endParaRPr dirty="0">
              <a:latin typeface="Helvetica Neue Medium" charset="0"/>
              <a:ea typeface="Helvetica Neue Medium" charset="0"/>
              <a:cs typeface="Helvetica Neue Medium" charset="0"/>
            </a:endParaRPr>
          </a:p>
        </p:txBody>
      </p:sp>
      <p:sp>
        <p:nvSpPr>
          <p:cNvPr id="844" name="Shape 844"/>
          <p:cNvSpPr/>
          <p:nvPr/>
        </p:nvSpPr>
        <p:spPr>
          <a:xfrm>
            <a:off x="37954779" y="3098687"/>
            <a:ext cx="599587" cy="7333327"/>
          </a:xfrm>
          <a:prstGeom prst="rect">
            <a:avLst/>
          </a:prstGeom>
          <a:solidFill>
            <a:schemeClr val="accent1">
              <a:hueOff val="3929895"/>
              <a:satOff val="89743"/>
              <a:lumOff val="-68918"/>
              <a:alpha val="20000"/>
            </a:schemeClr>
          </a:solidFill>
          <a:ln w="12700">
            <a:miter lim="400000"/>
          </a:ln>
        </p:spPr>
        <p:txBody>
          <a:bodyPr lIns="38430" tIns="38430" rIns="38430" bIns="38430" anchor="ct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sp>
        <p:nvSpPr>
          <p:cNvPr id="2" name="Title 1"/>
          <p:cNvSpPr>
            <a:spLocks noGrp="1"/>
          </p:cNvSpPr>
          <p:nvPr>
            <p:ph type="title"/>
          </p:nvPr>
        </p:nvSpPr>
        <p:spPr/>
        <p:txBody>
          <a:bodyPr/>
          <a:lstStyle/>
          <a:p>
            <a:r>
              <a:rPr lang="en-US" dirty="0" smtClean="0"/>
              <a:t>DAG on stream-of-tracks interface</a:t>
            </a:r>
            <a:endParaRPr lang="en-US" dirty="0"/>
          </a:p>
        </p:txBody>
      </p:sp>
      <p:sp>
        <p:nvSpPr>
          <p:cNvPr id="121" name="Shape 38"/>
          <p:cNvSpPr/>
          <p:nvPr/>
        </p:nvSpPr>
        <p:spPr>
          <a:xfrm>
            <a:off x="556924" y="12417194"/>
            <a:ext cx="3836170" cy="72250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marL="27093" marR="27093" defTabSz="609600">
              <a:lnSpc>
                <a:spcPct val="90000"/>
              </a:lnSpc>
              <a:defRPr sz="8800">
                <a:solidFill>
                  <a:srgbClr val="FFFFFF"/>
                </a:solidFill>
                <a:uFill>
                  <a:solidFill>
                    <a:srgbClr val="FFFFFF"/>
                  </a:solidFill>
                </a:uFill>
              </a:defRPr>
            </a:lvl1pPr>
          </a:lstStyle>
          <a:p>
            <a:pPr lvl="0">
              <a:lnSpc>
                <a:spcPct val="110000"/>
              </a:lnSpc>
              <a:spcBef>
                <a:spcPts val="1000"/>
              </a:spcBef>
              <a:buClr>
                <a:srgbClr val="62D966"/>
              </a:buClr>
              <a:defRPr sz="1800">
                <a:solidFill>
                  <a:srgbClr val="000000"/>
                </a:solidFill>
                <a:uFillTx/>
              </a:defRPr>
            </a:pPr>
            <a:r>
              <a:rPr lang="en-US" sz="4000" b="1" dirty="0" smtClean="0">
                <a:solidFill>
                  <a:schemeClr val="bg1">
                    <a:lumMod val="50000"/>
                  </a:schemeClr>
                </a:solidFill>
                <a:latin typeface="Helvetica Neue" charset="0"/>
                <a:ea typeface="Helvetica Neue" charset="0"/>
                <a:cs typeface="Helvetica Neue" charset="0"/>
                <a:sym typeface="Helvetica"/>
              </a:rPr>
              <a:t>Track</a:t>
            </a:r>
            <a:endParaRPr sz="4000" b="1" dirty="0">
              <a:solidFill>
                <a:schemeClr val="bg1">
                  <a:lumMod val="50000"/>
                </a:schemeClr>
              </a:solidFill>
              <a:latin typeface="Helvetica Neue" charset="0"/>
              <a:ea typeface="Helvetica Neue" charset="0"/>
              <a:cs typeface="Helvetica Neue" charset="0"/>
              <a:sym typeface="Helvetica"/>
            </a:endParaRPr>
          </a:p>
        </p:txBody>
      </p:sp>
      <p:cxnSp>
        <p:nvCxnSpPr>
          <p:cNvPr id="120" name="Straight Connector 119"/>
          <p:cNvCxnSpPr/>
          <p:nvPr/>
        </p:nvCxnSpPr>
        <p:spPr>
          <a:xfrm flipH="1">
            <a:off x="3687774" y="3047886"/>
            <a:ext cx="0" cy="9473518"/>
          </a:xfrm>
          <a:prstGeom prst="line">
            <a:avLst/>
          </a:prstGeom>
          <a:noFill/>
          <a:ln w="47625" cap="flat">
            <a:solidFill>
              <a:srgbClr val="000000"/>
            </a:solidFill>
            <a:prstDash val="dash"/>
            <a:miter lim="400000"/>
          </a:ln>
          <a:effectLst/>
        </p:spPr>
        <p:style>
          <a:lnRef idx="0">
            <a:scrgbClr r="0" g="0" b="0"/>
          </a:lnRef>
          <a:fillRef idx="0">
            <a:scrgbClr r="0" g="0" b="0"/>
          </a:fillRef>
          <a:effectRef idx="0">
            <a:scrgbClr r="0" g="0" b="0"/>
          </a:effectRef>
          <a:fontRef idx="none"/>
        </p:style>
      </p:cxnSp>
      <p:sp>
        <p:nvSpPr>
          <p:cNvPr id="827" name="Shape 827"/>
          <p:cNvSpPr/>
          <p:nvPr/>
        </p:nvSpPr>
        <p:spPr>
          <a:xfrm>
            <a:off x="5702890" y="2987216"/>
            <a:ext cx="2803628" cy="1032384"/>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102" dirty="0" smtClean="0">
                <a:solidFill>
                  <a:schemeClr val="accent1">
                    <a:hueOff val="3929895"/>
                    <a:satOff val="89743"/>
                    <a:lumOff val="-68918"/>
                  </a:schemeClr>
                </a:solidFill>
              </a:rPr>
              <a:t>Encode(HD)</a:t>
            </a:r>
            <a:endParaRPr sz="3102" dirty="0">
              <a:solidFill>
                <a:schemeClr val="accent1">
                  <a:hueOff val="3929895"/>
                  <a:satOff val="89743"/>
                  <a:lumOff val="-68918"/>
                </a:schemeClr>
              </a:solidFill>
            </a:endParaRPr>
          </a:p>
        </p:txBody>
      </p:sp>
      <p:sp>
        <p:nvSpPr>
          <p:cNvPr id="56" name="Shape 827"/>
          <p:cNvSpPr/>
          <p:nvPr/>
        </p:nvSpPr>
        <p:spPr>
          <a:xfrm>
            <a:off x="5702890" y="4418083"/>
            <a:ext cx="2803628" cy="1032384"/>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102" dirty="0" smtClean="0">
                <a:solidFill>
                  <a:schemeClr val="accent1">
                    <a:hueOff val="3929895"/>
                    <a:satOff val="89743"/>
                    <a:lumOff val="-68918"/>
                  </a:schemeClr>
                </a:solidFill>
              </a:rPr>
              <a:t>Encode(SD)</a:t>
            </a:r>
            <a:endParaRPr sz="3102" dirty="0">
              <a:solidFill>
                <a:schemeClr val="accent1">
                  <a:hueOff val="3929895"/>
                  <a:satOff val="89743"/>
                  <a:lumOff val="-68918"/>
                </a:schemeClr>
              </a:solidFill>
            </a:endParaRPr>
          </a:p>
        </p:txBody>
      </p:sp>
      <p:sp>
        <p:nvSpPr>
          <p:cNvPr id="57" name="Shape 827"/>
          <p:cNvSpPr/>
          <p:nvPr/>
        </p:nvSpPr>
        <p:spPr>
          <a:xfrm>
            <a:off x="5702890" y="5848951"/>
            <a:ext cx="2803628" cy="1032384"/>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102" smtClean="0">
                <a:solidFill>
                  <a:schemeClr val="accent1">
                    <a:hueOff val="3929895"/>
                    <a:satOff val="89743"/>
                    <a:lumOff val="-68918"/>
                  </a:schemeClr>
                </a:solidFill>
              </a:rPr>
              <a:t>Thumbnail</a:t>
            </a:r>
            <a:endParaRPr sz="3102" dirty="0">
              <a:solidFill>
                <a:schemeClr val="accent1">
                  <a:hueOff val="3929895"/>
                  <a:satOff val="89743"/>
                  <a:lumOff val="-68918"/>
                </a:schemeClr>
              </a:solidFill>
            </a:endParaRPr>
          </a:p>
        </p:txBody>
      </p:sp>
      <p:sp>
        <p:nvSpPr>
          <p:cNvPr id="61" name="Shape 38"/>
          <p:cNvSpPr/>
          <p:nvPr/>
        </p:nvSpPr>
        <p:spPr>
          <a:xfrm>
            <a:off x="5147230" y="12388596"/>
            <a:ext cx="3882012" cy="72250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marL="27093" marR="27093" defTabSz="609600">
              <a:lnSpc>
                <a:spcPct val="90000"/>
              </a:lnSpc>
              <a:defRPr sz="8800">
                <a:solidFill>
                  <a:srgbClr val="FFFFFF"/>
                </a:solidFill>
                <a:uFill>
                  <a:solidFill>
                    <a:srgbClr val="FFFFFF"/>
                  </a:solidFill>
                </a:uFill>
              </a:defRPr>
            </a:lvl1pPr>
          </a:lstStyle>
          <a:p>
            <a:pPr lvl="0">
              <a:lnSpc>
                <a:spcPct val="110000"/>
              </a:lnSpc>
              <a:spcBef>
                <a:spcPts val="1000"/>
              </a:spcBef>
              <a:buClr>
                <a:srgbClr val="62D966"/>
              </a:buClr>
              <a:defRPr sz="1800">
                <a:solidFill>
                  <a:srgbClr val="000000"/>
                </a:solidFill>
                <a:uFillTx/>
              </a:defRPr>
            </a:pPr>
            <a:r>
              <a:rPr lang="en-US" sz="4000" b="1" dirty="0" smtClean="0">
                <a:solidFill>
                  <a:schemeClr val="bg1">
                    <a:lumMod val="50000"/>
                  </a:schemeClr>
                </a:solidFill>
                <a:latin typeface="Helvetica Neue" charset="0"/>
                <a:ea typeface="Helvetica Neue" charset="0"/>
                <a:cs typeface="Helvetica Neue" charset="0"/>
                <a:sym typeface="Helvetica"/>
              </a:rPr>
              <a:t>Tasks</a:t>
            </a:r>
            <a:endParaRPr sz="4000" b="1" dirty="0">
              <a:solidFill>
                <a:schemeClr val="bg1">
                  <a:lumMod val="50000"/>
                </a:schemeClr>
              </a:solidFill>
              <a:latin typeface="Helvetica Neue" charset="0"/>
              <a:ea typeface="Helvetica Neue" charset="0"/>
              <a:cs typeface="Helvetica Neue" charset="0"/>
              <a:sym typeface="Helvetica"/>
            </a:endParaRPr>
          </a:p>
        </p:txBody>
      </p:sp>
      <p:cxnSp>
        <p:nvCxnSpPr>
          <p:cNvPr id="837" name="Connector 837"/>
          <p:cNvCxnSpPr>
            <a:stCxn id="840" idx="3"/>
            <a:endCxn id="831" idx="1"/>
          </p:cNvCxnSpPr>
          <p:nvPr/>
        </p:nvCxnSpPr>
        <p:spPr>
          <a:xfrm>
            <a:off x="3225620" y="8082510"/>
            <a:ext cx="2475596" cy="1799"/>
          </a:xfrm>
          <a:prstGeom prst="straightConnector1">
            <a:avLst/>
          </a:prstGeom>
          <a:ln w="152400" cap="flat">
            <a:solidFill>
              <a:srgbClr val="7030A0"/>
            </a:solidFill>
            <a:prstDash val="solid"/>
            <a:round/>
            <a:tailEnd type="triangle" w="med" len="med"/>
          </a:ln>
          <a:effectLst/>
        </p:spPr>
      </p:cxnSp>
      <p:sp>
        <p:nvSpPr>
          <p:cNvPr id="835" name="Shape 835"/>
          <p:cNvSpPr/>
          <p:nvPr/>
        </p:nvSpPr>
        <p:spPr>
          <a:xfrm>
            <a:off x="5724293" y="9913413"/>
            <a:ext cx="2803627" cy="1462926"/>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sz="3102">
                <a:solidFill>
                  <a:schemeClr val="accent1">
                    <a:hueOff val="3929895"/>
                    <a:satOff val="89743"/>
                    <a:lumOff val="-68918"/>
                  </a:schemeClr>
                </a:solidFill>
              </a:rPr>
              <a:t>Analysis</a:t>
            </a:r>
          </a:p>
        </p:txBody>
      </p:sp>
      <p:sp>
        <p:nvSpPr>
          <p:cNvPr id="831" name="Shape 831"/>
          <p:cNvSpPr/>
          <p:nvPr/>
        </p:nvSpPr>
        <p:spPr>
          <a:xfrm>
            <a:off x="5701216" y="7352846"/>
            <a:ext cx="2803627" cy="1462926"/>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102" dirty="0" smtClean="0">
                <a:solidFill>
                  <a:schemeClr val="accent1">
                    <a:hueOff val="3929895"/>
                    <a:satOff val="89743"/>
                    <a:lumOff val="-68918"/>
                  </a:schemeClr>
                </a:solidFill>
              </a:rPr>
              <a:t>Encode(AAC)</a:t>
            </a:r>
            <a:endParaRPr sz="3102" dirty="0">
              <a:solidFill>
                <a:schemeClr val="accent1">
                  <a:hueOff val="3929895"/>
                  <a:satOff val="89743"/>
                  <a:lumOff val="-68918"/>
                </a:schemeClr>
              </a:solidFill>
            </a:endParaRPr>
          </a:p>
        </p:txBody>
      </p:sp>
      <p:cxnSp>
        <p:nvCxnSpPr>
          <p:cNvPr id="116" name="Connector 822"/>
          <p:cNvCxnSpPr>
            <a:stCxn id="841" idx="3"/>
            <a:endCxn id="835" idx="1"/>
          </p:cNvCxnSpPr>
          <p:nvPr/>
        </p:nvCxnSpPr>
        <p:spPr>
          <a:xfrm>
            <a:off x="3159725" y="10626459"/>
            <a:ext cx="2564568" cy="18417"/>
          </a:xfrm>
          <a:prstGeom prst="bentConnector3">
            <a:avLst>
              <a:gd name="adj1" fmla="val 50000"/>
            </a:avLst>
          </a:prstGeom>
          <a:ln w="152400" cap="flat">
            <a:solidFill>
              <a:srgbClr val="7030A0"/>
            </a:solidFill>
            <a:prstDash val="solid"/>
            <a:round/>
            <a:tailEnd type="triangle" w="med" len="med"/>
          </a:ln>
          <a:effectLst/>
        </p:spPr>
      </p:cxnSp>
      <p:cxnSp>
        <p:nvCxnSpPr>
          <p:cNvPr id="40" name="Connector 837"/>
          <p:cNvCxnSpPr>
            <a:stCxn id="839" idx="6"/>
            <a:endCxn id="827" idx="1"/>
          </p:cNvCxnSpPr>
          <p:nvPr/>
        </p:nvCxnSpPr>
        <p:spPr>
          <a:xfrm flipV="1">
            <a:off x="3225583" y="3503408"/>
            <a:ext cx="2477307" cy="1519918"/>
          </a:xfrm>
          <a:prstGeom prst="straightConnector1">
            <a:avLst/>
          </a:prstGeom>
          <a:ln w="152400" cap="flat">
            <a:solidFill>
              <a:srgbClr val="7030A0"/>
            </a:solidFill>
            <a:prstDash val="solid"/>
            <a:round/>
            <a:tailEnd type="triangle" w="med" len="med"/>
          </a:ln>
          <a:effectLst/>
        </p:spPr>
      </p:cxnSp>
      <p:cxnSp>
        <p:nvCxnSpPr>
          <p:cNvPr id="45" name="Connector 837"/>
          <p:cNvCxnSpPr>
            <a:stCxn id="839" idx="6"/>
          </p:cNvCxnSpPr>
          <p:nvPr/>
        </p:nvCxnSpPr>
        <p:spPr>
          <a:xfrm flipV="1">
            <a:off x="3225583" y="4934275"/>
            <a:ext cx="2397793" cy="89051"/>
          </a:xfrm>
          <a:prstGeom prst="straightConnector1">
            <a:avLst/>
          </a:prstGeom>
          <a:ln w="152400" cap="flat">
            <a:solidFill>
              <a:srgbClr val="7030A0"/>
            </a:solidFill>
            <a:prstDash val="solid"/>
            <a:round/>
            <a:tailEnd type="triangle" w="med" len="med"/>
          </a:ln>
          <a:effectLst/>
        </p:spPr>
      </p:cxnSp>
      <p:cxnSp>
        <p:nvCxnSpPr>
          <p:cNvPr id="46" name="Connector 837"/>
          <p:cNvCxnSpPr>
            <a:endCxn id="57" idx="1"/>
          </p:cNvCxnSpPr>
          <p:nvPr/>
        </p:nvCxnSpPr>
        <p:spPr>
          <a:xfrm>
            <a:off x="3239239" y="5023326"/>
            <a:ext cx="2463651" cy="1341817"/>
          </a:xfrm>
          <a:prstGeom prst="straightConnector1">
            <a:avLst/>
          </a:prstGeom>
          <a:ln w="152400" cap="flat">
            <a:solidFill>
              <a:srgbClr val="7030A0"/>
            </a:solidFill>
            <a:prstDash val="solid"/>
            <a:round/>
            <a:tailEnd type="triangle" w="med" len="med"/>
          </a:ln>
          <a:effectLst/>
        </p:spPr>
      </p:cxnSp>
      <p:sp>
        <p:nvSpPr>
          <p:cNvPr id="30" name="Shape 827"/>
          <p:cNvSpPr/>
          <p:nvPr/>
        </p:nvSpPr>
        <p:spPr>
          <a:xfrm>
            <a:off x="6192176" y="2706480"/>
            <a:ext cx="4146564" cy="1185502"/>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102" smtClean="0">
                <a:solidFill>
                  <a:schemeClr val="accent1">
                    <a:hueOff val="3929895"/>
                    <a:satOff val="89743"/>
                    <a:lumOff val="-68918"/>
                  </a:schemeClr>
                </a:solidFill>
              </a:rPr>
              <a:t>Encode(HD, 10sec)</a:t>
            </a:r>
            <a:endParaRPr sz="3102" dirty="0">
              <a:solidFill>
                <a:schemeClr val="accent1">
                  <a:hueOff val="3929895"/>
                  <a:satOff val="89743"/>
                  <a:lumOff val="-68918"/>
                </a:schemeClr>
              </a:solidFill>
            </a:endParaRPr>
          </a:p>
        </p:txBody>
      </p:sp>
      <p:sp>
        <p:nvSpPr>
          <p:cNvPr id="32" name="Shape 827"/>
          <p:cNvSpPr/>
          <p:nvPr/>
        </p:nvSpPr>
        <p:spPr>
          <a:xfrm>
            <a:off x="6200198" y="4110164"/>
            <a:ext cx="4146564" cy="1185502"/>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102" dirty="0" smtClean="0">
                <a:solidFill>
                  <a:schemeClr val="accent1">
                    <a:hueOff val="3929895"/>
                    <a:satOff val="89743"/>
                    <a:lumOff val="-68918"/>
                  </a:schemeClr>
                </a:solidFill>
              </a:rPr>
              <a:t>Encode(SD, 10sec)</a:t>
            </a:r>
            <a:endParaRPr sz="3102" dirty="0">
              <a:solidFill>
                <a:schemeClr val="accent1">
                  <a:hueOff val="3929895"/>
                  <a:satOff val="89743"/>
                  <a:lumOff val="-68918"/>
                </a:schemeClr>
              </a:solidFill>
            </a:endParaRPr>
          </a:p>
        </p:txBody>
      </p:sp>
      <p:sp>
        <p:nvSpPr>
          <p:cNvPr id="33" name="Shape 827"/>
          <p:cNvSpPr/>
          <p:nvPr/>
        </p:nvSpPr>
        <p:spPr>
          <a:xfrm>
            <a:off x="6200198" y="5505826"/>
            <a:ext cx="4146564" cy="1185502"/>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102" dirty="0" smtClean="0">
                <a:solidFill>
                  <a:schemeClr val="accent1">
                    <a:hueOff val="3929895"/>
                    <a:satOff val="89743"/>
                    <a:lumOff val="-68918"/>
                  </a:schemeClr>
                </a:solidFill>
              </a:rPr>
              <a:t>Thumbnail(10sec)</a:t>
            </a:r>
            <a:endParaRPr sz="3102" dirty="0">
              <a:solidFill>
                <a:schemeClr val="accent1">
                  <a:hueOff val="3929895"/>
                  <a:satOff val="89743"/>
                  <a:lumOff val="-68918"/>
                </a:schemeClr>
              </a:solidFill>
            </a:endParaRPr>
          </a:p>
        </p:txBody>
      </p:sp>
      <p:grpSp>
        <p:nvGrpSpPr>
          <p:cNvPr id="37" name="Group 36"/>
          <p:cNvGrpSpPr/>
          <p:nvPr/>
        </p:nvGrpSpPr>
        <p:grpSpPr>
          <a:xfrm>
            <a:off x="10337417" y="2650334"/>
            <a:ext cx="4758270" cy="3894119"/>
            <a:chOff x="11011185" y="2987216"/>
            <a:chExt cx="4758270" cy="3894119"/>
          </a:xfrm>
        </p:grpSpPr>
        <p:cxnSp>
          <p:nvCxnSpPr>
            <p:cNvPr id="38" name="Connector 822"/>
            <p:cNvCxnSpPr/>
            <p:nvPr/>
          </p:nvCxnSpPr>
          <p:spPr>
            <a:xfrm>
              <a:off x="11011185" y="4934275"/>
              <a:ext cx="1954642" cy="0"/>
            </a:xfrm>
            <a:prstGeom prst="straightConnector1">
              <a:avLst/>
            </a:prstGeom>
            <a:ln w="152400" cap="flat">
              <a:solidFill>
                <a:srgbClr val="7030A0"/>
              </a:solidFill>
              <a:prstDash val="solid"/>
              <a:round/>
              <a:tailEnd type="triangle" w="med" len="med"/>
            </a:ln>
            <a:effectLst/>
          </p:spPr>
        </p:cxnSp>
        <p:cxnSp>
          <p:nvCxnSpPr>
            <p:cNvPr id="39" name="Connector 823"/>
            <p:cNvCxnSpPr/>
            <p:nvPr/>
          </p:nvCxnSpPr>
          <p:spPr>
            <a:xfrm>
              <a:off x="11011185" y="3503408"/>
              <a:ext cx="1954642" cy="0"/>
            </a:xfrm>
            <a:prstGeom prst="straightConnector1">
              <a:avLst/>
            </a:prstGeom>
            <a:ln w="152400" cap="flat">
              <a:solidFill>
                <a:srgbClr val="7030A0"/>
              </a:solidFill>
              <a:prstDash val="solid"/>
              <a:round/>
              <a:tailEnd type="triangle" w="med" len="med"/>
            </a:ln>
            <a:effectLst/>
          </p:spPr>
        </p:cxnSp>
        <p:sp>
          <p:nvSpPr>
            <p:cNvPr id="41" name="Shape 827"/>
            <p:cNvSpPr/>
            <p:nvPr/>
          </p:nvSpPr>
          <p:spPr>
            <a:xfrm>
              <a:off x="12965827" y="2987216"/>
              <a:ext cx="2803628" cy="1032384"/>
            </a:xfrm>
            <a:prstGeom prst="roundRect">
              <a:avLst>
                <a:gd name="adj" fmla="val 16009"/>
              </a:avLst>
            </a:prstGeom>
            <a:solidFill>
              <a:srgbClr val="ADB2BB"/>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102" dirty="0" err="1" smtClean="0">
                  <a:solidFill>
                    <a:schemeClr val="accent1">
                      <a:hueOff val="3929895"/>
                      <a:satOff val="89743"/>
                      <a:lumOff val="-68918"/>
                    </a:schemeClr>
                  </a:solidFill>
                </a:rPr>
                <a:t>Cnt</a:t>
              </a:r>
              <a:r>
                <a:rPr lang="en-US" sz="3102" dirty="0" smtClean="0">
                  <a:solidFill>
                    <a:schemeClr val="accent1">
                      <a:hueOff val="3929895"/>
                      <a:satOff val="89743"/>
                      <a:lumOff val="-68918"/>
                    </a:schemeClr>
                  </a:solidFill>
                </a:rPr>
                <a:t> Segments</a:t>
              </a:r>
              <a:endParaRPr sz="3102" dirty="0">
                <a:solidFill>
                  <a:schemeClr val="accent1">
                    <a:hueOff val="3929895"/>
                    <a:satOff val="89743"/>
                    <a:lumOff val="-68918"/>
                  </a:schemeClr>
                </a:solidFill>
              </a:endParaRPr>
            </a:p>
          </p:txBody>
        </p:sp>
        <p:sp>
          <p:nvSpPr>
            <p:cNvPr id="47" name="Shape 827"/>
            <p:cNvSpPr/>
            <p:nvPr/>
          </p:nvSpPr>
          <p:spPr>
            <a:xfrm>
              <a:off x="12965827" y="4418083"/>
              <a:ext cx="2803628" cy="1032384"/>
            </a:xfrm>
            <a:prstGeom prst="roundRect">
              <a:avLst>
                <a:gd name="adj" fmla="val 16009"/>
              </a:avLst>
            </a:prstGeom>
            <a:solidFill>
              <a:srgbClr val="ADB2BB"/>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102" dirty="0" err="1" smtClean="0">
                  <a:solidFill>
                    <a:schemeClr val="accent1">
                      <a:hueOff val="3929895"/>
                      <a:satOff val="89743"/>
                      <a:lumOff val="-68918"/>
                    </a:schemeClr>
                  </a:solidFill>
                </a:rPr>
                <a:t>Cnt</a:t>
              </a:r>
              <a:r>
                <a:rPr lang="en-US" sz="3102" dirty="0" smtClean="0">
                  <a:solidFill>
                    <a:schemeClr val="accent1">
                      <a:hueOff val="3929895"/>
                      <a:satOff val="89743"/>
                      <a:lumOff val="-68918"/>
                    </a:schemeClr>
                  </a:solidFill>
                </a:rPr>
                <a:t> Segments</a:t>
              </a:r>
              <a:endParaRPr sz="3102" dirty="0">
                <a:solidFill>
                  <a:schemeClr val="accent1">
                    <a:hueOff val="3929895"/>
                    <a:satOff val="89743"/>
                    <a:lumOff val="-68918"/>
                  </a:schemeClr>
                </a:solidFill>
              </a:endParaRPr>
            </a:p>
          </p:txBody>
        </p:sp>
        <p:sp>
          <p:nvSpPr>
            <p:cNvPr id="48" name="Shape 827"/>
            <p:cNvSpPr/>
            <p:nvPr/>
          </p:nvSpPr>
          <p:spPr>
            <a:xfrm>
              <a:off x="12965827" y="5848951"/>
              <a:ext cx="2803628" cy="1032384"/>
            </a:xfrm>
            <a:prstGeom prst="roundRect">
              <a:avLst>
                <a:gd name="adj" fmla="val 16009"/>
              </a:avLst>
            </a:prstGeom>
            <a:solidFill>
              <a:srgbClr val="ADB2BB"/>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102" dirty="0" err="1" smtClean="0">
                  <a:solidFill>
                    <a:schemeClr val="accent1">
                      <a:hueOff val="3929895"/>
                      <a:satOff val="89743"/>
                      <a:lumOff val="-68918"/>
                    </a:schemeClr>
                  </a:solidFill>
                </a:rPr>
                <a:t>Cnt</a:t>
              </a:r>
              <a:r>
                <a:rPr lang="en-US" sz="3102" dirty="0" smtClean="0">
                  <a:solidFill>
                    <a:schemeClr val="accent1">
                      <a:hueOff val="3929895"/>
                      <a:satOff val="89743"/>
                      <a:lumOff val="-68918"/>
                    </a:schemeClr>
                  </a:solidFill>
                </a:rPr>
                <a:t> Segments</a:t>
              </a:r>
              <a:endParaRPr sz="3102" dirty="0">
                <a:solidFill>
                  <a:schemeClr val="accent1">
                    <a:hueOff val="3929895"/>
                    <a:satOff val="89743"/>
                    <a:lumOff val="-68918"/>
                  </a:schemeClr>
                </a:solidFill>
              </a:endParaRPr>
            </a:p>
          </p:txBody>
        </p:sp>
        <p:cxnSp>
          <p:nvCxnSpPr>
            <p:cNvPr id="49" name="Connector 822"/>
            <p:cNvCxnSpPr/>
            <p:nvPr/>
          </p:nvCxnSpPr>
          <p:spPr>
            <a:xfrm>
              <a:off x="11011185" y="6365143"/>
              <a:ext cx="1954642" cy="0"/>
            </a:xfrm>
            <a:prstGeom prst="straightConnector1">
              <a:avLst/>
            </a:prstGeom>
            <a:ln w="152400" cap="flat">
              <a:solidFill>
                <a:srgbClr val="7030A0"/>
              </a:solidFill>
              <a:prstDash val="solid"/>
              <a:round/>
              <a:tailEnd type="triangle" w="med" len="med"/>
            </a:ln>
            <a:effectLst/>
          </p:spPr>
        </p:cxnSp>
      </p:grpSp>
      <p:sp>
        <p:nvSpPr>
          <p:cNvPr id="50" name="Shape 830"/>
          <p:cNvSpPr/>
          <p:nvPr/>
        </p:nvSpPr>
        <p:spPr>
          <a:xfrm>
            <a:off x="18178059" y="7066998"/>
            <a:ext cx="2803628" cy="1462925"/>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sz="3102" dirty="0">
                <a:solidFill>
                  <a:schemeClr val="accent1">
                    <a:hueOff val="3929895"/>
                    <a:satOff val="89743"/>
                    <a:lumOff val="-68918"/>
                  </a:schemeClr>
                </a:solidFill>
              </a:rPr>
              <a:t>Notification</a:t>
            </a:r>
          </a:p>
        </p:txBody>
      </p:sp>
      <p:cxnSp>
        <p:nvCxnSpPr>
          <p:cNvPr id="51" name="Connector 833"/>
          <p:cNvCxnSpPr/>
          <p:nvPr/>
        </p:nvCxnSpPr>
        <p:spPr>
          <a:xfrm>
            <a:off x="19579873" y="6153615"/>
            <a:ext cx="0" cy="913383"/>
          </a:xfrm>
          <a:prstGeom prst="straightConnector1">
            <a:avLst/>
          </a:prstGeom>
          <a:ln w="152400" cap="flat">
            <a:solidFill>
              <a:srgbClr val="7030A0"/>
            </a:solidFill>
            <a:prstDash val="solid"/>
            <a:round/>
            <a:tailEnd type="triangle" w="med" len="med"/>
          </a:ln>
          <a:effectLst/>
        </p:spPr>
      </p:cxnSp>
      <p:sp>
        <p:nvSpPr>
          <p:cNvPr id="52" name="Shape 836"/>
          <p:cNvSpPr/>
          <p:nvPr/>
        </p:nvSpPr>
        <p:spPr>
          <a:xfrm>
            <a:off x="18178059" y="9446644"/>
            <a:ext cx="2803628" cy="1462926"/>
          </a:xfrm>
          <a:prstGeom prst="roundRect">
            <a:avLst>
              <a:gd name="adj" fmla="val 16009"/>
            </a:avLst>
          </a:prstGeom>
          <a:solidFill>
            <a:schemeClr val="tx2"/>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102" dirty="0" smtClean="0">
                <a:solidFill>
                  <a:schemeClr val="accent1">
                    <a:hueOff val="3929895"/>
                    <a:satOff val="89743"/>
                    <a:lumOff val="-68918"/>
                  </a:schemeClr>
                </a:solidFill>
              </a:rPr>
              <a:t>Video Classification</a:t>
            </a:r>
            <a:endParaRPr sz="3102" dirty="0">
              <a:solidFill>
                <a:schemeClr val="accent1">
                  <a:hueOff val="3929895"/>
                  <a:satOff val="89743"/>
                  <a:lumOff val="-68918"/>
                </a:schemeClr>
              </a:solidFill>
            </a:endParaRPr>
          </a:p>
        </p:txBody>
      </p:sp>
      <p:cxnSp>
        <p:nvCxnSpPr>
          <p:cNvPr id="53" name="Straight Arrow Connector 14"/>
          <p:cNvCxnSpPr/>
          <p:nvPr/>
        </p:nvCxnSpPr>
        <p:spPr>
          <a:xfrm rot="5400000">
            <a:off x="19154564" y="9021333"/>
            <a:ext cx="850620" cy="2"/>
          </a:xfrm>
          <a:prstGeom prst="bentConnector3">
            <a:avLst>
              <a:gd name="adj1" fmla="val 50000"/>
            </a:avLst>
          </a:prstGeom>
          <a:noFill/>
          <a:ln w="152400" cap="flat">
            <a:solidFill>
              <a:srgbClr val="7030A0"/>
            </a:solidFill>
            <a:prstDash val="solid"/>
            <a:round/>
            <a:tailEnd type="triangle" w="med" len="med"/>
          </a:ln>
          <a:effectLst/>
        </p:spPr>
      </p:cxnSp>
      <p:grpSp>
        <p:nvGrpSpPr>
          <p:cNvPr id="54" name="Group 53"/>
          <p:cNvGrpSpPr/>
          <p:nvPr/>
        </p:nvGrpSpPr>
        <p:grpSpPr>
          <a:xfrm>
            <a:off x="8504843" y="3070274"/>
            <a:ext cx="12476844" cy="5012236"/>
            <a:chOff x="9178612" y="3503408"/>
            <a:chExt cx="12476844" cy="5012236"/>
          </a:xfrm>
        </p:grpSpPr>
        <p:cxnSp>
          <p:nvCxnSpPr>
            <p:cNvPr id="55" name="Connector 822"/>
            <p:cNvCxnSpPr/>
            <p:nvPr/>
          </p:nvCxnSpPr>
          <p:spPr>
            <a:xfrm>
              <a:off x="15769455" y="3503408"/>
              <a:ext cx="3082373" cy="2352696"/>
            </a:xfrm>
            <a:prstGeom prst="bentConnector3">
              <a:avLst/>
            </a:prstGeom>
            <a:ln w="152400" cap="flat">
              <a:solidFill>
                <a:srgbClr val="7030A0"/>
              </a:solidFill>
              <a:prstDash val="solid"/>
              <a:round/>
              <a:tailEnd type="triangle" w="med" len="med"/>
            </a:ln>
            <a:effectLst/>
          </p:spPr>
        </p:cxnSp>
        <p:cxnSp>
          <p:nvCxnSpPr>
            <p:cNvPr id="58" name="Connector 822"/>
            <p:cNvCxnSpPr/>
            <p:nvPr/>
          </p:nvCxnSpPr>
          <p:spPr>
            <a:xfrm>
              <a:off x="15769455" y="4934275"/>
              <a:ext cx="3082373" cy="921829"/>
            </a:xfrm>
            <a:prstGeom prst="bentConnector3">
              <a:avLst>
                <a:gd name="adj1" fmla="val 50000"/>
              </a:avLst>
            </a:prstGeom>
            <a:ln w="152400" cap="flat">
              <a:solidFill>
                <a:srgbClr val="7030A0"/>
              </a:solidFill>
              <a:prstDash val="solid"/>
              <a:round/>
              <a:tailEnd type="triangle" w="med" len="med"/>
            </a:ln>
            <a:effectLst/>
          </p:spPr>
        </p:cxnSp>
        <p:cxnSp>
          <p:nvCxnSpPr>
            <p:cNvPr id="59" name="Connector 822"/>
            <p:cNvCxnSpPr/>
            <p:nvPr/>
          </p:nvCxnSpPr>
          <p:spPr>
            <a:xfrm flipV="1">
              <a:off x="15769455" y="5856104"/>
              <a:ext cx="3082373" cy="509039"/>
            </a:xfrm>
            <a:prstGeom prst="bentConnector3">
              <a:avLst>
                <a:gd name="adj1" fmla="val 50000"/>
              </a:avLst>
            </a:prstGeom>
            <a:ln w="152400" cap="flat">
              <a:solidFill>
                <a:srgbClr val="7030A0"/>
              </a:solidFill>
              <a:prstDash val="solid"/>
              <a:round/>
              <a:tailEnd type="triangle" w="med" len="med"/>
            </a:ln>
            <a:effectLst/>
          </p:spPr>
        </p:cxnSp>
        <p:cxnSp>
          <p:nvCxnSpPr>
            <p:cNvPr id="60" name="Connector 822"/>
            <p:cNvCxnSpPr/>
            <p:nvPr/>
          </p:nvCxnSpPr>
          <p:spPr>
            <a:xfrm flipV="1">
              <a:off x="9178612" y="5856105"/>
              <a:ext cx="9673216" cy="2659539"/>
            </a:xfrm>
            <a:prstGeom prst="bentConnector3">
              <a:avLst>
                <a:gd name="adj1" fmla="val 84329"/>
              </a:avLst>
            </a:prstGeom>
            <a:ln w="152400" cap="flat">
              <a:solidFill>
                <a:srgbClr val="7030A0"/>
              </a:solidFill>
              <a:prstDash val="solid"/>
              <a:round/>
              <a:tailEnd type="triangle" w="med" len="med"/>
            </a:ln>
            <a:effectLst/>
          </p:spPr>
        </p:cxnSp>
        <p:sp>
          <p:nvSpPr>
            <p:cNvPr id="64" name="Shape 827"/>
            <p:cNvSpPr/>
            <p:nvPr/>
          </p:nvSpPr>
          <p:spPr>
            <a:xfrm>
              <a:off x="18851828" y="5125459"/>
              <a:ext cx="2803628" cy="1461290"/>
            </a:xfrm>
            <a:prstGeom prst="roundRect">
              <a:avLst>
                <a:gd name="adj" fmla="val 16009"/>
              </a:avLst>
            </a:prstGeom>
            <a:solidFill>
              <a:srgbClr val="ADB2BB"/>
            </a:solidFill>
            <a:ln w="76200" cap="flat">
              <a:solidFill>
                <a:schemeClr val="accent1">
                  <a:hueOff val="3929895"/>
                  <a:satOff val="89743"/>
                  <a:lumOff val="-68918"/>
                </a:schemeClr>
              </a:solidFill>
              <a:prstDash val="solid"/>
              <a:miter lim="400000"/>
            </a:ln>
            <a:effectLst/>
            <a:extLst>
              <a:ext uri="{C572A759-6A51-4108-AA02-DFA0A04FC94B}">
                <ma14:wrappingTextBoxFlag xmlns:ma14="http://schemas.microsoft.com/office/mac/drawingml/2011/main" val="1"/>
              </a:ext>
            </a:extLst>
          </p:spPr>
          <p:txBody>
            <a:bodyPr wrap="square" lIns="38430" tIns="38430" rIns="38430" bIns="38430" numCol="1" anchor="ctr">
              <a:noAutofit/>
            </a:bodyPr>
            <a:lstStyle/>
            <a:p>
              <a:pPr>
                <a:lnSpc>
                  <a:spcPct val="120000"/>
                </a:lnSpc>
              </a:pPr>
              <a:r>
                <a:rPr lang="en-US" sz="3102" smtClean="0">
                  <a:solidFill>
                    <a:schemeClr val="accent1">
                      <a:hueOff val="3929895"/>
                      <a:satOff val="89743"/>
                      <a:lumOff val="-68918"/>
                    </a:schemeClr>
                  </a:solidFill>
                </a:rPr>
                <a:t>Combine Tracks</a:t>
              </a:r>
              <a:endParaRPr sz="3102" dirty="0">
                <a:solidFill>
                  <a:schemeClr val="accent1">
                    <a:hueOff val="3929895"/>
                    <a:satOff val="89743"/>
                    <a:lumOff val="-68918"/>
                  </a:schemeClr>
                </a:solidFill>
              </a:endParaRPr>
            </a:p>
          </p:txBody>
        </p:sp>
      </p:grpSp>
      <p:sp>
        <p:nvSpPr>
          <p:cNvPr id="62" name="Shape 38"/>
          <p:cNvSpPr/>
          <p:nvPr/>
        </p:nvSpPr>
        <p:spPr>
          <a:xfrm>
            <a:off x="17042448" y="12359999"/>
            <a:ext cx="4855025" cy="7797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marL="27093" marR="27093" defTabSz="609600">
              <a:lnSpc>
                <a:spcPct val="90000"/>
              </a:lnSpc>
              <a:defRPr sz="8800">
                <a:solidFill>
                  <a:srgbClr val="FFFFFF"/>
                </a:solidFill>
                <a:uFill>
                  <a:solidFill>
                    <a:srgbClr val="FFFFFF"/>
                  </a:solidFill>
                </a:uFill>
              </a:defRPr>
            </a:lvl1pPr>
          </a:lstStyle>
          <a:p>
            <a:pPr lvl="0">
              <a:lnSpc>
                <a:spcPct val="110000"/>
              </a:lnSpc>
              <a:spcBef>
                <a:spcPts val="1000"/>
              </a:spcBef>
              <a:buClr>
                <a:srgbClr val="62D966"/>
              </a:buClr>
              <a:defRPr sz="1800">
                <a:solidFill>
                  <a:srgbClr val="000000"/>
                </a:solidFill>
                <a:uFillTx/>
              </a:defRPr>
            </a:pPr>
            <a:r>
              <a:rPr lang="en-US" sz="4000" b="1" smtClean="0">
                <a:solidFill>
                  <a:schemeClr val="bg1">
                    <a:lumMod val="50000"/>
                  </a:schemeClr>
                </a:solidFill>
                <a:latin typeface="Helvetica Neue" charset="0"/>
                <a:ea typeface="Helvetica Neue" charset="0"/>
                <a:cs typeface="Helvetica Neue" charset="0"/>
                <a:sym typeface="Helvetica"/>
              </a:rPr>
              <a:t>Sync Point Tasks</a:t>
            </a:r>
            <a:endParaRPr sz="4000" b="1" dirty="0">
              <a:solidFill>
                <a:schemeClr val="bg1">
                  <a:lumMod val="50000"/>
                </a:schemeClr>
              </a:solidFill>
              <a:latin typeface="Helvetica Neue" charset="0"/>
              <a:ea typeface="Helvetica Neue" charset="0"/>
              <a:cs typeface="Helvetica Neue" charset="0"/>
              <a:sym typeface="Helvetica"/>
            </a:endParaRPr>
          </a:p>
        </p:txBody>
      </p:sp>
      <p:grpSp>
        <p:nvGrpSpPr>
          <p:cNvPr id="63" name="Group 62"/>
          <p:cNvGrpSpPr/>
          <p:nvPr/>
        </p:nvGrpSpPr>
        <p:grpSpPr>
          <a:xfrm>
            <a:off x="1132979" y="4232148"/>
            <a:ext cx="2320661" cy="7564418"/>
            <a:chOff x="4986522" y="4624036"/>
            <a:chExt cx="2320661" cy="7564418"/>
          </a:xfrm>
        </p:grpSpPr>
        <p:grpSp>
          <p:nvGrpSpPr>
            <p:cNvPr id="65" name="Group 64"/>
            <p:cNvGrpSpPr/>
            <p:nvPr/>
          </p:nvGrpSpPr>
          <p:grpSpPr>
            <a:xfrm>
              <a:off x="5174300" y="7497872"/>
              <a:ext cx="1945105" cy="1879859"/>
              <a:chOff x="7748168" y="6007740"/>
              <a:chExt cx="1945105" cy="1879859"/>
            </a:xfrm>
          </p:grpSpPr>
          <p:pic>
            <p:nvPicPr>
              <p:cNvPr id="72" name="pasted-image.pdf"/>
              <p:cNvPicPr>
                <a:picLocks noChangeAspect="1"/>
              </p:cNvPicPr>
              <p:nvPr/>
            </p:nvPicPr>
            <p:blipFill rotWithShape="1">
              <a:blip r:embed="rId3">
                <a:extLst/>
              </a:blip>
              <a:srcRect l="12375" t="23887" r="13529" b="26333"/>
              <a:stretch/>
            </p:blipFill>
            <p:spPr>
              <a:xfrm>
                <a:off x="7812619" y="6007740"/>
                <a:ext cx="1816203" cy="1220163"/>
              </a:xfrm>
              <a:prstGeom prst="rect">
                <a:avLst/>
              </a:prstGeom>
              <a:ln w="12700" cap="flat">
                <a:noFill/>
                <a:miter lim="400000"/>
              </a:ln>
              <a:effectLst/>
            </p:spPr>
          </p:pic>
          <p:sp>
            <p:nvSpPr>
              <p:cNvPr id="73" name="Text Placeholder 1"/>
              <p:cNvSpPr txBox="1">
                <a:spLocks/>
              </p:cNvSpPr>
              <p:nvPr/>
            </p:nvSpPr>
            <p:spPr>
              <a:xfrm>
                <a:off x="7748168" y="7268611"/>
                <a:ext cx="1945105" cy="61898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3100" b="1" dirty="0" smtClean="0">
                    <a:solidFill>
                      <a:schemeClr val="bg1">
                        <a:lumMod val="50000"/>
                      </a:schemeClr>
                    </a:solidFill>
                    <a:latin typeface="Vista Sans OT Reg" charset="0"/>
                    <a:ea typeface="Vista Sans OT Reg" charset="0"/>
                    <a:cs typeface="Vista Sans OT Reg" charset="0"/>
                  </a:rPr>
                  <a:t>Sound</a:t>
                </a:r>
                <a:endParaRPr lang="en-US" sz="3100" b="1" dirty="0">
                  <a:solidFill>
                    <a:schemeClr val="bg1">
                      <a:lumMod val="50000"/>
                    </a:schemeClr>
                  </a:solidFill>
                  <a:latin typeface="Vista Sans OT Reg" charset="0"/>
                  <a:ea typeface="Vista Sans OT Reg" charset="0"/>
                  <a:cs typeface="Vista Sans OT Reg" charset="0"/>
                </a:endParaRPr>
              </a:p>
            </p:txBody>
          </p:sp>
        </p:grpSp>
        <p:grpSp>
          <p:nvGrpSpPr>
            <p:cNvPr id="66" name="Group 65"/>
            <p:cNvGrpSpPr/>
            <p:nvPr/>
          </p:nvGrpSpPr>
          <p:grpSpPr>
            <a:xfrm>
              <a:off x="4997409" y="9964740"/>
              <a:ext cx="2298887" cy="2223714"/>
              <a:chOff x="7639011" y="8508475"/>
              <a:chExt cx="2298887" cy="2223714"/>
            </a:xfrm>
          </p:grpSpPr>
          <p:pic>
            <p:nvPicPr>
              <p:cNvPr id="70" name="pasted-image.pdf"/>
              <p:cNvPicPr>
                <a:picLocks noChangeAspect="1"/>
              </p:cNvPicPr>
              <p:nvPr/>
            </p:nvPicPr>
            <p:blipFill rotWithShape="1">
              <a:blip r:embed="rId4">
                <a:extLst/>
              </a:blip>
              <a:srcRect l="21981" t="14144" r="23139" b="15023"/>
              <a:stretch/>
            </p:blipFill>
            <p:spPr>
              <a:xfrm>
                <a:off x="8115877" y="8508475"/>
                <a:ext cx="1345154" cy="1736202"/>
              </a:xfrm>
              <a:prstGeom prst="rect">
                <a:avLst/>
              </a:prstGeom>
              <a:ln w="12700" cap="flat">
                <a:noFill/>
                <a:miter lim="400000"/>
              </a:ln>
              <a:effectLst/>
            </p:spPr>
          </p:pic>
          <p:sp>
            <p:nvSpPr>
              <p:cNvPr id="71" name="Text Placeholder 1"/>
              <p:cNvSpPr txBox="1">
                <a:spLocks/>
              </p:cNvSpPr>
              <p:nvPr/>
            </p:nvSpPr>
            <p:spPr>
              <a:xfrm>
                <a:off x="7639011" y="10138813"/>
                <a:ext cx="2298887" cy="59337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3100" b="1" dirty="0" smtClean="0">
                    <a:solidFill>
                      <a:schemeClr val="bg1">
                        <a:lumMod val="50000"/>
                      </a:schemeClr>
                    </a:solidFill>
                    <a:latin typeface="Vista Sans OT Reg" charset="0"/>
                    <a:ea typeface="Vista Sans OT Reg" charset="0"/>
                    <a:cs typeface="Vista Sans OT Reg" charset="0"/>
                  </a:rPr>
                  <a:t>Metadata</a:t>
                </a:r>
                <a:endParaRPr lang="en-US" sz="3100" b="1" dirty="0">
                  <a:solidFill>
                    <a:schemeClr val="bg1">
                      <a:lumMod val="50000"/>
                    </a:schemeClr>
                  </a:solidFill>
                  <a:latin typeface="Vista Sans OT Reg" charset="0"/>
                  <a:ea typeface="Vista Sans OT Reg" charset="0"/>
                  <a:cs typeface="Vista Sans OT Reg" charset="0"/>
                </a:endParaRPr>
              </a:p>
            </p:txBody>
          </p:sp>
        </p:grpSp>
        <p:grpSp>
          <p:nvGrpSpPr>
            <p:cNvPr id="67" name="Group 66"/>
            <p:cNvGrpSpPr/>
            <p:nvPr/>
          </p:nvGrpSpPr>
          <p:grpSpPr>
            <a:xfrm>
              <a:off x="4986522" y="4624036"/>
              <a:ext cx="2320661" cy="2120227"/>
              <a:chOff x="7560390" y="3811238"/>
              <a:chExt cx="2320661" cy="2120227"/>
            </a:xfrm>
          </p:grpSpPr>
          <p:pic>
            <p:nvPicPr>
              <p:cNvPr id="68" name="pasted-image.pdf"/>
              <p:cNvPicPr>
                <a:picLocks noChangeAspect="1"/>
              </p:cNvPicPr>
              <p:nvPr/>
            </p:nvPicPr>
            <p:blipFill rotWithShape="1">
              <a:blip r:embed="rId5">
                <a:extLst/>
              </a:blip>
              <a:srcRect l="19994" t="19170" r="24182" b="13430"/>
              <a:stretch/>
            </p:blipFill>
            <p:spPr>
              <a:xfrm>
                <a:off x="8036569" y="3811238"/>
                <a:ext cx="1368302" cy="1652041"/>
              </a:xfrm>
              <a:prstGeom prst="rect">
                <a:avLst/>
              </a:prstGeom>
              <a:ln w="12700" cap="flat">
                <a:noFill/>
                <a:miter lim="400000"/>
              </a:ln>
              <a:effectLst/>
            </p:spPr>
          </p:pic>
          <p:sp>
            <p:nvSpPr>
              <p:cNvPr id="69" name="Text Placeholder 1"/>
              <p:cNvSpPr txBox="1">
                <a:spLocks/>
              </p:cNvSpPr>
              <p:nvPr/>
            </p:nvSpPr>
            <p:spPr>
              <a:xfrm>
                <a:off x="7560390" y="5190654"/>
                <a:ext cx="2320661" cy="74081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3100" b="1" dirty="0" smtClean="0">
                    <a:solidFill>
                      <a:schemeClr val="bg1">
                        <a:lumMod val="50000"/>
                      </a:schemeClr>
                    </a:solidFill>
                    <a:latin typeface="Vista Sans OT Reg" charset="0"/>
                    <a:ea typeface="Vista Sans OT Reg" charset="0"/>
                    <a:cs typeface="Vista Sans OT Reg" charset="0"/>
                  </a:rPr>
                  <a:t>Images</a:t>
                </a:r>
                <a:endParaRPr lang="en-US" sz="3100" b="1" dirty="0">
                  <a:solidFill>
                    <a:schemeClr val="bg1">
                      <a:lumMod val="50000"/>
                    </a:schemeClr>
                  </a:solidFill>
                  <a:latin typeface="Vista Sans OT Reg" charset="0"/>
                  <a:ea typeface="Vista Sans OT Reg" charset="0"/>
                  <a:cs typeface="Vista Sans OT Reg" charset="0"/>
                </a:endParaRPr>
              </a:p>
            </p:txBody>
          </p:sp>
        </p:grpSp>
      </p:grpSp>
      <p:sp>
        <p:nvSpPr>
          <p:cNvPr id="74" name="Rectangle 73"/>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32</a:t>
            </a:r>
            <a:endParaRPr lang="en-US" dirty="0"/>
          </a:p>
        </p:txBody>
      </p:sp>
    </p:spTree>
    <p:extLst>
      <p:ext uri="{BB962C8B-B14F-4D97-AF65-F5344CB8AC3E}">
        <p14:creationId xmlns:p14="http://schemas.microsoft.com/office/powerpoint/2010/main" val="1969424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up)">
                                      <p:cBhvr>
                                        <p:cTn id="28" dur="500"/>
                                        <p:tgtEl>
                                          <p:spTgt spid="51"/>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up)">
                                      <p:cBhvr>
                                        <p:cTn id="34" dur="500"/>
                                        <p:tgtEl>
                                          <p:spTgt spid="50"/>
                                        </p:tgtEl>
                                      </p:cBhvr>
                                    </p:animEffect>
                                  </p:childTnLst>
                                </p:cTn>
                              </p:par>
                            </p:childTnLst>
                          </p:cTn>
                        </p:par>
                        <p:par>
                          <p:cTn id="35" fill="hold">
                            <p:stCondLst>
                              <p:cond delay="1000"/>
                            </p:stCondLst>
                            <p:childTnLst>
                              <p:par>
                                <p:cTn id="36" presetID="22" presetClass="entr" presetSubtype="1" fill="hold" nodeType="after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par>
                          <p:cTn id="39" fill="hold">
                            <p:stCondLst>
                              <p:cond delay="1500"/>
                            </p:stCondLst>
                            <p:childTnLst>
                              <p:par>
                                <p:cTn id="40" presetID="22" presetClass="entr" presetSubtype="1" fill="hold" grpId="0" nodeType="after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up)">
                                      <p:cBhvr>
                                        <p:cTn id="4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3" grpId="0" animBg="1"/>
      <p:bldP spid="50" grpId="0" animBg="1"/>
      <p:bldP spid="52" grpId="0" animBg="1"/>
      <p:bldP spid="6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16349475" y="4490588"/>
            <a:ext cx="1572765" cy="0"/>
          </a:xfrm>
          <a:prstGeom prst="line">
            <a:avLst/>
          </a:prstGeom>
          <a:noFill/>
          <a:ln w="2540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40" name="Straight Connector 39"/>
          <p:cNvCxnSpPr/>
          <p:nvPr/>
        </p:nvCxnSpPr>
        <p:spPr>
          <a:xfrm flipV="1">
            <a:off x="16349475" y="4490588"/>
            <a:ext cx="1572765" cy="0"/>
          </a:xfrm>
          <a:prstGeom prst="line">
            <a:avLst/>
          </a:prstGeom>
          <a:noFill/>
          <a:ln w="254000" cap="flat">
            <a:solidFill>
              <a:srgbClr val="5890FF"/>
            </a:solidFill>
            <a:prstDash val="solid"/>
            <a:miter lim="400000"/>
            <a:tailEnd type="triangle"/>
          </a:ln>
          <a:effectLst/>
        </p:spPr>
        <p:style>
          <a:lnRef idx="0">
            <a:scrgbClr r="0" g="0" b="0"/>
          </a:lnRef>
          <a:fillRef idx="0">
            <a:scrgbClr r="0" g="0" b="0"/>
          </a:fillRef>
          <a:effectRef idx="0">
            <a:scrgbClr r="0" g="0" b="0"/>
          </a:effectRef>
          <a:fontRef idx="none"/>
        </p:style>
      </p:cxnSp>
      <p:grpSp>
        <p:nvGrpSpPr>
          <p:cNvPr id="7" name="Group 6"/>
          <p:cNvGrpSpPr/>
          <p:nvPr/>
        </p:nvGrpSpPr>
        <p:grpSpPr>
          <a:xfrm>
            <a:off x="5384802" y="3488267"/>
            <a:ext cx="10781793" cy="9825397"/>
            <a:chOff x="5384801" y="3488267"/>
            <a:chExt cx="5750358" cy="9825397"/>
          </a:xfrm>
        </p:grpSpPr>
        <p:sp>
          <p:nvSpPr>
            <p:cNvPr id="8" name="Shape 443"/>
            <p:cNvSpPr/>
            <p:nvPr/>
          </p:nvSpPr>
          <p:spPr>
            <a:xfrm>
              <a:off x="5384801" y="3488267"/>
              <a:ext cx="5750358" cy="9825397"/>
            </a:xfrm>
            <a:prstGeom prst="roundRect">
              <a:avLst>
                <a:gd name="adj" fmla="val 3677"/>
              </a:avLst>
            </a:prstGeom>
            <a:solidFill>
              <a:schemeClr val="tx1"/>
            </a:solidFill>
            <a:ln w="63500">
              <a:solidFill>
                <a:schemeClr val="accent2"/>
              </a:solidFill>
              <a:miter lim="400000"/>
            </a:ln>
          </p:spPr>
          <p:txBody>
            <a:bodyPr lIns="38430" tIns="38430" rIns="38430" bIns="38430" anchor="ctr"/>
            <a:lstStyle/>
            <a:p>
              <a:pPr>
                <a:lnSpc>
                  <a:spcPct val="100000"/>
                </a:lnSpc>
              </a:pPr>
              <a:endParaRPr sz="4085">
                <a:solidFill>
                  <a:schemeClr val="bg1">
                    <a:lumMod val="50000"/>
                  </a:schemeClr>
                </a:solidFill>
              </a:endParaRPr>
            </a:p>
          </p:txBody>
        </p:sp>
        <p:sp>
          <p:nvSpPr>
            <p:cNvPr id="9" name="Shape 444"/>
            <p:cNvSpPr/>
            <p:nvPr/>
          </p:nvSpPr>
          <p:spPr>
            <a:xfrm>
              <a:off x="6672216" y="3784344"/>
              <a:ext cx="3173010" cy="706244"/>
            </a:xfrm>
            <a:prstGeom prst="rect">
              <a:avLst/>
            </a:prstGeom>
            <a:ln w="12700">
              <a:miter lim="400000"/>
            </a:ln>
            <a:extLst>
              <a:ext uri="{C572A759-6A51-4108-AA02-DFA0A04FC94B}">
                <ma14:wrappingTextBoxFlag xmlns:ma14="http://schemas.microsoft.com/office/mac/drawingml/2011/main" val="1"/>
              </a:ext>
            </a:extLst>
          </p:spPr>
          <p:txBody>
            <a:bodyPr wrap="non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sz="4085" dirty="0"/>
                <a:t>Preprocessor</a:t>
              </a:r>
            </a:p>
          </p:txBody>
        </p:sp>
      </p:grpSp>
      <p:sp>
        <p:nvSpPr>
          <p:cNvPr id="3" name="Title 2"/>
          <p:cNvSpPr>
            <a:spLocks noGrp="1"/>
          </p:cNvSpPr>
          <p:nvPr>
            <p:ph type="title"/>
          </p:nvPr>
        </p:nvSpPr>
        <p:spPr/>
        <p:txBody>
          <a:bodyPr/>
          <a:lstStyle/>
          <a:p>
            <a:r>
              <a:rPr lang="en-US" dirty="0" smtClean="0"/>
              <a:t>Dynamic DAG Generation</a:t>
            </a:r>
            <a:endParaRPr lang="en-US" dirty="0"/>
          </a:p>
        </p:txBody>
      </p:sp>
      <p:sp>
        <p:nvSpPr>
          <p:cNvPr id="5" name="Shape 434"/>
          <p:cNvSpPr/>
          <p:nvPr/>
        </p:nvSpPr>
        <p:spPr>
          <a:xfrm>
            <a:off x="18500468" y="8086274"/>
            <a:ext cx="3179654" cy="1181184"/>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sp>
        <p:nvSpPr>
          <p:cNvPr id="6" name="Shape 436"/>
          <p:cNvSpPr/>
          <p:nvPr/>
        </p:nvSpPr>
        <p:spPr>
          <a:xfrm>
            <a:off x="18095022" y="3597995"/>
            <a:ext cx="4754825" cy="1526254"/>
          </a:xfrm>
          <a:prstGeom prst="roundRect">
            <a:avLst>
              <a:gd name="adj" fmla="val 50000"/>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Scheduler</a:t>
            </a:r>
          </a:p>
        </p:txBody>
      </p:sp>
      <p:grpSp>
        <p:nvGrpSpPr>
          <p:cNvPr id="11" name="Group 10"/>
          <p:cNvGrpSpPr/>
          <p:nvPr/>
        </p:nvGrpSpPr>
        <p:grpSpPr>
          <a:xfrm>
            <a:off x="406398" y="5524416"/>
            <a:ext cx="4876801" cy="1621451"/>
            <a:chOff x="406398" y="5524416"/>
            <a:chExt cx="4876801" cy="1621451"/>
          </a:xfrm>
        </p:grpSpPr>
        <p:sp>
          <p:nvSpPr>
            <p:cNvPr id="13" name="Shape 431"/>
            <p:cNvSpPr/>
            <p:nvPr/>
          </p:nvSpPr>
          <p:spPr>
            <a:xfrm>
              <a:off x="406398" y="5524416"/>
              <a:ext cx="3179655" cy="1621451"/>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Web Server</a:t>
              </a:r>
            </a:p>
          </p:txBody>
        </p:sp>
        <p:cxnSp>
          <p:nvCxnSpPr>
            <p:cNvPr id="14" name="Straight Connector 13"/>
            <p:cNvCxnSpPr/>
            <p:nvPr/>
          </p:nvCxnSpPr>
          <p:spPr>
            <a:xfrm flipV="1">
              <a:off x="3619920" y="6333067"/>
              <a:ext cx="1663279" cy="2075"/>
            </a:xfrm>
            <a:prstGeom prst="line">
              <a:avLst/>
            </a:prstGeom>
            <a:noFill/>
            <a:ln w="2540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grpSp>
      <p:pic>
        <p:nvPicPr>
          <p:cNvPr id="12" name="pasted-image.pdf"/>
          <p:cNvPicPr>
            <a:picLocks noChangeAspect="1"/>
          </p:cNvPicPr>
          <p:nvPr/>
        </p:nvPicPr>
        <p:blipFill>
          <a:blip r:embed="rId3">
            <a:extLst/>
          </a:blip>
          <a:stretch>
            <a:fillRect/>
          </a:stretch>
        </p:blipFill>
        <p:spPr>
          <a:xfrm>
            <a:off x="5796825" y="5620399"/>
            <a:ext cx="1425336" cy="1425336"/>
          </a:xfrm>
          <a:prstGeom prst="rect">
            <a:avLst/>
          </a:prstGeom>
          <a:ln w="12700" cap="flat">
            <a:noFill/>
            <a:miter lim="400000"/>
          </a:ln>
          <a:effectLst/>
        </p:spPr>
      </p:pic>
      <p:sp>
        <p:nvSpPr>
          <p:cNvPr id="15" name="Shape 434"/>
          <p:cNvSpPr/>
          <p:nvPr/>
        </p:nvSpPr>
        <p:spPr>
          <a:xfrm>
            <a:off x="18500468" y="9925460"/>
            <a:ext cx="3179654" cy="1181184"/>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sp>
        <p:nvSpPr>
          <p:cNvPr id="16" name="Shape 434"/>
          <p:cNvSpPr/>
          <p:nvPr/>
        </p:nvSpPr>
        <p:spPr>
          <a:xfrm>
            <a:off x="18500468" y="11764646"/>
            <a:ext cx="3179654" cy="1181184"/>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grpSp>
        <p:nvGrpSpPr>
          <p:cNvPr id="17" name="Group 16"/>
          <p:cNvGrpSpPr/>
          <p:nvPr/>
        </p:nvGrpSpPr>
        <p:grpSpPr>
          <a:xfrm>
            <a:off x="11849679" y="5293948"/>
            <a:ext cx="3581775" cy="2227278"/>
            <a:chOff x="5384800" y="4469186"/>
            <a:chExt cx="4635060" cy="4594803"/>
          </a:xfrm>
        </p:grpSpPr>
        <p:sp>
          <p:nvSpPr>
            <p:cNvPr id="18" name="Shape 443"/>
            <p:cNvSpPr/>
            <p:nvPr/>
          </p:nvSpPr>
          <p:spPr>
            <a:xfrm>
              <a:off x="5384800" y="4469186"/>
              <a:ext cx="4635060" cy="4594803"/>
            </a:xfrm>
            <a:prstGeom prst="roundRect">
              <a:avLst>
                <a:gd name="adj" fmla="val 3677"/>
              </a:avLst>
            </a:prstGeom>
            <a:solidFill>
              <a:schemeClr val="tx1"/>
            </a:solidFill>
            <a:ln w="63500">
              <a:solidFill>
                <a:schemeClr val="accent2"/>
              </a:solidFill>
              <a:miter lim="400000"/>
            </a:ln>
          </p:spPr>
          <p:txBody>
            <a:bodyPr lIns="38430" tIns="38430" rIns="38430" bIns="38430" anchor="ctr"/>
            <a:lstStyle/>
            <a:p>
              <a:pPr>
                <a:lnSpc>
                  <a:spcPct val="100000"/>
                </a:lnSpc>
              </a:pPr>
              <a:endParaRPr sz="4085">
                <a:solidFill>
                  <a:schemeClr val="bg1">
                    <a:lumMod val="50000"/>
                  </a:schemeClr>
                </a:solidFill>
              </a:endParaRPr>
            </a:p>
          </p:txBody>
        </p:sp>
        <p:sp>
          <p:nvSpPr>
            <p:cNvPr id="19" name="Shape 444"/>
            <p:cNvSpPr/>
            <p:nvPr/>
          </p:nvSpPr>
          <p:spPr>
            <a:xfrm>
              <a:off x="5689204" y="4702763"/>
              <a:ext cx="3952002" cy="4050660"/>
            </a:xfrm>
            <a:prstGeom prst="rect">
              <a:avLst/>
            </a:prstGeom>
            <a:ln w="12700">
              <a:miter lim="400000"/>
            </a:ln>
            <a:extLst>
              <a:ext uri="{C572A759-6A51-4108-AA02-DFA0A04FC94B}">
                <ma14:wrappingTextBoxFlag xmlns:ma14="http://schemas.microsoft.com/office/mac/drawingml/2011/main" val="1"/>
              </a:ext>
            </a:extLst>
          </p:spPr>
          <p:txBody>
            <a:bodyPr wrap="squar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lang="en-US" sz="4085" dirty="0" smtClean="0"/>
                <a:t>DAG Generation</a:t>
              </a:r>
            </a:p>
            <a:p>
              <a:r>
                <a:rPr lang="en-US" sz="4085" dirty="0" smtClean="0"/>
                <a:t>Code</a:t>
              </a:r>
              <a:endParaRPr sz="4085" dirty="0"/>
            </a:p>
          </p:txBody>
        </p:sp>
      </p:grpSp>
      <p:grpSp>
        <p:nvGrpSpPr>
          <p:cNvPr id="20" name="Group 19"/>
          <p:cNvGrpSpPr/>
          <p:nvPr/>
        </p:nvGrpSpPr>
        <p:grpSpPr>
          <a:xfrm>
            <a:off x="7159642" y="4701892"/>
            <a:ext cx="2754835" cy="4042973"/>
            <a:chOff x="7159642" y="4701892"/>
            <a:chExt cx="2754835" cy="4042973"/>
          </a:xfrm>
        </p:grpSpPr>
        <p:sp>
          <p:nvSpPr>
            <p:cNvPr id="21" name="Shape 845"/>
            <p:cNvSpPr/>
            <p:nvPr/>
          </p:nvSpPr>
          <p:spPr>
            <a:xfrm>
              <a:off x="7193693" y="5437950"/>
              <a:ext cx="1493367" cy="8461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053" y="8546"/>
                    <a:pt x="14253" y="1346"/>
                    <a:pt x="21600" y="0"/>
                  </a:cubicBezTo>
                </a:path>
              </a:pathLst>
            </a:custGeom>
            <a:noFill/>
            <a:ln w="152400" cap="flat">
              <a:solidFill>
                <a:srgbClr val="7030A0"/>
              </a:solidFill>
              <a:prstDash val="solid"/>
              <a:round/>
              <a:tailEnd type="triangle" w="med" len="med"/>
            </a:ln>
            <a:effectLst/>
          </p:spPr>
          <p:txBody>
            <a:bodyPr/>
            <a:lstStyle/>
            <a:p>
              <a:endParaRPr sz="6808"/>
            </a:p>
          </p:txBody>
        </p:sp>
        <p:sp>
          <p:nvSpPr>
            <p:cNvPr id="22" name="Shape 848"/>
            <p:cNvSpPr/>
            <p:nvPr/>
          </p:nvSpPr>
          <p:spPr>
            <a:xfrm>
              <a:off x="7159642" y="6642552"/>
              <a:ext cx="1522135" cy="12205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857" y="11805"/>
                    <a:pt x="15057" y="19005"/>
                    <a:pt x="21600" y="21600"/>
                  </a:cubicBezTo>
                </a:path>
              </a:pathLst>
            </a:custGeom>
            <a:noFill/>
            <a:ln w="152400" cap="flat">
              <a:solidFill>
                <a:srgbClr val="7030A0"/>
              </a:solidFill>
              <a:prstDash val="solid"/>
              <a:round/>
              <a:tailEnd type="triangle" w="med" len="med"/>
            </a:ln>
            <a:effectLst/>
          </p:spPr>
          <p:txBody>
            <a:bodyPr/>
            <a:lstStyle/>
            <a:p>
              <a:endParaRPr sz="6808"/>
            </a:p>
          </p:txBody>
        </p:sp>
        <p:sp>
          <p:nvSpPr>
            <p:cNvPr id="23" name="Shape 849"/>
            <p:cNvSpPr/>
            <p:nvPr/>
          </p:nvSpPr>
          <p:spPr>
            <a:xfrm>
              <a:off x="7222161" y="6468510"/>
              <a:ext cx="1493200" cy="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876"/>
                    <a:pt x="14400" y="7676"/>
                    <a:pt x="21600" y="0"/>
                  </a:cubicBezTo>
                </a:path>
              </a:pathLst>
            </a:custGeom>
            <a:noFill/>
            <a:ln w="152400" cap="flat">
              <a:solidFill>
                <a:srgbClr val="7030A0"/>
              </a:solidFill>
              <a:prstDash val="solid"/>
              <a:round/>
              <a:tailEnd type="triangle" w="med" len="med"/>
            </a:ln>
            <a:effectLst/>
          </p:spPr>
          <p:txBody>
            <a:bodyPr/>
            <a:lstStyle/>
            <a:p>
              <a:endParaRPr sz="6808"/>
            </a:p>
          </p:txBody>
        </p:sp>
        <p:pic>
          <p:nvPicPr>
            <p:cNvPr id="24" name="pasted-image.pdf"/>
            <p:cNvPicPr>
              <a:picLocks noChangeAspect="1"/>
            </p:cNvPicPr>
            <p:nvPr/>
          </p:nvPicPr>
          <p:blipFill>
            <a:blip r:embed="rId4">
              <a:extLst/>
            </a:blip>
            <a:srcRect/>
            <a:stretch>
              <a:fillRect/>
            </a:stretch>
          </p:blipFill>
          <p:spPr>
            <a:xfrm>
              <a:off x="8619257" y="6055892"/>
              <a:ext cx="1295220" cy="1295221"/>
            </a:xfrm>
            <a:prstGeom prst="rect">
              <a:avLst/>
            </a:prstGeom>
            <a:ln w="12700" cap="flat">
              <a:noFill/>
              <a:miter lim="400000"/>
            </a:ln>
            <a:effectLst/>
          </p:spPr>
        </p:pic>
        <p:pic>
          <p:nvPicPr>
            <p:cNvPr id="25" name="pasted-image.pdf"/>
            <p:cNvPicPr>
              <a:picLocks noChangeAspect="1"/>
            </p:cNvPicPr>
            <p:nvPr/>
          </p:nvPicPr>
          <p:blipFill>
            <a:blip r:embed="rId5">
              <a:extLst/>
            </a:blip>
            <a:stretch>
              <a:fillRect/>
            </a:stretch>
          </p:blipFill>
          <p:spPr>
            <a:xfrm>
              <a:off x="8617381" y="7447843"/>
              <a:ext cx="1297022" cy="1297022"/>
            </a:xfrm>
            <a:prstGeom prst="rect">
              <a:avLst/>
            </a:prstGeom>
            <a:ln w="12700" cap="flat">
              <a:noFill/>
              <a:miter lim="400000"/>
            </a:ln>
            <a:effectLst/>
          </p:spPr>
        </p:pic>
        <p:pic>
          <p:nvPicPr>
            <p:cNvPr id="26" name="pasted-image.pdf"/>
            <p:cNvPicPr>
              <a:picLocks noChangeAspect="1"/>
            </p:cNvPicPr>
            <p:nvPr/>
          </p:nvPicPr>
          <p:blipFill>
            <a:blip r:embed="rId6">
              <a:extLst/>
            </a:blip>
            <a:srcRect/>
            <a:stretch>
              <a:fillRect/>
            </a:stretch>
          </p:blipFill>
          <p:spPr>
            <a:xfrm>
              <a:off x="8619257" y="4701892"/>
              <a:ext cx="1295146" cy="1295145"/>
            </a:xfrm>
            <a:prstGeom prst="rect">
              <a:avLst/>
            </a:prstGeom>
            <a:ln w="12700" cap="flat">
              <a:noFill/>
              <a:miter lim="400000"/>
            </a:ln>
            <a:effectLst/>
          </p:spPr>
        </p:pic>
      </p:grpSp>
      <p:cxnSp>
        <p:nvCxnSpPr>
          <p:cNvPr id="28" name="Straight Connector 27"/>
          <p:cNvCxnSpPr/>
          <p:nvPr/>
        </p:nvCxnSpPr>
        <p:spPr>
          <a:xfrm flipV="1">
            <a:off x="10077718" y="5946259"/>
            <a:ext cx="1663279" cy="2075"/>
          </a:xfrm>
          <a:prstGeom prst="line">
            <a:avLst/>
          </a:prstGeom>
          <a:noFill/>
          <a:ln w="2540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sp>
        <p:nvSpPr>
          <p:cNvPr id="31" name="Shape 443"/>
          <p:cNvSpPr/>
          <p:nvPr/>
        </p:nvSpPr>
        <p:spPr>
          <a:xfrm>
            <a:off x="5849722" y="8973961"/>
            <a:ext cx="9963266" cy="4010519"/>
          </a:xfrm>
          <a:prstGeom prst="roundRect">
            <a:avLst>
              <a:gd name="adj" fmla="val 3677"/>
            </a:avLst>
          </a:prstGeom>
          <a:solidFill>
            <a:schemeClr val="tx1"/>
          </a:solidFill>
          <a:ln w="63500">
            <a:solidFill>
              <a:schemeClr val="accent2"/>
            </a:solidFill>
            <a:miter lim="400000"/>
          </a:ln>
        </p:spPr>
        <p:txBody>
          <a:bodyPr lIns="38430" tIns="38430" rIns="38430" bIns="38430" anchor="ctr"/>
          <a:lstStyle/>
          <a:p>
            <a:pPr>
              <a:lnSpc>
                <a:spcPct val="100000"/>
              </a:lnSpc>
            </a:pPr>
            <a:endParaRPr sz="4085">
              <a:solidFill>
                <a:schemeClr val="bg1">
                  <a:lumMod val="50000"/>
                </a:schemeClr>
              </a:solidFill>
            </a:endParaRPr>
          </a:p>
        </p:txBody>
      </p:sp>
      <p:pic>
        <p:nvPicPr>
          <p:cNvPr id="32" name="pasted-image.pdf"/>
          <p:cNvPicPr>
            <a:picLocks noChangeAspect="1"/>
          </p:cNvPicPr>
          <p:nvPr/>
        </p:nvPicPr>
        <p:blipFill>
          <a:blip r:embed="rId6">
            <a:extLst/>
          </a:blip>
          <a:srcRect/>
          <a:stretch>
            <a:fillRect/>
          </a:stretch>
        </p:blipFill>
        <p:spPr>
          <a:xfrm>
            <a:off x="8625353" y="4707988"/>
            <a:ext cx="1295146" cy="1295145"/>
          </a:xfrm>
          <a:prstGeom prst="rect">
            <a:avLst/>
          </a:prstGeom>
          <a:ln w="12700" cap="flat">
            <a:noFill/>
            <a:miter lim="400000"/>
          </a:ln>
          <a:effectLst/>
        </p:spPr>
      </p:pic>
      <p:pic>
        <p:nvPicPr>
          <p:cNvPr id="34" name="pasted-image.pdf"/>
          <p:cNvPicPr>
            <a:picLocks noChangeAspect="1"/>
          </p:cNvPicPr>
          <p:nvPr/>
        </p:nvPicPr>
        <p:blipFill>
          <a:blip r:embed="rId4">
            <a:extLst/>
          </a:blip>
          <a:srcRect/>
          <a:stretch>
            <a:fillRect/>
          </a:stretch>
        </p:blipFill>
        <p:spPr>
          <a:xfrm>
            <a:off x="8625353" y="6061988"/>
            <a:ext cx="1295220" cy="1295221"/>
          </a:xfrm>
          <a:prstGeom prst="rect">
            <a:avLst/>
          </a:prstGeom>
          <a:ln w="12700" cap="flat">
            <a:noFill/>
            <a:miter lim="400000"/>
          </a:ln>
          <a:effectLst/>
        </p:spPr>
      </p:pic>
      <p:pic>
        <p:nvPicPr>
          <p:cNvPr id="35" name="pasted-image.pdf"/>
          <p:cNvPicPr>
            <a:picLocks noChangeAspect="1"/>
          </p:cNvPicPr>
          <p:nvPr/>
        </p:nvPicPr>
        <p:blipFill>
          <a:blip r:embed="rId5">
            <a:extLst/>
          </a:blip>
          <a:stretch>
            <a:fillRect/>
          </a:stretch>
        </p:blipFill>
        <p:spPr>
          <a:xfrm>
            <a:off x="8623477" y="7453939"/>
            <a:ext cx="1297022" cy="1297022"/>
          </a:xfrm>
          <a:prstGeom prst="rect">
            <a:avLst/>
          </a:prstGeom>
          <a:ln w="12700" cap="flat">
            <a:noFill/>
            <a:miter lim="400000"/>
          </a:ln>
          <a:effectLst/>
        </p:spPr>
      </p:pic>
      <p:sp>
        <p:nvSpPr>
          <p:cNvPr id="36" name="Shape 444"/>
          <p:cNvSpPr/>
          <p:nvPr/>
        </p:nvSpPr>
        <p:spPr>
          <a:xfrm>
            <a:off x="10033706" y="12093192"/>
            <a:ext cx="1491459" cy="706244"/>
          </a:xfrm>
          <a:prstGeom prst="rect">
            <a:avLst/>
          </a:prstGeom>
          <a:ln w="12700">
            <a:miter lim="400000"/>
          </a:ln>
          <a:extLst>
            <a:ext uri="{C572A759-6A51-4108-AA02-DFA0A04FC94B}">
              <ma14:wrappingTextBoxFlag xmlns:ma14="http://schemas.microsoft.com/office/mac/drawingml/2011/main" val="1"/>
            </a:ext>
          </a:extLst>
        </p:spPr>
        <p:txBody>
          <a:bodyPr wrap="non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lang="en-US" sz="4085" dirty="0" smtClean="0"/>
              <a:t>Cache</a:t>
            </a:r>
            <a:endParaRPr sz="4085" dirty="0"/>
          </a:p>
        </p:txBody>
      </p:sp>
      <p:sp>
        <p:nvSpPr>
          <p:cNvPr id="39" name="Shape 434"/>
          <p:cNvSpPr/>
          <p:nvPr/>
        </p:nvSpPr>
        <p:spPr>
          <a:xfrm>
            <a:off x="18500468" y="6247088"/>
            <a:ext cx="3179654" cy="1181184"/>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grpSp>
        <p:nvGrpSpPr>
          <p:cNvPr id="41" name="Group 40"/>
          <p:cNvGrpSpPr/>
          <p:nvPr/>
        </p:nvGrpSpPr>
        <p:grpSpPr>
          <a:xfrm>
            <a:off x="21680122" y="4251394"/>
            <a:ext cx="1169725" cy="8103844"/>
            <a:chOff x="21680122" y="4251394"/>
            <a:chExt cx="1169725" cy="8103844"/>
          </a:xfrm>
        </p:grpSpPr>
        <p:cxnSp>
          <p:nvCxnSpPr>
            <p:cNvPr id="42" name="Straight Connector 54"/>
            <p:cNvCxnSpPr/>
            <p:nvPr/>
          </p:nvCxnSpPr>
          <p:spPr>
            <a:xfrm flipH="1">
              <a:off x="21680122" y="4251394"/>
              <a:ext cx="1169725" cy="2586286"/>
            </a:xfrm>
            <a:prstGeom prst="bentConnector3">
              <a:avLst>
                <a:gd name="adj1" fmla="val -19543"/>
              </a:avLst>
            </a:prstGeom>
            <a:noFill/>
            <a:ln w="1905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43" name="Straight Connector 54"/>
            <p:cNvCxnSpPr>
              <a:stCxn id="6" idx="3"/>
            </p:cNvCxnSpPr>
            <p:nvPr/>
          </p:nvCxnSpPr>
          <p:spPr>
            <a:xfrm flipH="1">
              <a:off x="21680123" y="4361122"/>
              <a:ext cx="1169724" cy="4315744"/>
            </a:xfrm>
            <a:prstGeom prst="bentConnector4">
              <a:avLst>
                <a:gd name="adj1" fmla="val -19543"/>
                <a:gd name="adj2" fmla="val 100368"/>
              </a:avLst>
            </a:prstGeom>
            <a:noFill/>
            <a:ln w="1905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44" name="Straight Connector 54"/>
            <p:cNvCxnSpPr/>
            <p:nvPr/>
          </p:nvCxnSpPr>
          <p:spPr>
            <a:xfrm flipH="1">
              <a:off x="21680122" y="4251394"/>
              <a:ext cx="1169725" cy="6264658"/>
            </a:xfrm>
            <a:prstGeom prst="bentConnector3">
              <a:avLst>
                <a:gd name="adj1" fmla="val -19543"/>
              </a:avLst>
            </a:prstGeom>
            <a:noFill/>
            <a:ln w="1905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45" name="Straight Connector 54"/>
            <p:cNvCxnSpPr>
              <a:stCxn id="6" idx="3"/>
            </p:cNvCxnSpPr>
            <p:nvPr/>
          </p:nvCxnSpPr>
          <p:spPr>
            <a:xfrm flipH="1">
              <a:off x="21680123" y="4361122"/>
              <a:ext cx="1169724" cy="7994116"/>
            </a:xfrm>
            <a:prstGeom prst="bentConnector4">
              <a:avLst>
                <a:gd name="adj1" fmla="val -19543"/>
                <a:gd name="adj2" fmla="val 100069"/>
              </a:avLst>
            </a:prstGeom>
            <a:noFill/>
            <a:ln w="1905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grpSp>
      <p:sp>
        <p:nvSpPr>
          <p:cNvPr id="46" name="Shape 444"/>
          <p:cNvSpPr/>
          <p:nvPr/>
        </p:nvSpPr>
        <p:spPr>
          <a:xfrm>
            <a:off x="18738027" y="2582946"/>
            <a:ext cx="3432696" cy="706244"/>
          </a:xfrm>
          <a:prstGeom prst="rect">
            <a:avLst/>
          </a:prstGeom>
          <a:solidFill>
            <a:schemeClr val="bg1">
              <a:lumMod val="50000"/>
            </a:schemeClr>
          </a:solidFill>
          <a:ln w="76200">
            <a:solidFill>
              <a:schemeClr val="bg1">
                <a:lumMod val="50000"/>
              </a:schemeClr>
            </a:solidFill>
            <a:miter lim="400000"/>
          </a:ln>
          <a:extLst>
            <a:ext uri="{C572A759-6A51-4108-AA02-DFA0A04FC94B}">
              <ma14:wrappingTextBoxFlag xmlns:ma14="http://schemas.microsoft.com/office/mac/drawingml/2011/main" val="1"/>
            </a:ext>
          </a:extLst>
        </p:spPr>
        <p:txBody>
          <a:bodyPr wrap="non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lang="en-US" sz="4085" dirty="0" smtClean="0">
                <a:solidFill>
                  <a:srgbClr val="FFFF00"/>
                </a:solidFill>
              </a:rPr>
              <a:t>DAG Structure</a:t>
            </a:r>
            <a:endParaRPr sz="4085" dirty="0">
              <a:solidFill>
                <a:srgbClr val="FFFF00"/>
              </a:solidFill>
            </a:endParaRPr>
          </a:p>
        </p:txBody>
      </p:sp>
      <p:sp>
        <p:nvSpPr>
          <p:cNvPr id="48" name="Shape 858"/>
          <p:cNvSpPr/>
          <p:nvPr/>
        </p:nvSpPr>
        <p:spPr>
          <a:xfrm>
            <a:off x="11892120" y="5032902"/>
            <a:ext cx="3681414" cy="2460097"/>
          </a:xfrm>
          <a:prstGeom prst="rect">
            <a:avLst/>
          </a:prstGeom>
          <a:solidFill>
            <a:schemeClr val="accent1">
              <a:hueOff val="3929895"/>
              <a:satOff val="89743"/>
              <a:lumOff val="-68918"/>
            </a:schemeClr>
          </a:solidFill>
          <a:ln w="12700">
            <a:miter lim="400000"/>
          </a:ln>
        </p:spPr>
        <p:txBody>
          <a:bodyPr lIns="50800" tIns="50800" rIns="50800" bIns="50800" anchor="ctr"/>
          <a:lstStyle/>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1000" dirty="0" smtClean="0"/>
              <a:t> </a:t>
            </a:r>
            <a:r>
              <a:rPr lang="en-US" sz="1000" dirty="0" smtClean="0">
                <a:solidFill>
                  <a:srgbClr val="FFFF00"/>
                </a:solidFill>
              </a:rPr>
              <a:t>$pipeline = </a:t>
            </a:r>
            <a:r>
              <a:rPr lang="en-US" sz="1000" dirty="0" err="1" smtClean="0">
                <a:solidFill>
                  <a:srgbClr val="FFFF00"/>
                </a:solidFill>
              </a:rPr>
              <a:t>Pipeline.build</a:t>
            </a:r>
            <a:r>
              <a:rPr lang="en-US" sz="1000" dirty="0" smtClean="0">
                <a:solidFill>
                  <a:srgbClr val="FFFF00"/>
                </a:solidFill>
              </a:rPr>
              <a:t>()</a:t>
            </a:r>
            <a:br>
              <a:rPr lang="en-US" sz="1000" dirty="0" smtClean="0">
                <a:solidFill>
                  <a:srgbClr val="FFFF00"/>
                </a:solidFill>
              </a:rPr>
            </a:br>
            <a:r>
              <a:rPr lang="en-US" sz="1000" dirty="0" smtClean="0">
                <a:solidFill>
                  <a:srgbClr val="FFFF00"/>
                </a:solidFill>
              </a:rPr>
              <a:t> </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1000" dirty="0">
                <a:solidFill>
                  <a:srgbClr val="FFFF00"/>
                </a:solidFill>
              </a:rPr>
              <a:t> </a:t>
            </a:r>
            <a:r>
              <a:rPr lang="en-US" sz="1000" dirty="0" smtClean="0">
                <a:solidFill>
                  <a:srgbClr val="FFFF00"/>
                </a:solidFill>
              </a:rPr>
              <a:t>$</a:t>
            </a:r>
            <a:r>
              <a:rPr lang="en-US" sz="1000" dirty="0" err="1" smtClean="0">
                <a:solidFill>
                  <a:srgbClr val="FFFF00"/>
                </a:solidFill>
              </a:rPr>
              <a:t>video_track</a:t>
            </a:r>
            <a:r>
              <a:rPr lang="en-US" sz="1000" dirty="0" smtClean="0">
                <a:solidFill>
                  <a:srgbClr val="FFFF00"/>
                </a:solidFill>
              </a:rPr>
              <a:t>=$pipeline&gt;</a:t>
            </a:r>
            <a:r>
              <a:rPr lang="en-US" sz="1000" dirty="0" err="1" smtClean="0">
                <a:solidFill>
                  <a:srgbClr val="FFFF00"/>
                </a:solidFill>
              </a:rPr>
              <a:t>addTrack</a:t>
            </a:r>
            <a:r>
              <a:rPr lang="en-US" sz="1000" dirty="0" smtClean="0">
                <a:solidFill>
                  <a:srgbClr val="FFFF00"/>
                </a:solidFill>
              </a:rPr>
              <a:t>(IMG_TYPE)</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1000" dirty="0" smtClean="0">
                <a:solidFill>
                  <a:srgbClr val="FFFF00"/>
                </a:solidFill>
              </a:rPr>
              <a:t>   -&gt;</a:t>
            </a:r>
            <a:r>
              <a:rPr lang="en-US" sz="1000" dirty="0" err="1" smtClean="0">
                <a:solidFill>
                  <a:srgbClr val="FFFF00"/>
                </a:solidFill>
              </a:rPr>
              <a:t>addTask</a:t>
            </a:r>
            <a:r>
              <a:rPr lang="en-US" sz="1000" dirty="0" smtClean="0">
                <a:solidFill>
                  <a:srgbClr val="FFFF00"/>
                </a:solidFill>
              </a:rPr>
              <a:t>()</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endParaRPr lang="en-US" sz="1000" dirty="0" smtClean="0">
              <a:solidFill>
                <a:srgbClr val="FFFF00"/>
              </a:solidFill>
            </a:endParaRP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1000" dirty="0" smtClean="0">
                <a:solidFill>
                  <a:srgbClr val="FFFF00"/>
                </a:solidFill>
              </a:rPr>
              <a:t> $</a:t>
            </a:r>
            <a:r>
              <a:rPr lang="en-US" sz="1000" dirty="0" err="1" smtClean="0">
                <a:solidFill>
                  <a:srgbClr val="FFFF00"/>
                </a:solidFill>
              </a:rPr>
              <a:t>audio_track</a:t>
            </a:r>
            <a:r>
              <a:rPr lang="en-US" sz="1000" dirty="0">
                <a:solidFill>
                  <a:srgbClr val="FFFF00"/>
                </a:solidFill>
              </a:rPr>
              <a:t>=$</a:t>
            </a:r>
            <a:r>
              <a:rPr lang="en-US" sz="1000" dirty="0" smtClean="0">
                <a:solidFill>
                  <a:srgbClr val="FFFF00"/>
                </a:solidFill>
              </a:rPr>
              <a:t>pipeline&gt;</a:t>
            </a:r>
            <a:r>
              <a:rPr lang="en-US" sz="1000" dirty="0" err="1" smtClean="0">
                <a:solidFill>
                  <a:srgbClr val="FFFF00"/>
                </a:solidFill>
              </a:rPr>
              <a:t>addTrack</a:t>
            </a:r>
            <a:r>
              <a:rPr lang="en-US" sz="1000" dirty="0" smtClean="0">
                <a:solidFill>
                  <a:srgbClr val="FFFF00"/>
                </a:solidFill>
              </a:rPr>
              <a:t>(AUD_TYPE)</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1000" dirty="0" smtClean="0">
                <a:solidFill>
                  <a:srgbClr val="FFFF00"/>
                </a:solidFill>
              </a:rPr>
              <a:t>   -&gt;</a:t>
            </a:r>
            <a:r>
              <a:rPr lang="en-US" sz="1000" dirty="0" err="1" smtClean="0">
                <a:solidFill>
                  <a:srgbClr val="FFFF00"/>
                </a:solidFill>
              </a:rPr>
              <a:t>addTask</a:t>
            </a:r>
            <a:r>
              <a:rPr lang="en-US" sz="1000" dirty="0" smtClean="0">
                <a:solidFill>
                  <a:srgbClr val="FFFF00"/>
                </a:solidFill>
              </a:rPr>
              <a:t>()</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endParaRPr lang="en-US" sz="1000" dirty="0" smtClean="0">
              <a:solidFill>
                <a:srgbClr val="FFFF00"/>
              </a:solidFill>
            </a:endParaRP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1000" dirty="0" smtClean="0">
                <a:solidFill>
                  <a:srgbClr val="FFFF00"/>
                </a:solidFill>
              </a:rPr>
              <a:t> $</a:t>
            </a:r>
            <a:r>
              <a:rPr lang="en-US" sz="1000" dirty="0" err="1" smtClean="0">
                <a:solidFill>
                  <a:srgbClr val="FFFF00"/>
                </a:solidFill>
              </a:rPr>
              <a:t>meta_track</a:t>
            </a:r>
            <a:r>
              <a:rPr lang="en-US" sz="1000" dirty="0">
                <a:solidFill>
                  <a:srgbClr val="FFFF00"/>
                </a:solidFill>
              </a:rPr>
              <a:t>=$</a:t>
            </a:r>
            <a:r>
              <a:rPr lang="en-US" sz="1000" dirty="0" smtClean="0">
                <a:solidFill>
                  <a:srgbClr val="FFFF00"/>
                </a:solidFill>
              </a:rPr>
              <a:t>pipeline&gt;</a:t>
            </a:r>
            <a:r>
              <a:rPr lang="en-US" sz="1000" dirty="0" err="1" smtClean="0">
                <a:solidFill>
                  <a:srgbClr val="FFFF00"/>
                </a:solidFill>
              </a:rPr>
              <a:t>addTrack</a:t>
            </a:r>
            <a:r>
              <a:rPr lang="en-US" sz="1000" dirty="0" smtClean="0">
                <a:solidFill>
                  <a:srgbClr val="FFFF00"/>
                </a:solidFill>
              </a:rPr>
              <a:t>(META_TYPE</a:t>
            </a:r>
            <a:r>
              <a:rPr lang="en-US" sz="1000" dirty="0">
                <a:solidFill>
                  <a:srgbClr val="FFFF00"/>
                </a:solidFill>
              </a:rPr>
              <a:t>)</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1000" dirty="0">
                <a:solidFill>
                  <a:srgbClr val="FFFF00"/>
                </a:solidFill>
              </a:rPr>
              <a:t> </a:t>
            </a:r>
            <a:r>
              <a:rPr lang="en-US" sz="1000" dirty="0" smtClean="0">
                <a:solidFill>
                  <a:srgbClr val="FFFF00"/>
                </a:solidFill>
              </a:rPr>
              <a:t>  -&gt;</a:t>
            </a:r>
            <a:r>
              <a:rPr lang="en-US" sz="1000" dirty="0" err="1" smtClean="0">
                <a:solidFill>
                  <a:srgbClr val="FFFF00"/>
                </a:solidFill>
              </a:rPr>
              <a:t>addTask</a:t>
            </a:r>
            <a:r>
              <a:rPr lang="en-US" sz="1000" dirty="0" smtClean="0">
                <a:solidFill>
                  <a:srgbClr val="FFFF00"/>
                </a:solidFill>
              </a:rPr>
              <a:t>()</a:t>
            </a:r>
            <a:endParaRPr lang="en-US" sz="1000" dirty="0">
              <a:solidFill>
                <a:srgbClr val="FFFF00"/>
              </a:solidFill>
            </a:endParaRPr>
          </a:p>
        </p:txBody>
      </p:sp>
      <p:sp>
        <p:nvSpPr>
          <p:cNvPr id="57" name="Rectangle 56"/>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33</a:t>
            </a:r>
            <a:endParaRPr lang="en-US" dirty="0"/>
          </a:p>
        </p:txBody>
      </p:sp>
    </p:spTree>
    <p:extLst>
      <p:ext uri="{BB962C8B-B14F-4D97-AF65-F5344CB8AC3E}">
        <p14:creationId xmlns:p14="http://schemas.microsoft.com/office/powerpoint/2010/main" val="14456873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childTnLst>
                          </p:cTn>
                        </p:par>
                        <p:par>
                          <p:cTn id="21" fill="hold">
                            <p:stCondLst>
                              <p:cond delay="500"/>
                            </p:stCondLst>
                            <p:childTnLst>
                              <p:par>
                                <p:cTn id="22" presetID="3" presetClass="entr" presetSubtype="10" fill="hold" grpId="1"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linds(horizontal)">
                                      <p:cBhvr>
                                        <p:cTn id="24" dur="500"/>
                                        <p:tgtEl>
                                          <p:spTgt spid="48"/>
                                        </p:tgtEl>
                                      </p:cBhvr>
                                    </p:animEffect>
                                  </p:childTnLst>
                                </p:cTn>
                              </p:par>
                            </p:childTnLst>
                          </p:cTn>
                        </p:par>
                        <p:par>
                          <p:cTn id="25" fill="hold">
                            <p:stCondLst>
                              <p:cond delay="1000"/>
                            </p:stCondLst>
                            <p:childTnLst>
                              <p:par>
                                <p:cTn id="26" presetID="1" presetClass="exit" presetSubtype="0" fill="hold" grpId="2" nodeType="afterEffect">
                                  <p:stCondLst>
                                    <p:cond delay="0"/>
                                  </p:stCondLst>
                                  <p:childTnLst>
                                    <p:set>
                                      <p:cBhvr>
                                        <p:cTn id="27" dur="1" fill="hold">
                                          <p:stCondLst>
                                            <p:cond delay="0"/>
                                          </p:stCondLst>
                                        </p:cTn>
                                        <p:tgtEl>
                                          <p:spTgt spid="48"/>
                                        </p:tgtEl>
                                        <p:attrNameLst>
                                          <p:attrName>style.visibility</p:attrName>
                                        </p:attrNameLst>
                                      </p:cBhvr>
                                      <p:to>
                                        <p:strVal val="hidden"/>
                                      </p:to>
                                    </p:se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par>
                          <p:cTn id="32" fill="hold">
                            <p:stCondLst>
                              <p:cond delay="1500"/>
                            </p:stCondLst>
                            <p:childTnLst>
                              <p:par>
                                <p:cTn id="33" presetID="1" presetClass="entr" presetSubtype="0"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par>
                                <p:cTn id="42" presetID="42" presetClass="path" presetSubtype="0" accel="50000" decel="50000" fill="hold" nodeType="withEffect">
                                  <p:stCondLst>
                                    <p:cond delay="0"/>
                                  </p:stCondLst>
                                  <p:childTnLst>
                                    <p:animMotion origin="layout" path="M -3.4375E-6 7.40741E-7 L -0.06504 0.37616 " pathEditMode="relative" rAng="0" ptsTypes="AA">
                                      <p:cBhvr>
                                        <p:cTn id="43" dur="2000" fill="hold"/>
                                        <p:tgtEl>
                                          <p:spTgt spid="32"/>
                                        </p:tgtEl>
                                        <p:attrNameLst>
                                          <p:attrName>ppt_x</p:attrName>
                                          <p:attrName>ppt_y</p:attrName>
                                        </p:attrNameLst>
                                      </p:cBhvr>
                                      <p:rCtr x="-3255" y="18808"/>
                                    </p:animMotion>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par>
                                <p:cTn id="46" presetID="42" presetClass="path" presetSubtype="0" accel="50000" decel="50000" fill="hold" nodeType="withEffect">
                                  <p:stCondLst>
                                    <p:cond delay="0"/>
                                  </p:stCondLst>
                                  <p:childTnLst>
                                    <p:animMotion origin="layout" path="M -3.4375E-6 -3.7037E-7 L 0.06647 0.27755 " pathEditMode="relative" rAng="0" ptsTypes="AA">
                                      <p:cBhvr>
                                        <p:cTn id="47" dur="2000" fill="hold"/>
                                        <p:tgtEl>
                                          <p:spTgt spid="34"/>
                                        </p:tgtEl>
                                        <p:attrNameLst>
                                          <p:attrName>ppt_x</p:attrName>
                                          <p:attrName>ppt_y</p:attrName>
                                        </p:attrNameLst>
                                      </p:cBhvr>
                                      <p:rCtr x="3320" y="13877"/>
                                    </p:animMotion>
                                  </p:childTnLst>
                                </p:cTn>
                              </p:par>
                              <p:par>
                                <p:cTn id="48" presetID="1"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par>
                                <p:cTn id="50" presetID="42" presetClass="path" presetSubtype="0" accel="50000" decel="50000" fill="hold" nodeType="withEffect">
                                  <p:stCondLst>
                                    <p:cond delay="0"/>
                                  </p:stCondLst>
                                  <p:childTnLst>
                                    <p:animMotion origin="layout" path="M 1.66667E-6 5E-6 L 0.20195 0.17419 " pathEditMode="relative" rAng="0" ptsTypes="AA">
                                      <p:cBhvr>
                                        <p:cTn id="51" dur="2000" fill="hold"/>
                                        <p:tgtEl>
                                          <p:spTgt spid="35"/>
                                        </p:tgtEl>
                                        <p:attrNameLst>
                                          <p:attrName>ppt_x</p:attrName>
                                          <p:attrName>ppt_y</p:attrName>
                                        </p:attrNameLst>
                                      </p:cBhvr>
                                      <p:rCtr x="10098" y="8704"/>
                                    </p:animMotion>
                                  </p:childTnLst>
                                </p:cTn>
                              </p:par>
                            </p:childTnLst>
                          </p:cTn>
                        </p:par>
                        <p:par>
                          <p:cTn id="52" fill="hold">
                            <p:stCondLst>
                              <p:cond delay="2000"/>
                            </p:stCondLst>
                            <p:childTnLst>
                              <p:par>
                                <p:cTn id="53" presetID="9" presetClass="entr" presetSubtype="0"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dissolve">
                                      <p:cBhvr>
                                        <p:cTn id="55" dur="500"/>
                                        <p:tgtEl>
                                          <p:spTgt spid="36"/>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dissolve">
                                      <p:cBhvr>
                                        <p:cTn id="58" dur="500"/>
                                        <p:tgtEl>
                                          <p:spTgt spid="31"/>
                                        </p:tgtEl>
                                      </p:cBhvr>
                                    </p:animEffect>
                                  </p:childTnLst>
                                </p:cTn>
                              </p:par>
                              <p:par>
                                <p:cTn id="59" presetID="9" presetClass="exit" presetSubtype="0" fill="hold" nodeType="withEffect">
                                  <p:stCondLst>
                                    <p:cond delay="0"/>
                                  </p:stCondLst>
                                  <p:childTnLst>
                                    <p:animEffect transition="out" filter="dissolv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9" presetClass="exit" presetSubtype="0" fill="hold" nodeType="withEffect">
                                  <p:stCondLst>
                                    <p:cond delay="0"/>
                                  </p:stCondLst>
                                  <p:childTnLst>
                                    <p:animEffect transition="out" filter="dissolv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500"/>
                                        <p:tgtEl>
                                          <p:spTgt spid="40"/>
                                        </p:tgtEl>
                                      </p:cBhvr>
                                    </p:animEffect>
                                  </p:childTnLst>
                                </p:cTn>
                              </p:par>
                            </p:childTnLst>
                          </p:cTn>
                        </p:par>
                        <p:par>
                          <p:cTn id="72" fill="hold">
                            <p:stCondLst>
                              <p:cond delay="500"/>
                            </p:stCondLst>
                            <p:childTnLst>
                              <p:par>
                                <p:cTn id="73" presetID="22" presetClass="entr" presetSubtype="1" fill="hold" nodeType="after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wipe(up)">
                                      <p:cBhvr>
                                        <p:cTn id="75" dur="500"/>
                                        <p:tgtEl>
                                          <p:spTgt spid="41"/>
                                        </p:tgtEl>
                                      </p:cBhvr>
                                    </p:animEffect>
                                  </p:childTnLst>
                                </p:cTn>
                              </p:par>
                            </p:childTnLst>
                          </p:cTn>
                        </p:par>
                        <p:par>
                          <p:cTn id="76" fill="hold">
                            <p:stCondLst>
                              <p:cond delay="1000"/>
                            </p:stCondLst>
                            <p:childTnLst>
                              <p:par>
                                <p:cTn id="77" presetID="1" presetClass="entr" presetSubtype="0" fill="hold" grpId="0" nodeType="after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animBg="1"/>
      <p:bldP spid="16" grpId="0" animBg="1"/>
      <p:bldP spid="31" grpId="0" animBg="1"/>
      <p:bldP spid="36" grpId="0" animBg="1"/>
      <p:bldP spid="39" grpId="0" animBg="1"/>
      <p:bldP spid="46" grpId="0" animBg="1"/>
      <p:bldP spid="48" grpId="1" animBg="1"/>
      <p:bldP spid="48"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34"/>
          <p:cNvSpPr/>
          <p:nvPr/>
        </p:nvSpPr>
        <p:spPr>
          <a:xfrm>
            <a:off x="18500468" y="8086274"/>
            <a:ext cx="3179654" cy="1181184"/>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lang="en-US" sz="4085" dirty="0" smtClean="0">
                <a:solidFill>
                  <a:schemeClr val="bg1">
                    <a:lumMod val="50000"/>
                  </a:schemeClr>
                </a:solidFill>
              </a:rPr>
              <a:t>Encode(SD)</a:t>
            </a:r>
            <a:endParaRPr sz="4085" dirty="0">
              <a:solidFill>
                <a:schemeClr val="bg1">
                  <a:lumMod val="50000"/>
                </a:schemeClr>
              </a:solidFill>
            </a:endParaRPr>
          </a:p>
        </p:txBody>
      </p:sp>
      <p:sp>
        <p:nvSpPr>
          <p:cNvPr id="15" name="Shape 434"/>
          <p:cNvSpPr/>
          <p:nvPr/>
        </p:nvSpPr>
        <p:spPr>
          <a:xfrm>
            <a:off x="18500468" y="9925460"/>
            <a:ext cx="3179654" cy="1181184"/>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lang="en-US" sz="4085" dirty="0" smtClean="0">
                <a:solidFill>
                  <a:schemeClr val="bg1">
                    <a:lumMod val="50000"/>
                  </a:schemeClr>
                </a:solidFill>
              </a:rPr>
              <a:t>Encode(AAC)</a:t>
            </a:r>
            <a:endParaRPr sz="4085" dirty="0">
              <a:solidFill>
                <a:schemeClr val="bg1">
                  <a:lumMod val="50000"/>
                </a:schemeClr>
              </a:solidFill>
            </a:endParaRPr>
          </a:p>
        </p:txBody>
      </p:sp>
      <p:sp>
        <p:nvSpPr>
          <p:cNvPr id="16" name="Shape 434"/>
          <p:cNvSpPr/>
          <p:nvPr/>
        </p:nvSpPr>
        <p:spPr>
          <a:xfrm>
            <a:off x="18500468" y="11764646"/>
            <a:ext cx="3179654" cy="1181184"/>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lang="en-US" sz="4085" dirty="0" smtClean="0">
                <a:solidFill>
                  <a:schemeClr val="bg1">
                    <a:lumMod val="50000"/>
                  </a:schemeClr>
                </a:solidFill>
              </a:rPr>
              <a:t>Analysis</a:t>
            </a:r>
            <a:endParaRPr sz="4085" dirty="0">
              <a:solidFill>
                <a:schemeClr val="bg1">
                  <a:lumMod val="50000"/>
                </a:schemeClr>
              </a:solidFill>
            </a:endParaRPr>
          </a:p>
        </p:txBody>
      </p:sp>
      <p:sp>
        <p:nvSpPr>
          <p:cNvPr id="37" name="Shape 434"/>
          <p:cNvSpPr/>
          <p:nvPr/>
        </p:nvSpPr>
        <p:spPr>
          <a:xfrm>
            <a:off x="18500468" y="6247088"/>
            <a:ext cx="3179654" cy="1181184"/>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lang="en-US" sz="4085" dirty="0" smtClean="0">
                <a:solidFill>
                  <a:schemeClr val="bg1">
                    <a:lumMod val="50000"/>
                  </a:schemeClr>
                </a:solidFill>
              </a:rPr>
              <a:t>Encode(HD)</a:t>
            </a:r>
            <a:endParaRPr sz="4085" dirty="0">
              <a:solidFill>
                <a:schemeClr val="bg1">
                  <a:lumMod val="50000"/>
                </a:schemeClr>
              </a:solidFill>
            </a:endParaRPr>
          </a:p>
        </p:txBody>
      </p:sp>
      <p:grpSp>
        <p:nvGrpSpPr>
          <p:cNvPr id="7" name="Group 6"/>
          <p:cNvGrpSpPr/>
          <p:nvPr/>
        </p:nvGrpSpPr>
        <p:grpSpPr>
          <a:xfrm>
            <a:off x="5384802" y="3488267"/>
            <a:ext cx="10781793" cy="9825397"/>
            <a:chOff x="5384801" y="3488267"/>
            <a:chExt cx="5750358" cy="9825397"/>
          </a:xfrm>
        </p:grpSpPr>
        <p:sp>
          <p:nvSpPr>
            <p:cNvPr id="8" name="Shape 443"/>
            <p:cNvSpPr/>
            <p:nvPr/>
          </p:nvSpPr>
          <p:spPr>
            <a:xfrm>
              <a:off x="5384801" y="3488267"/>
              <a:ext cx="5750358" cy="9825397"/>
            </a:xfrm>
            <a:prstGeom prst="roundRect">
              <a:avLst>
                <a:gd name="adj" fmla="val 3677"/>
              </a:avLst>
            </a:prstGeom>
            <a:solidFill>
              <a:schemeClr val="tx1"/>
            </a:solidFill>
            <a:ln w="63500">
              <a:solidFill>
                <a:schemeClr val="accent2"/>
              </a:solidFill>
              <a:miter lim="400000"/>
            </a:ln>
          </p:spPr>
          <p:txBody>
            <a:bodyPr lIns="38430" tIns="38430" rIns="38430" bIns="38430" anchor="ctr"/>
            <a:lstStyle/>
            <a:p>
              <a:pPr>
                <a:lnSpc>
                  <a:spcPct val="100000"/>
                </a:lnSpc>
              </a:pPr>
              <a:endParaRPr sz="4085">
                <a:solidFill>
                  <a:schemeClr val="bg1">
                    <a:lumMod val="50000"/>
                  </a:schemeClr>
                </a:solidFill>
              </a:endParaRPr>
            </a:p>
          </p:txBody>
        </p:sp>
        <p:sp>
          <p:nvSpPr>
            <p:cNvPr id="9" name="Shape 444"/>
            <p:cNvSpPr/>
            <p:nvPr/>
          </p:nvSpPr>
          <p:spPr>
            <a:xfrm>
              <a:off x="6672216" y="3784344"/>
              <a:ext cx="3173010" cy="706244"/>
            </a:xfrm>
            <a:prstGeom prst="rect">
              <a:avLst/>
            </a:prstGeom>
            <a:ln w="12700">
              <a:miter lim="400000"/>
            </a:ln>
            <a:extLst>
              <a:ext uri="{C572A759-6A51-4108-AA02-DFA0A04FC94B}">
                <ma14:wrappingTextBoxFlag xmlns:ma14="http://schemas.microsoft.com/office/mac/drawingml/2011/main" val="1"/>
              </a:ext>
            </a:extLst>
          </p:spPr>
          <p:txBody>
            <a:bodyPr wrap="non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sz="4085" dirty="0"/>
                <a:t>Preprocessor</a:t>
              </a:r>
            </a:p>
          </p:txBody>
        </p:sp>
      </p:grpSp>
      <p:sp>
        <p:nvSpPr>
          <p:cNvPr id="31" name="Shape 443"/>
          <p:cNvSpPr/>
          <p:nvPr/>
        </p:nvSpPr>
        <p:spPr>
          <a:xfrm>
            <a:off x="5849722" y="8973961"/>
            <a:ext cx="9963266" cy="4010519"/>
          </a:xfrm>
          <a:prstGeom prst="roundRect">
            <a:avLst>
              <a:gd name="adj" fmla="val 3677"/>
            </a:avLst>
          </a:prstGeom>
          <a:solidFill>
            <a:schemeClr val="tx1"/>
          </a:solidFill>
          <a:ln w="63500">
            <a:solidFill>
              <a:schemeClr val="accent2"/>
            </a:solidFill>
            <a:miter lim="400000"/>
          </a:ln>
        </p:spPr>
        <p:txBody>
          <a:bodyPr lIns="38430" tIns="38430" rIns="38430" bIns="38430" anchor="ctr"/>
          <a:lstStyle/>
          <a:p>
            <a:pPr>
              <a:lnSpc>
                <a:spcPct val="100000"/>
              </a:lnSpc>
            </a:pPr>
            <a:endParaRPr sz="4085">
              <a:solidFill>
                <a:schemeClr val="bg1">
                  <a:lumMod val="50000"/>
                </a:schemeClr>
              </a:solidFill>
            </a:endParaRPr>
          </a:p>
        </p:txBody>
      </p:sp>
      <p:pic>
        <p:nvPicPr>
          <p:cNvPr id="44" name="pasted-image.pdf"/>
          <p:cNvPicPr>
            <a:picLocks noChangeAspect="1"/>
          </p:cNvPicPr>
          <p:nvPr/>
        </p:nvPicPr>
        <p:blipFill>
          <a:blip r:embed="rId3">
            <a:extLst/>
          </a:blip>
          <a:srcRect/>
          <a:stretch>
            <a:fillRect/>
          </a:stretch>
        </p:blipFill>
        <p:spPr>
          <a:xfrm>
            <a:off x="7033723" y="9846916"/>
            <a:ext cx="1295146" cy="1295145"/>
          </a:xfrm>
          <a:prstGeom prst="rect">
            <a:avLst/>
          </a:prstGeom>
          <a:ln w="12700" cap="flat">
            <a:noFill/>
            <a:miter lim="400000"/>
          </a:ln>
          <a:effectLst/>
        </p:spPr>
      </p:pic>
      <p:pic>
        <p:nvPicPr>
          <p:cNvPr id="45" name="pasted-image.pdf"/>
          <p:cNvPicPr>
            <a:picLocks noChangeAspect="1"/>
          </p:cNvPicPr>
          <p:nvPr/>
        </p:nvPicPr>
        <p:blipFill>
          <a:blip r:embed="rId3">
            <a:extLst/>
          </a:blip>
          <a:srcRect/>
          <a:stretch>
            <a:fillRect/>
          </a:stretch>
        </p:blipFill>
        <p:spPr>
          <a:xfrm>
            <a:off x="7033723" y="9846916"/>
            <a:ext cx="1295146" cy="1295145"/>
          </a:xfrm>
          <a:prstGeom prst="rect">
            <a:avLst/>
          </a:prstGeom>
          <a:ln w="12700" cap="flat">
            <a:noFill/>
            <a:miter lim="400000"/>
          </a:ln>
          <a:effectLst/>
        </p:spPr>
      </p:pic>
      <p:pic>
        <p:nvPicPr>
          <p:cNvPr id="32" name="pasted-image.pdf"/>
          <p:cNvPicPr>
            <a:picLocks noChangeAspect="1"/>
          </p:cNvPicPr>
          <p:nvPr/>
        </p:nvPicPr>
        <p:blipFill>
          <a:blip r:embed="rId4">
            <a:extLst/>
          </a:blip>
          <a:srcRect/>
          <a:stretch>
            <a:fillRect/>
          </a:stretch>
        </p:blipFill>
        <p:spPr>
          <a:xfrm>
            <a:off x="10275637" y="9846916"/>
            <a:ext cx="1295220" cy="1295221"/>
          </a:xfrm>
          <a:prstGeom prst="rect">
            <a:avLst/>
          </a:prstGeom>
          <a:ln w="12700" cap="flat">
            <a:noFill/>
            <a:miter lim="400000"/>
          </a:ln>
          <a:effectLst/>
        </p:spPr>
      </p:pic>
      <p:pic>
        <p:nvPicPr>
          <p:cNvPr id="33" name="pasted-image.pdf"/>
          <p:cNvPicPr>
            <a:picLocks noChangeAspect="1"/>
          </p:cNvPicPr>
          <p:nvPr/>
        </p:nvPicPr>
        <p:blipFill>
          <a:blip r:embed="rId5">
            <a:extLst/>
          </a:blip>
          <a:stretch>
            <a:fillRect/>
          </a:stretch>
        </p:blipFill>
        <p:spPr>
          <a:xfrm>
            <a:off x="13536863" y="9846916"/>
            <a:ext cx="1297022" cy="1297022"/>
          </a:xfrm>
          <a:prstGeom prst="rect">
            <a:avLst/>
          </a:prstGeom>
          <a:ln w="12700" cap="flat">
            <a:noFill/>
            <a:miter lim="400000"/>
          </a:ln>
          <a:effectLst/>
        </p:spPr>
      </p:pic>
      <p:pic>
        <p:nvPicPr>
          <p:cNvPr id="46" name="pasted-image.pdf"/>
          <p:cNvPicPr>
            <a:picLocks noChangeAspect="1"/>
          </p:cNvPicPr>
          <p:nvPr/>
        </p:nvPicPr>
        <p:blipFill>
          <a:blip r:embed="rId4">
            <a:extLst/>
          </a:blip>
          <a:srcRect/>
          <a:stretch>
            <a:fillRect/>
          </a:stretch>
        </p:blipFill>
        <p:spPr>
          <a:xfrm>
            <a:off x="10275637" y="9853012"/>
            <a:ext cx="1295220" cy="1295221"/>
          </a:xfrm>
          <a:prstGeom prst="rect">
            <a:avLst/>
          </a:prstGeom>
          <a:ln w="12700" cap="flat">
            <a:noFill/>
            <a:miter lim="400000"/>
          </a:ln>
          <a:effectLst/>
        </p:spPr>
      </p:pic>
      <p:pic>
        <p:nvPicPr>
          <p:cNvPr id="47" name="pasted-image.pdf"/>
          <p:cNvPicPr>
            <a:picLocks noChangeAspect="1"/>
          </p:cNvPicPr>
          <p:nvPr/>
        </p:nvPicPr>
        <p:blipFill>
          <a:blip r:embed="rId5">
            <a:extLst/>
          </a:blip>
          <a:stretch>
            <a:fillRect/>
          </a:stretch>
        </p:blipFill>
        <p:spPr>
          <a:xfrm>
            <a:off x="13542959" y="9853012"/>
            <a:ext cx="1297022" cy="1297022"/>
          </a:xfrm>
          <a:prstGeom prst="rect">
            <a:avLst/>
          </a:prstGeom>
          <a:ln w="12700" cap="flat">
            <a:noFill/>
            <a:miter lim="400000"/>
          </a:ln>
          <a:effectLst/>
        </p:spPr>
      </p:pic>
      <p:pic>
        <p:nvPicPr>
          <p:cNvPr id="48" name="pasted-image.pdf"/>
          <p:cNvPicPr>
            <a:picLocks noChangeAspect="1"/>
          </p:cNvPicPr>
          <p:nvPr/>
        </p:nvPicPr>
        <p:blipFill>
          <a:blip r:embed="rId3">
            <a:extLst/>
          </a:blip>
          <a:srcRect/>
          <a:stretch>
            <a:fillRect/>
          </a:stretch>
        </p:blipFill>
        <p:spPr>
          <a:xfrm>
            <a:off x="7033723" y="9853012"/>
            <a:ext cx="1295146" cy="1295145"/>
          </a:xfrm>
          <a:prstGeom prst="rect">
            <a:avLst/>
          </a:prstGeom>
          <a:ln w="12700" cap="flat">
            <a:noFill/>
            <a:miter lim="400000"/>
          </a:ln>
          <a:effectLst/>
        </p:spPr>
      </p:pic>
      <p:pic>
        <p:nvPicPr>
          <p:cNvPr id="49" name="pasted-image.pdf"/>
          <p:cNvPicPr>
            <a:picLocks noChangeAspect="1"/>
          </p:cNvPicPr>
          <p:nvPr/>
        </p:nvPicPr>
        <p:blipFill>
          <a:blip r:embed="rId3">
            <a:extLst/>
          </a:blip>
          <a:srcRect/>
          <a:stretch>
            <a:fillRect/>
          </a:stretch>
        </p:blipFill>
        <p:spPr>
          <a:xfrm>
            <a:off x="7033723" y="9853012"/>
            <a:ext cx="1295146" cy="1295145"/>
          </a:xfrm>
          <a:prstGeom prst="rect">
            <a:avLst/>
          </a:prstGeom>
          <a:ln w="12700" cap="flat">
            <a:noFill/>
            <a:miter lim="400000"/>
          </a:ln>
          <a:effectLst/>
        </p:spPr>
      </p:pic>
      <p:sp>
        <p:nvSpPr>
          <p:cNvPr id="3" name="Title 2"/>
          <p:cNvSpPr>
            <a:spLocks noGrp="1"/>
          </p:cNvSpPr>
          <p:nvPr>
            <p:ph type="title"/>
          </p:nvPr>
        </p:nvSpPr>
        <p:spPr/>
        <p:txBody>
          <a:bodyPr/>
          <a:lstStyle/>
          <a:p>
            <a:r>
              <a:rPr lang="en-US" dirty="0" smtClean="0"/>
              <a:t>Dynamic DAG Generation</a:t>
            </a:r>
            <a:endParaRPr lang="en-US" dirty="0"/>
          </a:p>
        </p:txBody>
      </p:sp>
      <p:grpSp>
        <p:nvGrpSpPr>
          <p:cNvPr id="11" name="Group 10"/>
          <p:cNvGrpSpPr/>
          <p:nvPr/>
        </p:nvGrpSpPr>
        <p:grpSpPr>
          <a:xfrm>
            <a:off x="406398" y="5524416"/>
            <a:ext cx="4876801" cy="1621451"/>
            <a:chOff x="406398" y="5524416"/>
            <a:chExt cx="4876801" cy="1621451"/>
          </a:xfrm>
        </p:grpSpPr>
        <p:sp>
          <p:nvSpPr>
            <p:cNvPr id="13" name="Shape 431"/>
            <p:cNvSpPr/>
            <p:nvPr/>
          </p:nvSpPr>
          <p:spPr>
            <a:xfrm>
              <a:off x="406398" y="5524416"/>
              <a:ext cx="3179655" cy="1621451"/>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Web Server</a:t>
              </a:r>
            </a:p>
          </p:txBody>
        </p:sp>
        <p:cxnSp>
          <p:nvCxnSpPr>
            <p:cNvPr id="14" name="Straight Connector 13"/>
            <p:cNvCxnSpPr/>
            <p:nvPr/>
          </p:nvCxnSpPr>
          <p:spPr>
            <a:xfrm flipV="1">
              <a:off x="3619920" y="6333067"/>
              <a:ext cx="1663279" cy="2075"/>
            </a:xfrm>
            <a:prstGeom prst="line">
              <a:avLst/>
            </a:prstGeom>
            <a:noFill/>
            <a:ln w="2540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grpSp>
      <p:grpSp>
        <p:nvGrpSpPr>
          <p:cNvPr id="17" name="Group 16"/>
          <p:cNvGrpSpPr/>
          <p:nvPr/>
        </p:nvGrpSpPr>
        <p:grpSpPr>
          <a:xfrm>
            <a:off x="11849679" y="5293948"/>
            <a:ext cx="3581775" cy="2227278"/>
            <a:chOff x="5384800" y="4469186"/>
            <a:chExt cx="4635060" cy="4594803"/>
          </a:xfrm>
        </p:grpSpPr>
        <p:sp>
          <p:nvSpPr>
            <p:cNvPr id="18" name="Shape 443"/>
            <p:cNvSpPr/>
            <p:nvPr/>
          </p:nvSpPr>
          <p:spPr>
            <a:xfrm>
              <a:off x="5384800" y="4469186"/>
              <a:ext cx="4635060" cy="4594803"/>
            </a:xfrm>
            <a:prstGeom prst="roundRect">
              <a:avLst>
                <a:gd name="adj" fmla="val 3677"/>
              </a:avLst>
            </a:prstGeom>
            <a:solidFill>
              <a:schemeClr val="tx1"/>
            </a:solidFill>
            <a:ln w="63500">
              <a:solidFill>
                <a:schemeClr val="accent2"/>
              </a:solidFill>
              <a:miter lim="400000"/>
            </a:ln>
          </p:spPr>
          <p:txBody>
            <a:bodyPr lIns="38430" tIns="38430" rIns="38430" bIns="38430" anchor="ctr"/>
            <a:lstStyle/>
            <a:p>
              <a:pPr>
                <a:lnSpc>
                  <a:spcPct val="100000"/>
                </a:lnSpc>
              </a:pPr>
              <a:endParaRPr sz="4085">
                <a:solidFill>
                  <a:schemeClr val="bg1">
                    <a:lumMod val="50000"/>
                  </a:schemeClr>
                </a:solidFill>
              </a:endParaRPr>
            </a:p>
          </p:txBody>
        </p:sp>
        <p:sp>
          <p:nvSpPr>
            <p:cNvPr id="19" name="Shape 444"/>
            <p:cNvSpPr/>
            <p:nvPr/>
          </p:nvSpPr>
          <p:spPr>
            <a:xfrm>
              <a:off x="5689204" y="4702763"/>
              <a:ext cx="3952002" cy="4050660"/>
            </a:xfrm>
            <a:prstGeom prst="rect">
              <a:avLst/>
            </a:prstGeom>
            <a:ln w="12700">
              <a:miter lim="400000"/>
            </a:ln>
            <a:extLst>
              <a:ext uri="{C572A759-6A51-4108-AA02-DFA0A04FC94B}">
                <ma14:wrappingTextBoxFlag xmlns:ma14="http://schemas.microsoft.com/office/mac/drawingml/2011/main" val="1"/>
              </a:ext>
            </a:extLst>
          </p:spPr>
          <p:txBody>
            <a:bodyPr wrap="squar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lang="en-US" sz="4085" dirty="0" smtClean="0"/>
                <a:t>DAG Generation</a:t>
              </a:r>
            </a:p>
            <a:p>
              <a:r>
                <a:rPr lang="en-US" sz="4085" dirty="0" smtClean="0"/>
                <a:t>Code</a:t>
              </a:r>
              <a:endParaRPr sz="4085" dirty="0"/>
            </a:p>
          </p:txBody>
        </p:sp>
      </p:grpSp>
      <p:sp>
        <p:nvSpPr>
          <p:cNvPr id="34" name="Shape 444"/>
          <p:cNvSpPr/>
          <p:nvPr/>
        </p:nvSpPr>
        <p:spPr>
          <a:xfrm>
            <a:off x="10033706" y="12093192"/>
            <a:ext cx="1491459" cy="706244"/>
          </a:xfrm>
          <a:prstGeom prst="rect">
            <a:avLst/>
          </a:prstGeom>
          <a:ln w="12700">
            <a:miter lim="400000"/>
          </a:ln>
          <a:extLst>
            <a:ext uri="{C572A759-6A51-4108-AA02-DFA0A04FC94B}">
              <ma14:wrappingTextBoxFlag xmlns:ma14="http://schemas.microsoft.com/office/mac/drawingml/2011/main" val="1"/>
            </a:ext>
          </a:extLst>
        </p:spPr>
        <p:txBody>
          <a:bodyPr wrap="non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lang="en-US" sz="4085" dirty="0" smtClean="0"/>
              <a:t>Cache</a:t>
            </a:r>
            <a:endParaRPr sz="4085" dirty="0"/>
          </a:p>
        </p:txBody>
      </p:sp>
      <p:cxnSp>
        <p:nvCxnSpPr>
          <p:cNvPr id="50" name="Straight Connector 49"/>
          <p:cNvCxnSpPr/>
          <p:nvPr/>
        </p:nvCxnSpPr>
        <p:spPr>
          <a:xfrm flipV="1">
            <a:off x="16349475" y="4490588"/>
            <a:ext cx="1572765" cy="0"/>
          </a:xfrm>
          <a:prstGeom prst="line">
            <a:avLst/>
          </a:prstGeom>
          <a:noFill/>
          <a:ln w="254000" cap="flat">
            <a:solidFill>
              <a:srgbClr val="5890FF"/>
            </a:solidFill>
            <a:prstDash val="solid"/>
            <a:miter lim="400000"/>
            <a:tailEnd type="triangle"/>
          </a:ln>
          <a:effectLst/>
        </p:spPr>
        <p:style>
          <a:lnRef idx="0">
            <a:scrgbClr r="0" g="0" b="0"/>
          </a:lnRef>
          <a:fillRef idx="0">
            <a:scrgbClr r="0" g="0" b="0"/>
          </a:fillRef>
          <a:effectRef idx="0">
            <a:scrgbClr r="0" g="0" b="0"/>
          </a:effectRef>
          <a:fontRef idx="none"/>
        </p:style>
      </p:cxnSp>
      <p:sp>
        <p:nvSpPr>
          <p:cNvPr id="51" name="Shape 436"/>
          <p:cNvSpPr/>
          <p:nvPr/>
        </p:nvSpPr>
        <p:spPr>
          <a:xfrm>
            <a:off x="18095022" y="3597995"/>
            <a:ext cx="4754825" cy="1526254"/>
          </a:xfrm>
          <a:prstGeom prst="roundRect">
            <a:avLst>
              <a:gd name="adj" fmla="val 50000"/>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Scheduler</a:t>
            </a:r>
          </a:p>
        </p:txBody>
      </p:sp>
      <p:sp>
        <p:nvSpPr>
          <p:cNvPr id="52" name="Shape 444"/>
          <p:cNvSpPr/>
          <p:nvPr/>
        </p:nvSpPr>
        <p:spPr>
          <a:xfrm>
            <a:off x="18738027" y="2582946"/>
            <a:ext cx="3432696" cy="706244"/>
          </a:xfrm>
          <a:prstGeom prst="rect">
            <a:avLst/>
          </a:prstGeom>
          <a:solidFill>
            <a:schemeClr val="bg1">
              <a:lumMod val="50000"/>
            </a:schemeClr>
          </a:solidFill>
          <a:ln w="76200">
            <a:solidFill>
              <a:schemeClr val="bg1">
                <a:lumMod val="50000"/>
              </a:schemeClr>
            </a:solidFill>
            <a:miter lim="400000"/>
          </a:ln>
          <a:extLst>
            <a:ext uri="{C572A759-6A51-4108-AA02-DFA0A04FC94B}">
              <ma14:wrappingTextBoxFlag xmlns:ma14="http://schemas.microsoft.com/office/mac/drawingml/2011/main" val="1"/>
            </a:ext>
          </a:extLst>
        </p:spPr>
        <p:txBody>
          <a:bodyPr wrap="non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lang="en-US" sz="4085" dirty="0" smtClean="0">
                <a:solidFill>
                  <a:srgbClr val="FFFF00"/>
                </a:solidFill>
              </a:rPr>
              <a:t>DAG Structure</a:t>
            </a:r>
            <a:endParaRPr sz="4085" dirty="0">
              <a:solidFill>
                <a:srgbClr val="FFFF00"/>
              </a:solidFill>
            </a:endParaRPr>
          </a:p>
        </p:txBody>
      </p:sp>
      <p:grpSp>
        <p:nvGrpSpPr>
          <p:cNvPr id="56" name="Group 55"/>
          <p:cNvGrpSpPr/>
          <p:nvPr/>
        </p:nvGrpSpPr>
        <p:grpSpPr>
          <a:xfrm>
            <a:off x="21680122" y="4251394"/>
            <a:ext cx="1169725" cy="8103844"/>
            <a:chOff x="21680122" y="4251394"/>
            <a:chExt cx="1169725" cy="8103844"/>
          </a:xfrm>
        </p:grpSpPr>
        <p:cxnSp>
          <p:nvCxnSpPr>
            <p:cNvPr id="57" name="Straight Connector 54"/>
            <p:cNvCxnSpPr/>
            <p:nvPr/>
          </p:nvCxnSpPr>
          <p:spPr>
            <a:xfrm flipH="1">
              <a:off x="21680122" y="4251394"/>
              <a:ext cx="1169725" cy="2586286"/>
            </a:xfrm>
            <a:prstGeom prst="bentConnector3">
              <a:avLst>
                <a:gd name="adj1" fmla="val -19543"/>
              </a:avLst>
            </a:prstGeom>
            <a:noFill/>
            <a:ln w="1905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58" name="Straight Connector 54"/>
            <p:cNvCxnSpPr>
              <a:stCxn id="60" idx="3"/>
            </p:cNvCxnSpPr>
            <p:nvPr/>
          </p:nvCxnSpPr>
          <p:spPr>
            <a:xfrm flipH="1">
              <a:off x="21680123" y="4361122"/>
              <a:ext cx="1169724" cy="4315744"/>
            </a:xfrm>
            <a:prstGeom prst="bentConnector4">
              <a:avLst>
                <a:gd name="adj1" fmla="val -19543"/>
                <a:gd name="adj2" fmla="val 100368"/>
              </a:avLst>
            </a:prstGeom>
            <a:noFill/>
            <a:ln w="1905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59" name="Straight Connector 54"/>
            <p:cNvCxnSpPr/>
            <p:nvPr/>
          </p:nvCxnSpPr>
          <p:spPr>
            <a:xfrm flipH="1">
              <a:off x="21680122" y="4251394"/>
              <a:ext cx="1169725" cy="6264658"/>
            </a:xfrm>
            <a:prstGeom prst="bentConnector3">
              <a:avLst>
                <a:gd name="adj1" fmla="val -19543"/>
              </a:avLst>
            </a:prstGeom>
            <a:noFill/>
            <a:ln w="1905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60" name="Straight Connector 54"/>
            <p:cNvCxnSpPr>
              <a:stCxn id="60" idx="3"/>
            </p:cNvCxnSpPr>
            <p:nvPr/>
          </p:nvCxnSpPr>
          <p:spPr>
            <a:xfrm flipH="1">
              <a:off x="21680123" y="4361122"/>
              <a:ext cx="1169724" cy="7994116"/>
            </a:xfrm>
            <a:prstGeom prst="bentConnector4">
              <a:avLst>
                <a:gd name="adj1" fmla="val -19543"/>
                <a:gd name="adj2" fmla="val 100069"/>
              </a:avLst>
            </a:prstGeom>
            <a:noFill/>
            <a:ln w="1905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grpSp>
      <p:sp>
        <p:nvSpPr>
          <p:cNvPr id="61" name="Rectangle 60"/>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34</a:t>
            </a:r>
            <a:endParaRPr lang="en-US" dirty="0"/>
          </a:p>
        </p:txBody>
      </p:sp>
    </p:spTree>
    <p:extLst>
      <p:ext uri="{BB962C8B-B14F-4D97-AF65-F5344CB8AC3E}">
        <p14:creationId xmlns:p14="http://schemas.microsoft.com/office/powerpoint/2010/main" val="3361739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5E-7 -2.03704E-6 L 0.5082 -0.25995 " pathEditMode="relative" rAng="0" ptsTypes="AA">
                                      <p:cBhvr>
                                        <p:cTn id="6" dur="2000" fill="hold"/>
                                        <p:tgtEl>
                                          <p:spTgt spid="44"/>
                                        </p:tgtEl>
                                        <p:attrNameLst>
                                          <p:attrName>ppt_x</p:attrName>
                                          <p:attrName>ppt_y</p:attrName>
                                        </p:attrNameLst>
                                      </p:cBhvr>
                                      <p:rCtr x="25410" y="-12998"/>
                                    </p:animMotion>
                                  </p:childTnLst>
                                </p:cTn>
                              </p:par>
                              <p:par>
                                <p:cTn id="7" presetID="42" presetClass="path" presetSubtype="0" accel="50000" decel="50000" fill="hold" nodeType="withEffect">
                                  <p:stCondLst>
                                    <p:cond delay="0"/>
                                  </p:stCondLst>
                                  <p:childTnLst>
                                    <p:animMotion origin="layout" path="M 9.375E-7 -2.03704E-6 L 0.5082 -0.13495 " pathEditMode="relative" rAng="0" ptsTypes="AA">
                                      <p:cBhvr>
                                        <p:cTn id="8" dur="2000" fill="hold"/>
                                        <p:tgtEl>
                                          <p:spTgt spid="45"/>
                                        </p:tgtEl>
                                        <p:attrNameLst>
                                          <p:attrName>ppt_x</p:attrName>
                                          <p:attrName>ppt_y</p:attrName>
                                        </p:attrNameLst>
                                      </p:cBhvr>
                                      <p:rCtr x="25410" y="-6748"/>
                                    </p:animMotion>
                                  </p:childTnLst>
                                </p:cTn>
                              </p:par>
                              <p:par>
                                <p:cTn id="9" presetID="42" presetClass="path" presetSubtype="0" accel="50000" decel="50000" fill="hold" nodeType="withEffect">
                                  <p:stCondLst>
                                    <p:cond delay="0"/>
                                  </p:stCondLst>
                                  <p:childTnLst>
                                    <p:animMotion origin="layout" path="M -1.77083E-6 -2.03704E-6 L 0.37526 0.00382 " pathEditMode="relative" rAng="0" ptsTypes="AA">
                                      <p:cBhvr>
                                        <p:cTn id="10" dur="2000" fill="hold"/>
                                        <p:tgtEl>
                                          <p:spTgt spid="32"/>
                                        </p:tgtEl>
                                        <p:attrNameLst>
                                          <p:attrName>ppt_x</p:attrName>
                                          <p:attrName>ppt_y</p:attrName>
                                        </p:attrNameLst>
                                      </p:cBhvr>
                                      <p:rCtr x="18763" y="185"/>
                                    </p:animMotion>
                                  </p:childTnLst>
                                </p:cTn>
                              </p:par>
                              <p:par>
                                <p:cTn id="11" presetID="42" presetClass="path" presetSubtype="0" accel="50000" decel="50000" fill="hold" nodeType="withEffect">
                                  <p:stCondLst>
                                    <p:cond delay="0"/>
                                  </p:stCondLst>
                                  <p:childTnLst>
                                    <p:animMotion origin="layout" path="M 4.27083E-6 -2.03704E-6 L 0.2483 0.13565 " pathEditMode="relative" rAng="0" ptsTypes="AA">
                                      <p:cBhvr>
                                        <p:cTn id="12" dur="2000" fill="hold"/>
                                        <p:tgtEl>
                                          <p:spTgt spid="33"/>
                                        </p:tgtEl>
                                        <p:attrNameLst>
                                          <p:attrName>ppt_x</p:attrName>
                                          <p:attrName>ppt_y</p:attrName>
                                        </p:attrNameLst>
                                      </p:cBhvr>
                                      <p:rCtr x="12415" y="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84802" y="3488267"/>
            <a:ext cx="10781793" cy="9825397"/>
            <a:chOff x="5384801" y="3488267"/>
            <a:chExt cx="5750358" cy="9825397"/>
          </a:xfrm>
        </p:grpSpPr>
        <p:sp>
          <p:nvSpPr>
            <p:cNvPr id="8" name="Shape 443"/>
            <p:cNvSpPr/>
            <p:nvPr/>
          </p:nvSpPr>
          <p:spPr>
            <a:xfrm>
              <a:off x="5384801" y="3488267"/>
              <a:ext cx="5750358" cy="9825397"/>
            </a:xfrm>
            <a:prstGeom prst="roundRect">
              <a:avLst>
                <a:gd name="adj" fmla="val 3677"/>
              </a:avLst>
            </a:prstGeom>
            <a:solidFill>
              <a:schemeClr val="tx1"/>
            </a:solidFill>
            <a:ln w="63500">
              <a:solidFill>
                <a:schemeClr val="accent2"/>
              </a:solidFill>
              <a:miter lim="400000"/>
            </a:ln>
          </p:spPr>
          <p:txBody>
            <a:bodyPr lIns="38430" tIns="38430" rIns="38430" bIns="38430" anchor="ctr"/>
            <a:lstStyle/>
            <a:p>
              <a:pPr>
                <a:lnSpc>
                  <a:spcPct val="100000"/>
                </a:lnSpc>
              </a:pPr>
              <a:endParaRPr sz="4085">
                <a:solidFill>
                  <a:schemeClr val="bg1">
                    <a:lumMod val="50000"/>
                  </a:schemeClr>
                </a:solidFill>
              </a:endParaRPr>
            </a:p>
          </p:txBody>
        </p:sp>
        <p:sp>
          <p:nvSpPr>
            <p:cNvPr id="9" name="Shape 444"/>
            <p:cNvSpPr/>
            <p:nvPr/>
          </p:nvSpPr>
          <p:spPr>
            <a:xfrm>
              <a:off x="6672216" y="3784344"/>
              <a:ext cx="3173010" cy="706244"/>
            </a:xfrm>
            <a:prstGeom prst="rect">
              <a:avLst/>
            </a:prstGeom>
            <a:ln w="12700">
              <a:miter lim="400000"/>
            </a:ln>
            <a:extLst>
              <a:ext uri="{C572A759-6A51-4108-AA02-DFA0A04FC94B}">
                <ma14:wrappingTextBoxFlag xmlns:ma14="http://schemas.microsoft.com/office/mac/drawingml/2011/main" val="1"/>
              </a:ext>
            </a:extLst>
          </p:spPr>
          <p:txBody>
            <a:bodyPr wrap="non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sz="4085" dirty="0"/>
                <a:t>Preprocessor</a:t>
              </a:r>
            </a:p>
          </p:txBody>
        </p:sp>
      </p:grpSp>
      <p:grpSp>
        <p:nvGrpSpPr>
          <p:cNvPr id="4" name="Group 3"/>
          <p:cNvGrpSpPr/>
          <p:nvPr/>
        </p:nvGrpSpPr>
        <p:grpSpPr>
          <a:xfrm>
            <a:off x="5796825" y="4701892"/>
            <a:ext cx="4129770" cy="4049069"/>
            <a:chOff x="5796825" y="4701892"/>
            <a:chExt cx="4129770" cy="4049069"/>
          </a:xfrm>
        </p:grpSpPr>
        <p:pic>
          <p:nvPicPr>
            <p:cNvPr id="12" name="pasted-image.pdf"/>
            <p:cNvPicPr>
              <a:picLocks noChangeAspect="1"/>
            </p:cNvPicPr>
            <p:nvPr/>
          </p:nvPicPr>
          <p:blipFill>
            <a:blip r:embed="rId3">
              <a:extLst/>
            </a:blip>
            <a:stretch>
              <a:fillRect/>
            </a:stretch>
          </p:blipFill>
          <p:spPr>
            <a:xfrm>
              <a:off x="5796825" y="5620399"/>
              <a:ext cx="1425336" cy="1425336"/>
            </a:xfrm>
            <a:prstGeom prst="rect">
              <a:avLst/>
            </a:prstGeom>
            <a:ln w="12700" cap="flat">
              <a:noFill/>
              <a:miter lim="400000"/>
            </a:ln>
            <a:effectLst/>
          </p:spPr>
        </p:pic>
        <p:grpSp>
          <p:nvGrpSpPr>
            <p:cNvPr id="20" name="Group 19"/>
            <p:cNvGrpSpPr/>
            <p:nvPr/>
          </p:nvGrpSpPr>
          <p:grpSpPr>
            <a:xfrm>
              <a:off x="7159642" y="4701892"/>
              <a:ext cx="2754835" cy="4042973"/>
              <a:chOff x="7159642" y="4701892"/>
              <a:chExt cx="2754835" cy="4042973"/>
            </a:xfrm>
          </p:grpSpPr>
          <p:sp>
            <p:nvSpPr>
              <p:cNvPr id="21" name="Shape 845"/>
              <p:cNvSpPr/>
              <p:nvPr/>
            </p:nvSpPr>
            <p:spPr>
              <a:xfrm>
                <a:off x="7193693" y="5437950"/>
                <a:ext cx="1493367" cy="8461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053" y="8546"/>
                      <a:pt x="14253" y="1346"/>
                      <a:pt x="21600" y="0"/>
                    </a:cubicBezTo>
                  </a:path>
                </a:pathLst>
              </a:custGeom>
              <a:noFill/>
              <a:ln w="152400" cap="flat">
                <a:solidFill>
                  <a:srgbClr val="7030A0"/>
                </a:solidFill>
                <a:prstDash val="solid"/>
                <a:round/>
                <a:tailEnd type="triangle" w="med" len="med"/>
              </a:ln>
              <a:effectLst/>
            </p:spPr>
            <p:txBody>
              <a:bodyPr/>
              <a:lstStyle/>
              <a:p>
                <a:endParaRPr sz="6808"/>
              </a:p>
            </p:txBody>
          </p:sp>
          <p:sp>
            <p:nvSpPr>
              <p:cNvPr id="22" name="Shape 848"/>
              <p:cNvSpPr/>
              <p:nvPr/>
            </p:nvSpPr>
            <p:spPr>
              <a:xfrm>
                <a:off x="7159642" y="6642552"/>
                <a:ext cx="1522135" cy="12205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857" y="11805"/>
                      <a:pt x="15057" y="19005"/>
                      <a:pt x="21600" y="21600"/>
                    </a:cubicBezTo>
                  </a:path>
                </a:pathLst>
              </a:custGeom>
              <a:noFill/>
              <a:ln w="152400" cap="flat">
                <a:solidFill>
                  <a:srgbClr val="7030A0"/>
                </a:solidFill>
                <a:prstDash val="solid"/>
                <a:round/>
                <a:tailEnd type="triangle" w="med" len="med"/>
              </a:ln>
              <a:effectLst/>
            </p:spPr>
            <p:txBody>
              <a:bodyPr/>
              <a:lstStyle/>
              <a:p>
                <a:endParaRPr sz="6808"/>
              </a:p>
            </p:txBody>
          </p:sp>
          <p:sp>
            <p:nvSpPr>
              <p:cNvPr id="23" name="Shape 849"/>
              <p:cNvSpPr/>
              <p:nvPr/>
            </p:nvSpPr>
            <p:spPr>
              <a:xfrm>
                <a:off x="7222161" y="6468510"/>
                <a:ext cx="1493200" cy="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876"/>
                      <a:pt x="14400" y="7676"/>
                      <a:pt x="21600" y="0"/>
                    </a:cubicBezTo>
                  </a:path>
                </a:pathLst>
              </a:custGeom>
              <a:noFill/>
              <a:ln w="152400" cap="flat">
                <a:solidFill>
                  <a:srgbClr val="7030A0"/>
                </a:solidFill>
                <a:prstDash val="solid"/>
                <a:round/>
                <a:tailEnd type="triangle" w="med" len="med"/>
              </a:ln>
              <a:effectLst/>
            </p:spPr>
            <p:txBody>
              <a:bodyPr/>
              <a:lstStyle/>
              <a:p>
                <a:endParaRPr sz="6808"/>
              </a:p>
            </p:txBody>
          </p:sp>
          <p:pic>
            <p:nvPicPr>
              <p:cNvPr id="24" name="pasted-image.pdf"/>
              <p:cNvPicPr>
                <a:picLocks noChangeAspect="1"/>
              </p:cNvPicPr>
              <p:nvPr/>
            </p:nvPicPr>
            <p:blipFill>
              <a:blip r:embed="rId4">
                <a:extLst/>
              </a:blip>
              <a:srcRect/>
              <a:stretch>
                <a:fillRect/>
              </a:stretch>
            </p:blipFill>
            <p:spPr>
              <a:xfrm>
                <a:off x="8619257" y="6055892"/>
                <a:ext cx="1295220" cy="1295221"/>
              </a:xfrm>
              <a:prstGeom prst="rect">
                <a:avLst/>
              </a:prstGeom>
              <a:ln w="12700" cap="flat">
                <a:noFill/>
                <a:miter lim="400000"/>
              </a:ln>
              <a:effectLst/>
            </p:spPr>
          </p:pic>
          <p:pic>
            <p:nvPicPr>
              <p:cNvPr id="25" name="pasted-image.pdf"/>
              <p:cNvPicPr>
                <a:picLocks noChangeAspect="1"/>
              </p:cNvPicPr>
              <p:nvPr/>
            </p:nvPicPr>
            <p:blipFill>
              <a:blip r:embed="rId5">
                <a:extLst/>
              </a:blip>
              <a:stretch>
                <a:fillRect/>
              </a:stretch>
            </p:blipFill>
            <p:spPr>
              <a:xfrm>
                <a:off x="8617381" y="7447843"/>
                <a:ext cx="1297022" cy="1297022"/>
              </a:xfrm>
              <a:prstGeom prst="rect">
                <a:avLst/>
              </a:prstGeom>
              <a:ln w="12700" cap="flat">
                <a:noFill/>
                <a:miter lim="400000"/>
              </a:ln>
              <a:effectLst/>
            </p:spPr>
          </p:pic>
          <p:pic>
            <p:nvPicPr>
              <p:cNvPr id="26" name="pasted-image.pdf"/>
              <p:cNvPicPr>
                <a:picLocks noChangeAspect="1"/>
              </p:cNvPicPr>
              <p:nvPr/>
            </p:nvPicPr>
            <p:blipFill>
              <a:blip r:embed="rId6">
                <a:extLst/>
              </a:blip>
              <a:srcRect/>
              <a:stretch>
                <a:fillRect/>
              </a:stretch>
            </p:blipFill>
            <p:spPr>
              <a:xfrm>
                <a:off x="8619257" y="4701892"/>
                <a:ext cx="1295146" cy="1295145"/>
              </a:xfrm>
              <a:prstGeom prst="rect">
                <a:avLst/>
              </a:prstGeom>
              <a:ln w="12700" cap="flat">
                <a:noFill/>
                <a:miter lim="400000"/>
              </a:ln>
              <a:effectLst/>
            </p:spPr>
          </p:pic>
        </p:grpSp>
        <p:pic>
          <p:nvPicPr>
            <p:cNvPr id="33" name="pasted-image.pdf"/>
            <p:cNvPicPr>
              <a:picLocks noChangeAspect="1"/>
            </p:cNvPicPr>
            <p:nvPr/>
          </p:nvPicPr>
          <p:blipFill>
            <a:blip r:embed="rId6">
              <a:extLst/>
            </a:blip>
            <a:srcRect/>
            <a:stretch>
              <a:fillRect/>
            </a:stretch>
          </p:blipFill>
          <p:spPr>
            <a:xfrm>
              <a:off x="8631449" y="4714084"/>
              <a:ext cx="1295146" cy="1295145"/>
            </a:xfrm>
            <a:prstGeom prst="rect">
              <a:avLst/>
            </a:prstGeom>
            <a:ln w="12700" cap="flat">
              <a:noFill/>
              <a:miter lim="400000"/>
            </a:ln>
            <a:effectLst/>
          </p:spPr>
        </p:pic>
        <p:pic>
          <p:nvPicPr>
            <p:cNvPr id="34" name="pasted-image.pdf"/>
            <p:cNvPicPr>
              <a:picLocks noChangeAspect="1"/>
            </p:cNvPicPr>
            <p:nvPr/>
          </p:nvPicPr>
          <p:blipFill>
            <a:blip r:embed="rId4">
              <a:extLst/>
            </a:blip>
            <a:srcRect/>
            <a:stretch>
              <a:fillRect/>
            </a:stretch>
          </p:blipFill>
          <p:spPr>
            <a:xfrm>
              <a:off x="8625353" y="6061988"/>
              <a:ext cx="1295220" cy="1295221"/>
            </a:xfrm>
            <a:prstGeom prst="rect">
              <a:avLst/>
            </a:prstGeom>
            <a:ln w="12700" cap="flat">
              <a:noFill/>
              <a:miter lim="400000"/>
            </a:ln>
            <a:effectLst/>
          </p:spPr>
        </p:pic>
        <p:pic>
          <p:nvPicPr>
            <p:cNvPr id="35" name="pasted-image.pdf"/>
            <p:cNvPicPr>
              <a:picLocks noChangeAspect="1"/>
            </p:cNvPicPr>
            <p:nvPr/>
          </p:nvPicPr>
          <p:blipFill>
            <a:blip r:embed="rId5">
              <a:extLst/>
            </a:blip>
            <a:stretch>
              <a:fillRect/>
            </a:stretch>
          </p:blipFill>
          <p:spPr>
            <a:xfrm>
              <a:off x="8623477" y="7453939"/>
              <a:ext cx="1297022" cy="1297022"/>
            </a:xfrm>
            <a:prstGeom prst="rect">
              <a:avLst/>
            </a:prstGeom>
            <a:ln w="12700" cap="flat">
              <a:noFill/>
              <a:miter lim="400000"/>
            </a:ln>
            <a:effectLst/>
          </p:spPr>
        </p:pic>
      </p:grpSp>
      <p:cxnSp>
        <p:nvCxnSpPr>
          <p:cNvPr id="29" name="Straight Connector 28"/>
          <p:cNvCxnSpPr/>
          <p:nvPr/>
        </p:nvCxnSpPr>
        <p:spPr>
          <a:xfrm>
            <a:off x="16349475" y="4490588"/>
            <a:ext cx="1572765" cy="0"/>
          </a:xfrm>
          <a:prstGeom prst="line">
            <a:avLst/>
          </a:prstGeom>
          <a:noFill/>
          <a:ln w="2540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sp>
        <p:nvSpPr>
          <p:cNvPr id="3" name="Title 2"/>
          <p:cNvSpPr>
            <a:spLocks noGrp="1"/>
          </p:cNvSpPr>
          <p:nvPr>
            <p:ph type="title"/>
          </p:nvPr>
        </p:nvSpPr>
        <p:spPr/>
        <p:txBody>
          <a:bodyPr/>
          <a:lstStyle/>
          <a:p>
            <a:r>
              <a:rPr lang="en-US" dirty="0" smtClean="0"/>
              <a:t>Dynamic DAG Generation</a:t>
            </a:r>
            <a:endParaRPr lang="en-US" dirty="0"/>
          </a:p>
        </p:txBody>
      </p:sp>
      <p:sp>
        <p:nvSpPr>
          <p:cNvPr id="5" name="Shape 434"/>
          <p:cNvSpPr/>
          <p:nvPr/>
        </p:nvSpPr>
        <p:spPr>
          <a:xfrm>
            <a:off x="18500468" y="8086274"/>
            <a:ext cx="3179654" cy="1181184"/>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sp>
        <p:nvSpPr>
          <p:cNvPr id="6" name="Shape 436"/>
          <p:cNvSpPr/>
          <p:nvPr/>
        </p:nvSpPr>
        <p:spPr>
          <a:xfrm>
            <a:off x="18095022" y="3597995"/>
            <a:ext cx="4754825" cy="1526254"/>
          </a:xfrm>
          <a:prstGeom prst="roundRect">
            <a:avLst>
              <a:gd name="adj" fmla="val 50000"/>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Scheduler</a:t>
            </a:r>
          </a:p>
        </p:txBody>
      </p:sp>
      <p:grpSp>
        <p:nvGrpSpPr>
          <p:cNvPr id="11" name="Group 10"/>
          <p:cNvGrpSpPr/>
          <p:nvPr/>
        </p:nvGrpSpPr>
        <p:grpSpPr>
          <a:xfrm>
            <a:off x="406398" y="5524416"/>
            <a:ext cx="4876801" cy="1621451"/>
            <a:chOff x="406398" y="5524416"/>
            <a:chExt cx="4876801" cy="1621451"/>
          </a:xfrm>
        </p:grpSpPr>
        <p:sp>
          <p:nvSpPr>
            <p:cNvPr id="13" name="Shape 431"/>
            <p:cNvSpPr/>
            <p:nvPr/>
          </p:nvSpPr>
          <p:spPr>
            <a:xfrm>
              <a:off x="406398" y="5524416"/>
              <a:ext cx="3179655" cy="1621451"/>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Web Server</a:t>
              </a:r>
            </a:p>
          </p:txBody>
        </p:sp>
        <p:cxnSp>
          <p:nvCxnSpPr>
            <p:cNvPr id="14" name="Straight Connector 13"/>
            <p:cNvCxnSpPr/>
            <p:nvPr/>
          </p:nvCxnSpPr>
          <p:spPr>
            <a:xfrm flipV="1">
              <a:off x="3619920" y="6333067"/>
              <a:ext cx="1663279" cy="2075"/>
            </a:xfrm>
            <a:prstGeom prst="line">
              <a:avLst/>
            </a:prstGeom>
            <a:noFill/>
            <a:ln w="2540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grpSp>
      <p:sp>
        <p:nvSpPr>
          <p:cNvPr id="15" name="Shape 434"/>
          <p:cNvSpPr/>
          <p:nvPr/>
        </p:nvSpPr>
        <p:spPr>
          <a:xfrm>
            <a:off x="18500468" y="9925460"/>
            <a:ext cx="3179654" cy="1181184"/>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sp>
        <p:nvSpPr>
          <p:cNvPr id="16" name="Shape 434"/>
          <p:cNvSpPr/>
          <p:nvPr/>
        </p:nvSpPr>
        <p:spPr>
          <a:xfrm>
            <a:off x="18500468" y="11764646"/>
            <a:ext cx="3179654" cy="1181184"/>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grpSp>
        <p:nvGrpSpPr>
          <p:cNvPr id="17" name="Group 16"/>
          <p:cNvGrpSpPr/>
          <p:nvPr/>
        </p:nvGrpSpPr>
        <p:grpSpPr>
          <a:xfrm>
            <a:off x="11849679" y="5293948"/>
            <a:ext cx="3581775" cy="2227278"/>
            <a:chOff x="5384800" y="4469186"/>
            <a:chExt cx="4635060" cy="4594803"/>
          </a:xfrm>
        </p:grpSpPr>
        <p:sp>
          <p:nvSpPr>
            <p:cNvPr id="18" name="Shape 443"/>
            <p:cNvSpPr/>
            <p:nvPr/>
          </p:nvSpPr>
          <p:spPr>
            <a:xfrm>
              <a:off x="5384800" y="4469186"/>
              <a:ext cx="4635060" cy="4594803"/>
            </a:xfrm>
            <a:prstGeom prst="roundRect">
              <a:avLst>
                <a:gd name="adj" fmla="val 3677"/>
              </a:avLst>
            </a:prstGeom>
            <a:solidFill>
              <a:schemeClr val="tx1"/>
            </a:solidFill>
            <a:ln w="63500">
              <a:solidFill>
                <a:schemeClr val="accent2"/>
              </a:solidFill>
              <a:miter lim="400000"/>
            </a:ln>
          </p:spPr>
          <p:txBody>
            <a:bodyPr lIns="38430" tIns="38430" rIns="38430" bIns="38430" anchor="ctr"/>
            <a:lstStyle/>
            <a:p>
              <a:pPr>
                <a:lnSpc>
                  <a:spcPct val="100000"/>
                </a:lnSpc>
              </a:pPr>
              <a:endParaRPr sz="4085">
                <a:solidFill>
                  <a:schemeClr val="bg1">
                    <a:lumMod val="50000"/>
                  </a:schemeClr>
                </a:solidFill>
              </a:endParaRPr>
            </a:p>
          </p:txBody>
        </p:sp>
        <p:sp>
          <p:nvSpPr>
            <p:cNvPr id="19" name="Shape 444"/>
            <p:cNvSpPr/>
            <p:nvPr/>
          </p:nvSpPr>
          <p:spPr>
            <a:xfrm>
              <a:off x="5689204" y="4702763"/>
              <a:ext cx="3952002" cy="4050660"/>
            </a:xfrm>
            <a:prstGeom prst="rect">
              <a:avLst/>
            </a:prstGeom>
            <a:ln w="12700">
              <a:miter lim="400000"/>
            </a:ln>
            <a:extLst>
              <a:ext uri="{C572A759-6A51-4108-AA02-DFA0A04FC94B}">
                <ma14:wrappingTextBoxFlag xmlns:ma14="http://schemas.microsoft.com/office/mac/drawingml/2011/main" val="1"/>
              </a:ext>
            </a:extLst>
          </p:spPr>
          <p:txBody>
            <a:bodyPr wrap="squar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lang="en-US" sz="4085" dirty="0" smtClean="0"/>
                <a:t>DAG Generation</a:t>
              </a:r>
            </a:p>
            <a:p>
              <a:r>
                <a:rPr lang="en-US" sz="4085" dirty="0" smtClean="0"/>
                <a:t>Code</a:t>
              </a:r>
              <a:endParaRPr sz="4085" dirty="0"/>
            </a:p>
          </p:txBody>
        </p:sp>
      </p:grpSp>
      <p:cxnSp>
        <p:nvCxnSpPr>
          <p:cNvPr id="28" name="Straight Connector 27"/>
          <p:cNvCxnSpPr/>
          <p:nvPr/>
        </p:nvCxnSpPr>
        <p:spPr>
          <a:xfrm flipV="1">
            <a:off x="10077718" y="5946259"/>
            <a:ext cx="1663279" cy="2075"/>
          </a:xfrm>
          <a:prstGeom prst="line">
            <a:avLst/>
          </a:prstGeom>
          <a:noFill/>
          <a:ln w="2540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sp>
        <p:nvSpPr>
          <p:cNvPr id="31" name="Shape 443"/>
          <p:cNvSpPr/>
          <p:nvPr/>
        </p:nvSpPr>
        <p:spPr>
          <a:xfrm>
            <a:off x="5849722" y="8973961"/>
            <a:ext cx="9963266" cy="4010519"/>
          </a:xfrm>
          <a:prstGeom prst="roundRect">
            <a:avLst>
              <a:gd name="adj" fmla="val 3677"/>
            </a:avLst>
          </a:prstGeom>
          <a:solidFill>
            <a:schemeClr val="tx1"/>
          </a:solidFill>
          <a:ln w="63500">
            <a:solidFill>
              <a:schemeClr val="accent2"/>
            </a:solidFill>
            <a:miter lim="400000"/>
          </a:ln>
        </p:spPr>
        <p:txBody>
          <a:bodyPr lIns="38430" tIns="38430" rIns="38430" bIns="38430" anchor="ctr"/>
          <a:lstStyle/>
          <a:p>
            <a:pPr>
              <a:lnSpc>
                <a:spcPct val="100000"/>
              </a:lnSpc>
            </a:pPr>
            <a:endParaRPr sz="4085">
              <a:solidFill>
                <a:schemeClr val="bg1">
                  <a:lumMod val="50000"/>
                </a:schemeClr>
              </a:solidFill>
            </a:endParaRPr>
          </a:p>
        </p:txBody>
      </p:sp>
      <p:sp>
        <p:nvSpPr>
          <p:cNvPr id="36" name="Shape 444"/>
          <p:cNvSpPr/>
          <p:nvPr/>
        </p:nvSpPr>
        <p:spPr>
          <a:xfrm>
            <a:off x="10033706" y="12093192"/>
            <a:ext cx="1491459" cy="706244"/>
          </a:xfrm>
          <a:prstGeom prst="rect">
            <a:avLst/>
          </a:prstGeom>
          <a:ln w="12700">
            <a:miter lim="400000"/>
          </a:ln>
          <a:extLst>
            <a:ext uri="{C572A759-6A51-4108-AA02-DFA0A04FC94B}">
              <ma14:wrappingTextBoxFlag xmlns:ma14="http://schemas.microsoft.com/office/mac/drawingml/2011/main" val="1"/>
            </a:ext>
          </a:extLst>
        </p:spPr>
        <p:txBody>
          <a:bodyPr wrap="non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lang="en-US" sz="4085" dirty="0" smtClean="0"/>
              <a:t>Cache</a:t>
            </a:r>
            <a:endParaRPr sz="4085" dirty="0"/>
          </a:p>
        </p:txBody>
      </p:sp>
      <p:sp>
        <p:nvSpPr>
          <p:cNvPr id="39" name="Shape 434"/>
          <p:cNvSpPr/>
          <p:nvPr/>
        </p:nvSpPr>
        <p:spPr>
          <a:xfrm>
            <a:off x="18500468" y="6247088"/>
            <a:ext cx="3179654" cy="1181184"/>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grpSp>
        <p:nvGrpSpPr>
          <p:cNvPr id="41" name="Group 40"/>
          <p:cNvGrpSpPr/>
          <p:nvPr/>
        </p:nvGrpSpPr>
        <p:grpSpPr>
          <a:xfrm>
            <a:off x="21680122" y="4251394"/>
            <a:ext cx="1169725" cy="8103844"/>
            <a:chOff x="21680122" y="4251394"/>
            <a:chExt cx="1169725" cy="8103844"/>
          </a:xfrm>
        </p:grpSpPr>
        <p:cxnSp>
          <p:nvCxnSpPr>
            <p:cNvPr id="42" name="Straight Connector 54"/>
            <p:cNvCxnSpPr/>
            <p:nvPr/>
          </p:nvCxnSpPr>
          <p:spPr>
            <a:xfrm flipH="1">
              <a:off x="21680122" y="4251394"/>
              <a:ext cx="1169725" cy="2586286"/>
            </a:xfrm>
            <a:prstGeom prst="bentConnector3">
              <a:avLst>
                <a:gd name="adj1" fmla="val -19543"/>
              </a:avLst>
            </a:prstGeom>
            <a:noFill/>
            <a:ln w="1905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43" name="Straight Connector 54"/>
            <p:cNvCxnSpPr>
              <a:stCxn id="6" idx="3"/>
            </p:cNvCxnSpPr>
            <p:nvPr/>
          </p:nvCxnSpPr>
          <p:spPr>
            <a:xfrm flipH="1">
              <a:off x="21680123" y="4361122"/>
              <a:ext cx="1169724" cy="4315744"/>
            </a:xfrm>
            <a:prstGeom prst="bentConnector4">
              <a:avLst>
                <a:gd name="adj1" fmla="val -19543"/>
                <a:gd name="adj2" fmla="val 100368"/>
              </a:avLst>
            </a:prstGeom>
            <a:noFill/>
            <a:ln w="1905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44" name="Straight Connector 54"/>
            <p:cNvCxnSpPr/>
            <p:nvPr/>
          </p:nvCxnSpPr>
          <p:spPr>
            <a:xfrm flipH="1">
              <a:off x="21680122" y="4251394"/>
              <a:ext cx="1169725" cy="6264658"/>
            </a:xfrm>
            <a:prstGeom prst="bentConnector3">
              <a:avLst>
                <a:gd name="adj1" fmla="val -19543"/>
              </a:avLst>
            </a:prstGeom>
            <a:noFill/>
            <a:ln w="1905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45" name="Straight Connector 54"/>
            <p:cNvCxnSpPr>
              <a:stCxn id="6" idx="3"/>
            </p:cNvCxnSpPr>
            <p:nvPr/>
          </p:nvCxnSpPr>
          <p:spPr>
            <a:xfrm flipH="1">
              <a:off x="21680123" y="4361122"/>
              <a:ext cx="1169724" cy="7994116"/>
            </a:xfrm>
            <a:prstGeom prst="bentConnector4">
              <a:avLst>
                <a:gd name="adj1" fmla="val -19543"/>
                <a:gd name="adj2" fmla="val 100069"/>
              </a:avLst>
            </a:prstGeom>
            <a:noFill/>
            <a:ln w="1905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grpSp>
      <p:sp>
        <p:nvSpPr>
          <p:cNvPr id="46" name="Shape 444"/>
          <p:cNvSpPr/>
          <p:nvPr/>
        </p:nvSpPr>
        <p:spPr>
          <a:xfrm>
            <a:off x="18738027" y="2582946"/>
            <a:ext cx="3432696" cy="706244"/>
          </a:xfrm>
          <a:prstGeom prst="rect">
            <a:avLst/>
          </a:prstGeom>
          <a:solidFill>
            <a:schemeClr val="accent1"/>
          </a:solidFill>
          <a:ln w="76200">
            <a:solidFill>
              <a:schemeClr val="accent1"/>
            </a:solidFill>
            <a:miter lim="400000"/>
          </a:ln>
          <a:extLst>
            <a:ext uri="{C572A759-6A51-4108-AA02-DFA0A04FC94B}">
              <ma14:wrappingTextBoxFlag xmlns:ma14="http://schemas.microsoft.com/office/mac/drawingml/2011/main" val="1"/>
            </a:ext>
          </a:extLst>
        </p:spPr>
        <p:txBody>
          <a:bodyPr wrap="non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lang="en-US" sz="4085" dirty="0" smtClean="0">
                <a:solidFill>
                  <a:srgbClr val="FFFF00"/>
                </a:solidFill>
              </a:rPr>
              <a:t>DAG Structure</a:t>
            </a:r>
            <a:endParaRPr sz="4085" dirty="0">
              <a:solidFill>
                <a:srgbClr val="FFFF00"/>
              </a:solidFill>
            </a:endParaRPr>
          </a:p>
        </p:txBody>
      </p:sp>
      <p:sp>
        <p:nvSpPr>
          <p:cNvPr id="48" name="Shape 858"/>
          <p:cNvSpPr/>
          <p:nvPr/>
        </p:nvSpPr>
        <p:spPr>
          <a:xfrm>
            <a:off x="11892120" y="5032902"/>
            <a:ext cx="3681414" cy="2460097"/>
          </a:xfrm>
          <a:prstGeom prst="rect">
            <a:avLst/>
          </a:prstGeom>
          <a:solidFill>
            <a:schemeClr val="accent1"/>
          </a:solidFill>
          <a:ln w="12700">
            <a:miter lim="400000"/>
          </a:ln>
        </p:spPr>
        <p:txBody>
          <a:bodyPr lIns="50800" tIns="50800" rIns="50800" bIns="50800" anchor="ctr"/>
          <a:lstStyle/>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1000" dirty="0" smtClean="0"/>
              <a:t> </a:t>
            </a:r>
            <a:r>
              <a:rPr lang="en-US" sz="1000" dirty="0" smtClean="0">
                <a:solidFill>
                  <a:srgbClr val="FFFF00"/>
                </a:solidFill>
              </a:rPr>
              <a:t>$pipeline = </a:t>
            </a:r>
            <a:r>
              <a:rPr lang="en-US" sz="1000" dirty="0" err="1" smtClean="0">
                <a:solidFill>
                  <a:srgbClr val="FFFF00"/>
                </a:solidFill>
              </a:rPr>
              <a:t>Pipeline.build</a:t>
            </a:r>
            <a:r>
              <a:rPr lang="en-US" sz="1000" dirty="0" smtClean="0">
                <a:solidFill>
                  <a:srgbClr val="FFFF00"/>
                </a:solidFill>
              </a:rPr>
              <a:t>()</a:t>
            </a:r>
            <a:br>
              <a:rPr lang="en-US" sz="1000" dirty="0" smtClean="0">
                <a:solidFill>
                  <a:srgbClr val="FFFF00"/>
                </a:solidFill>
              </a:rPr>
            </a:br>
            <a:r>
              <a:rPr lang="en-US" sz="1000" dirty="0" smtClean="0">
                <a:solidFill>
                  <a:srgbClr val="FFFF00"/>
                </a:solidFill>
              </a:rPr>
              <a:t> </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1000" dirty="0">
                <a:solidFill>
                  <a:srgbClr val="FFFF00"/>
                </a:solidFill>
              </a:rPr>
              <a:t> </a:t>
            </a:r>
            <a:r>
              <a:rPr lang="en-US" sz="1000" dirty="0" smtClean="0">
                <a:solidFill>
                  <a:srgbClr val="FFFF00"/>
                </a:solidFill>
              </a:rPr>
              <a:t>$</a:t>
            </a:r>
            <a:r>
              <a:rPr lang="en-US" sz="1000" dirty="0" err="1" smtClean="0">
                <a:solidFill>
                  <a:srgbClr val="FFFF00"/>
                </a:solidFill>
              </a:rPr>
              <a:t>video_track</a:t>
            </a:r>
            <a:r>
              <a:rPr lang="en-US" sz="1000" dirty="0" smtClean="0">
                <a:solidFill>
                  <a:srgbClr val="FFFF00"/>
                </a:solidFill>
              </a:rPr>
              <a:t>=$pipeline&gt;</a:t>
            </a:r>
            <a:r>
              <a:rPr lang="en-US" sz="1000" dirty="0" err="1" smtClean="0">
                <a:solidFill>
                  <a:srgbClr val="FFFF00"/>
                </a:solidFill>
              </a:rPr>
              <a:t>addTrack</a:t>
            </a:r>
            <a:r>
              <a:rPr lang="en-US" sz="1000" dirty="0" smtClean="0">
                <a:solidFill>
                  <a:srgbClr val="FFFF00"/>
                </a:solidFill>
              </a:rPr>
              <a:t>(IMG_TYPE)</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1000" dirty="0" smtClean="0">
                <a:solidFill>
                  <a:srgbClr val="FFFF00"/>
                </a:solidFill>
              </a:rPr>
              <a:t>   -&gt;</a:t>
            </a:r>
            <a:r>
              <a:rPr lang="en-US" sz="1000" dirty="0" err="1" smtClean="0">
                <a:solidFill>
                  <a:srgbClr val="FFFF00"/>
                </a:solidFill>
              </a:rPr>
              <a:t>addTask</a:t>
            </a:r>
            <a:r>
              <a:rPr lang="en-US" sz="1000" dirty="0" smtClean="0">
                <a:solidFill>
                  <a:srgbClr val="FFFF00"/>
                </a:solidFill>
              </a:rPr>
              <a:t>()</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endParaRPr lang="en-US" sz="1000" dirty="0" smtClean="0">
              <a:solidFill>
                <a:srgbClr val="FFFF00"/>
              </a:solidFill>
            </a:endParaRP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1000" dirty="0" smtClean="0">
                <a:solidFill>
                  <a:srgbClr val="FFFF00"/>
                </a:solidFill>
              </a:rPr>
              <a:t> $</a:t>
            </a:r>
            <a:r>
              <a:rPr lang="en-US" sz="1000" dirty="0" err="1" smtClean="0">
                <a:solidFill>
                  <a:srgbClr val="FFFF00"/>
                </a:solidFill>
              </a:rPr>
              <a:t>audio_track</a:t>
            </a:r>
            <a:r>
              <a:rPr lang="en-US" sz="1000" dirty="0">
                <a:solidFill>
                  <a:srgbClr val="FFFF00"/>
                </a:solidFill>
              </a:rPr>
              <a:t>=$</a:t>
            </a:r>
            <a:r>
              <a:rPr lang="en-US" sz="1000" dirty="0" smtClean="0">
                <a:solidFill>
                  <a:srgbClr val="FFFF00"/>
                </a:solidFill>
              </a:rPr>
              <a:t>pipeline&gt;</a:t>
            </a:r>
            <a:r>
              <a:rPr lang="en-US" sz="1000" dirty="0" err="1" smtClean="0">
                <a:solidFill>
                  <a:srgbClr val="FFFF00"/>
                </a:solidFill>
              </a:rPr>
              <a:t>addTrack</a:t>
            </a:r>
            <a:r>
              <a:rPr lang="en-US" sz="1000" dirty="0" smtClean="0">
                <a:solidFill>
                  <a:srgbClr val="FFFF00"/>
                </a:solidFill>
              </a:rPr>
              <a:t>(AUD_TYPE)</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1000" dirty="0" smtClean="0">
                <a:solidFill>
                  <a:srgbClr val="FFFF00"/>
                </a:solidFill>
              </a:rPr>
              <a:t>   -&gt;</a:t>
            </a:r>
            <a:r>
              <a:rPr lang="en-US" sz="1000" dirty="0" err="1" smtClean="0">
                <a:solidFill>
                  <a:srgbClr val="FFFF00"/>
                </a:solidFill>
              </a:rPr>
              <a:t>addTask</a:t>
            </a:r>
            <a:r>
              <a:rPr lang="en-US" sz="1000" dirty="0" smtClean="0">
                <a:solidFill>
                  <a:srgbClr val="FFFF00"/>
                </a:solidFill>
              </a:rPr>
              <a:t>()</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endParaRPr lang="en-US" sz="1000" dirty="0" smtClean="0">
              <a:solidFill>
                <a:srgbClr val="FFFF00"/>
              </a:solidFill>
            </a:endParaRP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1000" dirty="0" smtClean="0">
                <a:solidFill>
                  <a:srgbClr val="FFFF00"/>
                </a:solidFill>
              </a:rPr>
              <a:t> $</a:t>
            </a:r>
            <a:r>
              <a:rPr lang="en-US" sz="1000" dirty="0" err="1" smtClean="0">
                <a:solidFill>
                  <a:srgbClr val="FFFF00"/>
                </a:solidFill>
              </a:rPr>
              <a:t>meta_track</a:t>
            </a:r>
            <a:r>
              <a:rPr lang="en-US" sz="1000" dirty="0">
                <a:solidFill>
                  <a:srgbClr val="FFFF00"/>
                </a:solidFill>
              </a:rPr>
              <a:t>=$</a:t>
            </a:r>
            <a:r>
              <a:rPr lang="en-US" sz="1000" dirty="0" smtClean="0">
                <a:solidFill>
                  <a:srgbClr val="FFFF00"/>
                </a:solidFill>
              </a:rPr>
              <a:t>pipeline&gt;</a:t>
            </a:r>
            <a:r>
              <a:rPr lang="en-US" sz="1000" dirty="0" err="1" smtClean="0">
                <a:solidFill>
                  <a:srgbClr val="FFFF00"/>
                </a:solidFill>
              </a:rPr>
              <a:t>addTrack</a:t>
            </a:r>
            <a:r>
              <a:rPr lang="en-US" sz="1000" dirty="0" smtClean="0">
                <a:solidFill>
                  <a:srgbClr val="FFFF00"/>
                </a:solidFill>
              </a:rPr>
              <a:t>(META_TYPE</a:t>
            </a:r>
            <a:r>
              <a:rPr lang="en-US" sz="1000" dirty="0">
                <a:solidFill>
                  <a:srgbClr val="FFFF00"/>
                </a:solidFill>
              </a:rPr>
              <a:t>)</a:t>
            </a:r>
          </a:p>
          <a:p>
            <a:pPr marR="27092" indent="27092" algn="l" defTabSz="609600">
              <a:defRPr sz="3800">
                <a:solidFill>
                  <a:schemeClr val="accent6">
                    <a:hueOff val="-13417776"/>
                    <a:satOff val="57371"/>
                    <a:lumOff val="9241"/>
                  </a:schemeClr>
                </a:solidFill>
                <a:uFill>
                  <a:solidFill>
                    <a:srgbClr val="62D966"/>
                  </a:solidFill>
                </a:uFill>
                <a:latin typeface="Menlo"/>
                <a:ea typeface="Menlo"/>
                <a:cs typeface="Menlo"/>
                <a:sym typeface="Menlo"/>
              </a:defRPr>
            </a:pPr>
            <a:r>
              <a:rPr lang="en-US" sz="1000" dirty="0">
                <a:solidFill>
                  <a:srgbClr val="FFFF00"/>
                </a:solidFill>
              </a:rPr>
              <a:t> </a:t>
            </a:r>
            <a:r>
              <a:rPr lang="en-US" sz="1000" dirty="0" smtClean="0">
                <a:solidFill>
                  <a:srgbClr val="FFFF00"/>
                </a:solidFill>
              </a:rPr>
              <a:t>  -&gt;</a:t>
            </a:r>
            <a:r>
              <a:rPr lang="en-US" sz="1000" dirty="0" err="1" smtClean="0">
                <a:solidFill>
                  <a:srgbClr val="FFFF00"/>
                </a:solidFill>
              </a:rPr>
              <a:t>addTask</a:t>
            </a:r>
            <a:r>
              <a:rPr lang="en-US" sz="1000" dirty="0" smtClean="0">
                <a:solidFill>
                  <a:srgbClr val="FFFF00"/>
                </a:solidFill>
              </a:rPr>
              <a:t>()</a:t>
            </a:r>
            <a:endParaRPr lang="en-US" sz="1000" dirty="0">
              <a:solidFill>
                <a:srgbClr val="FFFF00"/>
              </a:solidFill>
            </a:endParaRPr>
          </a:p>
        </p:txBody>
      </p:sp>
      <p:sp>
        <p:nvSpPr>
          <p:cNvPr id="49" name="Rectangle 48"/>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35</a:t>
            </a:r>
            <a:endParaRPr lang="en-US" dirty="0"/>
          </a:p>
        </p:txBody>
      </p:sp>
    </p:spTree>
    <p:extLst>
      <p:ext uri="{BB962C8B-B14F-4D97-AF65-F5344CB8AC3E}">
        <p14:creationId xmlns:p14="http://schemas.microsoft.com/office/powerpoint/2010/main" val="3901464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22" presetClass="entr" presetSubtype="8"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1500"/>
                            </p:stCondLst>
                            <p:childTnLst>
                              <p:par>
                                <p:cTn id="12" presetID="22" presetClass="entr" presetSubtype="8"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par>
                          <p:cTn id="19" fill="hold">
                            <p:stCondLst>
                              <p:cond delay="0"/>
                            </p:stCondLst>
                            <p:childTnLst>
                              <p:par>
                                <p:cTn id="20" presetID="35" presetClass="emph" presetSubtype="0" fill="hold" nodeType="afterEffect">
                                  <p:stCondLst>
                                    <p:cond delay="0"/>
                                  </p:stCondLst>
                                  <p:childTnLst>
                                    <p:anim calcmode="discrete" valueType="str">
                                      <p:cBhvr>
                                        <p:cTn id="21" dur="1000" fill="hold"/>
                                        <p:tgtEl>
                                          <p:spTgt spid="29"/>
                                        </p:tgtEl>
                                        <p:attrNameLst>
                                          <p:attrName>style.visibility</p:attrName>
                                        </p:attrNameLst>
                                      </p:cBhvr>
                                      <p:tavLst>
                                        <p:tav tm="0">
                                          <p:val>
                                            <p:strVal val="hidden"/>
                                          </p:val>
                                        </p:tav>
                                        <p:tav tm="50000">
                                          <p:val>
                                            <p:strVal val="visible"/>
                                          </p:val>
                                        </p:tav>
                                      </p:tavLst>
                                    </p:anim>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524000" y="3511296"/>
            <a:ext cx="21336000" cy="7410704"/>
          </a:xfrm>
        </p:spPr>
        <p:txBody>
          <a:bodyPr/>
          <a:lstStyle/>
          <a:p>
            <a:pPr marL="857250" indent="-857250">
              <a:buFont typeface="Arial" charset="0"/>
              <a:buChar char="•"/>
            </a:pPr>
            <a:r>
              <a:rPr lang="en-US" dirty="0"/>
              <a:t>G</a:t>
            </a:r>
            <a:r>
              <a:rPr lang="en-US" dirty="0" smtClean="0"/>
              <a:t>enerate </a:t>
            </a:r>
            <a:r>
              <a:rPr lang="en-US" b="1" dirty="0" smtClean="0">
                <a:solidFill>
                  <a:schemeClr val="accent6">
                    <a:lumMod val="50000"/>
                  </a:schemeClr>
                </a:solidFill>
              </a:rPr>
              <a:t>billions</a:t>
            </a:r>
            <a:r>
              <a:rPr lang="en-US" dirty="0" smtClean="0"/>
              <a:t> of tasks per day</a:t>
            </a:r>
          </a:p>
          <a:p>
            <a:pPr marL="857250" indent="-857250">
              <a:buFont typeface="Arial" charset="0"/>
              <a:buChar char="•"/>
            </a:pPr>
            <a:r>
              <a:rPr lang="en-US" dirty="0" smtClean="0"/>
              <a:t>Varying DAG size</a:t>
            </a:r>
          </a:p>
          <a:p>
            <a:pPr marL="1771650" lvl="1" indent="-857250">
              <a:buFont typeface="Arial" charset="0"/>
              <a:buChar char="•"/>
            </a:pPr>
            <a:r>
              <a:rPr lang="en-US" dirty="0"/>
              <a:t>360 video has </a:t>
            </a:r>
            <a:r>
              <a:rPr lang="en-US" b="1" dirty="0">
                <a:solidFill>
                  <a:schemeClr val="accent6">
                    <a:lumMod val="50000"/>
                  </a:schemeClr>
                </a:solidFill>
              </a:rPr>
              <a:t>thousands</a:t>
            </a:r>
            <a:r>
              <a:rPr lang="en-US" dirty="0"/>
              <a:t> of tasks per </a:t>
            </a:r>
            <a:r>
              <a:rPr lang="en-US" dirty="0" smtClean="0"/>
              <a:t>upload</a:t>
            </a:r>
          </a:p>
          <a:p>
            <a:pPr marL="1771650" lvl="1" indent="-857250">
              <a:buFont typeface="Arial" charset="0"/>
              <a:buChar char="•"/>
            </a:pPr>
            <a:r>
              <a:rPr lang="en-US" dirty="0" smtClean="0"/>
              <a:t>Newsfeed post averages at </a:t>
            </a:r>
            <a:r>
              <a:rPr lang="en-US" b="1" dirty="0" smtClean="0">
                <a:solidFill>
                  <a:schemeClr val="accent6">
                    <a:lumMod val="50000"/>
                  </a:schemeClr>
                </a:solidFill>
              </a:rPr>
              <a:t>153</a:t>
            </a:r>
            <a:r>
              <a:rPr lang="en-US" dirty="0" smtClean="0"/>
              <a:t> tasks per upload</a:t>
            </a:r>
          </a:p>
          <a:p>
            <a:pPr marL="1771650" lvl="1" indent="-857250">
              <a:buFont typeface="Arial" charset="0"/>
              <a:buChar char="•"/>
            </a:pPr>
            <a:r>
              <a:rPr lang="en-US" dirty="0" smtClean="0"/>
              <a:t>Instagram averages at </a:t>
            </a:r>
            <a:r>
              <a:rPr lang="en-US" b="1" dirty="0" smtClean="0">
                <a:solidFill>
                  <a:schemeClr val="accent6">
                    <a:lumMod val="50000"/>
                  </a:schemeClr>
                </a:solidFill>
              </a:rPr>
              <a:t>22</a:t>
            </a:r>
            <a:r>
              <a:rPr lang="en-US" dirty="0" smtClean="0"/>
              <a:t> tasks per upload</a:t>
            </a:r>
          </a:p>
          <a:p>
            <a:pPr marL="1771650" lvl="1" indent="-857250">
              <a:buFont typeface="Arial" charset="0"/>
              <a:buChar char="•"/>
            </a:pPr>
            <a:r>
              <a:rPr lang="en-US" dirty="0"/>
              <a:t>Messenger averages at </a:t>
            </a:r>
            <a:r>
              <a:rPr lang="en-US" b="1" dirty="0">
                <a:solidFill>
                  <a:schemeClr val="accent6">
                    <a:lumMod val="50000"/>
                  </a:schemeClr>
                </a:solidFill>
              </a:rPr>
              <a:t>18</a:t>
            </a:r>
            <a:r>
              <a:rPr lang="en-US" dirty="0"/>
              <a:t> tasks per </a:t>
            </a:r>
            <a:r>
              <a:rPr lang="en-US" dirty="0" smtClean="0"/>
              <a:t>upload</a:t>
            </a:r>
            <a:endParaRPr lang="en-US" dirty="0"/>
          </a:p>
        </p:txBody>
      </p:sp>
      <p:sp>
        <p:nvSpPr>
          <p:cNvPr id="3" name="Title 2"/>
          <p:cNvSpPr>
            <a:spLocks noGrp="1"/>
          </p:cNvSpPr>
          <p:nvPr>
            <p:ph type="title"/>
          </p:nvPr>
        </p:nvSpPr>
        <p:spPr/>
        <p:txBody>
          <a:bodyPr/>
          <a:lstStyle/>
          <a:p>
            <a:r>
              <a:rPr lang="en-US" dirty="0" smtClean="0"/>
              <a:t>One system for 15+ applications</a:t>
            </a:r>
            <a:endParaRPr lang="en-US" dirty="0"/>
          </a:p>
        </p:txBody>
      </p:sp>
      <p:sp>
        <p:nvSpPr>
          <p:cNvPr id="4" name="Rectangle 3"/>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36</a:t>
            </a:r>
            <a:endParaRPr lang="en-US" dirty="0"/>
          </a:p>
        </p:txBody>
      </p:sp>
    </p:spTree>
    <p:extLst>
      <p:ext uri="{BB962C8B-B14F-4D97-AF65-F5344CB8AC3E}">
        <p14:creationId xmlns:p14="http://schemas.microsoft.com/office/powerpoint/2010/main" val="3809231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Challenges for video processing @ FB</a:t>
            </a:r>
            <a:endParaRPr lang="en-US" dirty="0"/>
          </a:p>
        </p:txBody>
      </p:sp>
      <p:sp>
        <p:nvSpPr>
          <p:cNvPr id="2" name="Rounded Rectangle 1"/>
          <p:cNvSpPr/>
          <p:nvPr/>
        </p:nvSpPr>
        <p:spPr>
          <a:xfrm>
            <a:off x="783771" y="2879724"/>
            <a:ext cx="22598743" cy="3017520"/>
          </a:xfrm>
          <a:prstGeom prst="roundRect">
            <a:avLst>
              <a:gd name="adj" fmla="val 6722"/>
            </a:avLst>
          </a:prstGeom>
          <a:solidFill>
            <a:srgbClr val="FFFFFF">
              <a:alpha val="87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10" name="Text Placeholder 1"/>
          <p:cNvSpPr txBox="1">
            <a:spLocks/>
          </p:cNvSpPr>
          <p:nvPr/>
        </p:nvSpPr>
        <p:spPr>
          <a:xfrm>
            <a:off x="10482942" y="3088520"/>
            <a:ext cx="3200400" cy="128701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6000" b="1" dirty="0" smtClean="0">
                <a:solidFill>
                  <a:schemeClr val="bg1">
                    <a:lumMod val="50000"/>
                  </a:schemeClr>
                </a:solidFill>
                <a:latin typeface="Helvetica Neue" charset="0"/>
                <a:ea typeface="Helvetica Neue" charset="0"/>
                <a:cs typeface="Helvetica Neue" charset="0"/>
              </a:rPr>
              <a:t>Speedy</a:t>
            </a:r>
            <a:endParaRPr lang="en-US" sz="6000" b="1" dirty="0">
              <a:solidFill>
                <a:schemeClr val="bg1">
                  <a:lumMod val="50000"/>
                </a:schemeClr>
              </a:solidFill>
              <a:latin typeface="Helvetica Neue" charset="0"/>
              <a:ea typeface="Helvetica Neue" charset="0"/>
              <a:cs typeface="Helvetica Neue" charset="0"/>
            </a:endParaRPr>
          </a:p>
        </p:txBody>
      </p:sp>
      <p:grpSp>
        <p:nvGrpSpPr>
          <p:cNvPr id="18" name="Group 17"/>
          <p:cNvGrpSpPr/>
          <p:nvPr/>
        </p:nvGrpSpPr>
        <p:grpSpPr>
          <a:xfrm>
            <a:off x="783771" y="6232525"/>
            <a:ext cx="22598743" cy="3017520"/>
            <a:chOff x="783771" y="6232525"/>
            <a:chExt cx="22598743" cy="3017520"/>
          </a:xfrm>
        </p:grpSpPr>
        <p:sp>
          <p:nvSpPr>
            <p:cNvPr id="13" name="Rounded Rectangle 12"/>
            <p:cNvSpPr/>
            <p:nvPr/>
          </p:nvSpPr>
          <p:spPr>
            <a:xfrm>
              <a:off x="783771" y="6232525"/>
              <a:ext cx="22598743" cy="3017520"/>
            </a:xfrm>
            <a:prstGeom prst="roundRect">
              <a:avLst>
                <a:gd name="adj" fmla="val 6722"/>
              </a:avLst>
            </a:prstGeom>
            <a:solidFill>
              <a:srgbClr val="FFFFFF">
                <a:alpha val="87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7" name="Text Placeholder 1"/>
            <p:cNvSpPr txBox="1">
              <a:spLocks/>
            </p:cNvSpPr>
            <p:nvPr/>
          </p:nvSpPr>
          <p:spPr>
            <a:xfrm>
              <a:off x="10482942" y="6416634"/>
              <a:ext cx="3200400" cy="128701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6000" b="1" dirty="0">
                  <a:solidFill>
                    <a:schemeClr val="bg1">
                      <a:lumMod val="50000"/>
                    </a:schemeClr>
                  </a:solidFill>
                  <a:latin typeface="Helvetica Neue" charset="0"/>
                  <a:ea typeface="Helvetica Neue" charset="0"/>
                  <a:cs typeface="Helvetica Neue" charset="0"/>
                </a:rPr>
                <a:t>Flexible</a:t>
              </a:r>
            </a:p>
          </p:txBody>
        </p:sp>
      </p:grpSp>
      <p:grpSp>
        <p:nvGrpSpPr>
          <p:cNvPr id="19" name="Group 18"/>
          <p:cNvGrpSpPr/>
          <p:nvPr/>
        </p:nvGrpSpPr>
        <p:grpSpPr>
          <a:xfrm>
            <a:off x="783771" y="9585323"/>
            <a:ext cx="22598743" cy="3017520"/>
            <a:chOff x="783771" y="9585323"/>
            <a:chExt cx="22598743" cy="3017520"/>
          </a:xfrm>
        </p:grpSpPr>
        <p:sp>
          <p:nvSpPr>
            <p:cNvPr id="15" name="Rounded Rectangle 14"/>
            <p:cNvSpPr/>
            <p:nvPr/>
          </p:nvSpPr>
          <p:spPr>
            <a:xfrm>
              <a:off x="783771" y="9585323"/>
              <a:ext cx="22598743" cy="3017520"/>
            </a:xfrm>
            <a:prstGeom prst="roundRect">
              <a:avLst>
                <a:gd name="adj" fmla="val 6722"/>
              </a:avLst>
            </a:prstGeom>
            <a:solidFill>
              <a:srgbClr val="FFFFFF">
                <a:alpha val="87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16" name="Text Placeholder 1"/>
            <p:cNvSpPr txBox="1">
              <a:spLocks/>
            </p:cNvSpPr>
            <p:nvPr/>
          </p:nvSpPr>
          <p:spPr>
            <a:xfrm>
              <a:off x="10482942" y="9769432"/>
              <a:ext cx="3200400" cy="128701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6000" b="1" dirty="0" smtClean="0">
                  <a:solidFill>
                    <a:schemeClr val="bg1">
                      <a:lumMod val="50000"/>
                    </a:schemeClr>
                  </a:solidFill>
                  <a:latin typeface="Helvetica Neue" charset="0"/>
                  <a:ea typeface="Helvetica Neue" charset="0"/>
                  <a:cs typeface="Helvetica Neue" charset="0"/>
                </a:rPr>
                <a:t>Robust</a:t>
              </a:r>
              <a:endParaRPr lang="en-US" sz="6000" b="1" dirty="0">
                <a:solidFill>
                  <a:schemeClr val="bg1">
                    <a:lumMod val="50000"/>
                  </a:schemeClr>
                </a:solidFill>
                <a:latin typeface="Helvetica Neue" charset="0"/>
                <a:ea typeface="Helvetica Neue" charset="0"/>
                <a:cs typeface="Helvetica Neue" charset="0"/>
              </a:endParaRPr>
            </a:p>
          </p:txBody>
        </p:sp>
        <p:sp>
          <p:nvSpPr>
            <p:cNvPr id="17" name="Text Placeholder 1"/>
            <p:cNvSpPr txBox="1">
              <a:spLocks/>
            </p:cNvSpPr>
            <p:nvPr/>
          </p:nvSpPr>
          <p:spPr>
            <a:xfrm>
              <a:off x="2588075" y="11056861"/>
              <a:ext cx="19643274" cy="154598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l"/>
              <a:r>
                <a:rPr lang="en-US" sz="6000" b="1" dirty="0" smtClean="0">
                  <a:solidFill>
                    <a:schemeClr val="bg1"/>
                  </a:solidFill>
                  <a:latin typeface="Helvetica Neue" charset="0"/>
                  <a:ea typeface="Helvetica Neue" charset="0"/>
                  <a:cs typeface="Helvetica Neue" charset="0"/>
                </a:rPr>
                <a:t>Handle faults </a:t>
              </a:r>
              <a:r>
                <a:rPr lang="en-US" sz="6000" b="1" smtClean="0">
                  <a:solidFill>
                    <a:schemeClr val="bg1"/>
                  </a:solidFill>
                  <a:latin typeface="Helvetica Neue" charset="0"/>
                  <a:ea typeface="Helvetica Neue" charset="0"/>
                  <a:cs typeface="Helvetica Neue" charset="0"/>
                </a:rPr>
                <a:t>and overload that is inevitable at scale</a:t>
              </a:r>
              <a:endParaRPr lang="en-US" sz="6000" b="1" dirty="0">
                <a:solidFill>
                  <a:schemeClr val="bg1"/>
                </a:solidFill>
                <a:latin typeface="Helvetica Neue" charset="0"/>
                <a:ea typeface="Helvetica Neue" charset="0"/>
                <a:cs typeface="Helvetica Neue" charset="0"/>
              </a:endParaRPr>
            </a:p>
          </p:txBody>
        </p:sp>
      </p:grpSp>
      <p:sp>
        <p:nvSpPr>
          <p:cNvPr id="20" name="Text Placeholder 1"/>
          <p:cNvSpPr txBox="1">
            <a:spLocks/>
          </p:cNvSpPr>
          <p:nvPr/>
        </p:nvSpPr>
        <p:spPr>
          <a:xfrm>
            <a:off x="8329611" y="4438351"/>
            <a:ext cx="7507062" cy="90122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l"/>
            <a:r>
              <a:rPr lang="en-US" sz="6000" b="1" dirty="0" smtClean="0">
                <a:solidFill>
                  <a:srgbClr val="00B050"/>
                </a:solidFill>
                <a:latin typeface="Helvetica Neue" charset="0"/>
                <a:ea typeface="Helvetica Neue" charset="0"/>
                <a:cs typeface="Helvetica Neue" charset="0"/>
              </a:rPr>
              <a:t>2.3x ~ 9.3x speedup</a:t>
            </a:r>
            <a:endParaRPr lang="en-US" sz="6000" b="1" dirty="0">
              <a:solidFill>
                <a:srgbClr val="00B050"/>
              </a:solidFill>
              <a:latin typeface="Helvetica Neue" charset="0"/>
              <a:ea typeface="Helvetica Neue" charset="0"/>
              <a:cs typeface="Helvetica Neue" charset="0"/>
            </a:endParaRPr>
          </a:p>
        </p:txBody>
      </p:sp>
      <p:sp>
        <p:nvSpPr>
          <p:cNvPr id="21" name="Text Placeholder 1"/>
          <p:cNvSpPr txBox="1">
            <a:spLocks/>
          </p:cNvSpPr>
          <p:nvPr/>
        </p:nvSpPr>
        <p:spPr>
          <a:xfrm>
            <a:off x="1153885" y="7704063"/>
            <a:ext cx="21858514" cy="14803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l"/>
            <a:r>
              <a:rPr lang="en-US" sz="6000" b="1" dirty="0">
                <a:solidFill>
                  <a:schemeClr val="bg1"/>
                </a:solidFill>
                <a:latin typeface="Helvetica Neue" charset="0"/>
                <a:ea typeface="Helvetica Neue" charset="0"/>
                <a:cs typeface="Helvetica Neue" charset="0"/>
              </a:rPr>
              <a:t>Thousands of engineers can write pipelines for tens of apps</a:t>
            </a:r>
          </a:p>
        </p:txBody>
      </p:sp>
      <p:sp>
        <p:nvSpPr>
          <p:cNvPr id="22" name="Text Placeholder 1"/>
          <p:cNvSpPr txBox="1">
            <a:spLocks/>
          </p:cNvSpPr>
          <p:nvPr/>
        </p:nvSpPr>
        <p:spPr>
          <a:xfrm>
            <a:off x="6161314" y="7682293"/>
            <a:ext cx="11843657" cy="102627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l"/>
            <a:r>
              <a:rPr lang="en-US" sz="6000" b="1" dirty="0" smtClean="0">
                <a:solidFill>
                  <a:srgbClr val="00B050"/>
                </a:solidFill>
                <a:latin typeface="Helvetica Neue" charset="0"/>
                <a:ea typeface="Helvetica Neue" charset="0"/>
                <a:cs typeface="Helvetica Neue" charset="0"/>
              </a:rPr>
              <a:t>One system for 15+ applications</a:t>
            </a:r>
            <a:endParaRPr lang="en-US" sz="6000" b="1" dirty="0">
              <a:solidFill>
                <a:srgbClr val="00B050"/>
              </a:solidFill>
              <a:latin typeface="Helvetica Neue" charset="0"/>
              <a:ea typeface="Helvetica Neue" charset="0"/>
              <a:cs typeface="Helvetica Neue" charset="0"/>
            </a:endParaRPr>
          </a:p>
        </p:txBody>
      </p:sp>
      <p:sp>
        <p:nvSpPr>
          <p:cNvPr id="23" name="Rectangle 22"/>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37</a:t>
            </a:r>
            <a:endParaRPr lang="en-US" dirty="0"/>
          </a:p>
        </p:txBody>
      </p:sp>
    </p:spTree>
    <p:extLst>
      <p:ext uri="{BB962C8B-B14F-4D97-AF65-F5344CB8AC3E}">
        <p14:creationId xmlns:p14="http://schemas.microsoft.com/office/powerpoint/2010/main" val="205839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lstStyle/>
          <a:p>
            <a:r>
              <a:rPr lang="en-US" dirty="0" smtClean="0"/>
              <a:t>Rely on priority to degrade non-latency-sensitive tasks</a:t>
            </a:r>
          </a:p>
          <a:p>
            <a:r>
              <a:rPr lang="en-US" dirty="0" smtClean="0"/>
              <a:t>Defer full video processing for some new uploads</a:t>
            </a:r>
            <a:endParaRPr lang="en-US" dirty="0"/>
          </a:p>
          <a:p>
            <a:r>
              <a:rPr lang="en-US" dirty="0" smtClean="0"/>
              <a:t>Load-shedding across global deployments </a:t>
            </a:r>
            <a:endParaRPr lang="en-US" dirty="0"/>
          </a:p>
        </p:txBody>
      </p:sp>
      <p:sp>
        <p:nvSpPr>
          <p:cNvPr id="3" name="Title 2"/>
          <p:cNvSpPr>
            <a:spLocks noGrp="1"/>
          </p:cNvSpPr>
          <p:nvPr>
            <p:ph type="title"/>
          </p:nvPr>
        </p:nvSpPr>
        <p:spPr/>
        <p:txBody>
          <a:bodyPr/>
          <a:lstStyle/>
          <a:p>
            <a:r>
              <a:rPr lang="en-US" dirty="0" smtClean="0"/>
              <a:t>Robust: tolerate overload</a:t>
            </a:r>
            <a:endParaRPr lang="en-US" dirty="0"/>
          </a:p>
        </p:txBody>
      </p:sp>
      <p:sp>
        <p:nvSpPr>
          <p:cNvPr id="2" name="Text Placeholder 1"/>
          <p:cNvSpPr>
            <a:spLocks noGrp="1"/>
          </p:cNvSpPr>
          <p:nvPr>
            <p:ph type="body" sz="quarter" idx="10"/>
          </p:nvPr>
        </p:nvSpPr>
        <p:spPr/>
        <p:txBody>
          <a:bodyPr/>
          <a:lstStyle/>
          <a:p>
            <a:r>
              <a:rPr lang="en-US" dirty="0" smtClean="0"/>
              <a:t>Handle faults and overload that is inevitable at scale</a:t>
            </a:r>
            <a:endParaRPr lang="en-US" dirty="0"/>
          </a:p>
          <a:p>
            <a:endParaRPr lang="en-US" dirty="0"/>
          </a:p>
        </p:txBody>
      </p:sp>
      <p:sp>
        <p:nvSpPr>
          <p:cNvPr id="5" name="Rectangle 4"/>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38</a:t>
            </a:r>
            <a:endParaRPr lang="en-US" dirty="0"/>
          </a:p>
        </p:txBody>
      </p:sp>
    </p:spTree>
    <p:extLst>
      <p:ext uri="{BB962C8B-B14F-4D97-AF65-F5344CB8AC3E}">
        <p14:creationId xmlns:p14="http://schemas.microsoft.com/office/powerpoint/2010/main" val="1332336889"/>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264"/>
          <p:cNvSpPr/>
          <p:nvPr/>
        </p:nvSpPr>
        <p:spPr>
          <a:xfrm>
            <a:off x="5531071" y="2919413"/>
            <a:ext cx="3362211" cy="7877177"/>
          </a:xfrm>
          <a:prstGeom prst="roundRect">
            <a:avLst>
              <a:gd name="adj" fmla="val 3958"/>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lstStyle/>
          <a:p>
            <a:pPr>
              <a:lnSpc>
                <a:spcPct val="100000"/>
              </a:lnSpc>
            </a:pPr>
            <a:endParaRPr sz="4085" dirty="0">
              <a:solidFill>
                <a:schemeClr val="accent2"/>
              </a:solidFill>
            </a:endParaRPr>
          </a:p>
          <a:p>
            <a:pPr>
              <a:lnSpc>
                <a:spcPct val="100000"/>
              </a:lnSpc>
            </a:pPr>
            <a:r>
              <a:rPr sz="4085" dirty="0">
                <a:solidFill>
                  <a:schemeClr val="bg1">
                    <a:lumMod val="50000"/>
                  </a:schemeClr>
                </a:solidFill>
              </a:rPr>
              <a:t>Web Server</a:t>
            </a:r>
          </a:p>
        </p:txBody>
      </p:sp>
      <p:sp>
        <p:nvSpPr>
          <p:cNvPr id="26" name="Shape 272"/>
          <p:cNvSpPr/>
          <p:nvPr/>
        </p:nvSpPr>
        <p:spPr>
          <a:xfrm>
            <a:off x="594479" y="2917293"/>
            <a:ext cx="3362211" cy="7881417"/>
          </a:xfrm>
          <a:prstGeom prst="roundRect">
            <a:avLst>
              <a:gd name="adj" fmla="val 3958"/>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lstStyle/>
          <a:p>
            <a:pPr>
              <a:lnSpc>
                <a:spcPct val="100000"/>
              </a:lnSpc>
            </a:pPr>
            <a:endParaRPr sz="4085" dirty="0">
              <a:solidFill>
                <a:schemeClr val="accent2"/>
              </a:solidFill>
            </a:endParaRPr>
          </a:p>
          <a:p>
            <a:pPr>
              <a:lnSpc>
                <a:spcPct val="100000"/>
              </a:lnSpc>
            </a:pPr>
            <a:r>
              <a:rPr sz="4085" dirty="0">
                <a:solidFill>
                  <a:schemeClr val="bg1">
                    <a:lumMod val="50000"/>
                  </a:schemeClr>
                </a:solidFill>
              </a:rPr>
              <a:t>Client</a:t>
            </a:r>
          </a:p>
        </p:txBody>
      </p:sp>
      <p:sp>
        <p:nvSpPr>
          <p:cNvPr id="242" name="Shape 242"/>
          <p:cNvSpPr/>
          <p:nvPr/>
        </p:nvSpPr>
        <p:spPr>
          <a:xfrm>
            <a:off x="4143518" y="6400192"/>
            <a:ext cx="1219379" cy="942389"/>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nvGrpSpPr>
          <p:cNvPr id="258" name="Group 258"/>
          <p:cNvGrpSpPr/>
          <p:nvPr/>
        </p:nvGrpSpPr>
        <p:grpSpPr>
          <a:xfrm>
            <a:off x="595647" y="4488222"/>
            <a:ext cx="3424603" cy="6285096"/>
            <a:chOff x="0" y="0"/>
            <a:chExt cx="4527484" cy="8309178"/>
          </a:xfrm>
        </p:grpSpPr>
        <p:grpSp>
          <p:nvGrpSpPr>
            <p:cNvPr id="255" name="Group 255"/>
            <p:cNvGrpSpPr/>
            <p:nvPr/>
          </p:nvGrpSpPr>
          <p:grpSpPr>
            <a:xfrm>
              <a:off x="544497" y="880677"/>
              <a:ext cx="3375687" cy="6004214"/>
              <a:chOff x="0" y="0"/>
              <a:chExt cx="3375686" cy="6004221"/>
            </a:xfrm>
          </p:grpSpPr>
          <p:pic>
            <p:nvPicPr>
              <p:cNvPr id="251" name="IMG_138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375687" cy="6004222"/>
              </a:xfrm>
              <a:prstGeom prst="rect">
                <a:avLst/>
              </a:prstGeom>
              <a:ln w="12700" cap="flat">
                <a:noFill/>
                <a:miter lim="400000"/>
              </a:ln>
              <a:effectLst/>
            </p:spPr>
          </p:pic>
          <p:grpSp>
            <p:nvGrpSpPr>
              <p:cNvPr id="254" name="Group 254"/>
              <p:cNvGrpSpPr/>
              <p:nvPr/>
            </p:nvGrpSpPr>
            <p:grpSpPr>
              <a:xfrm>
                <a:off x="0" y="0"/>
                <a:ext cx="3375687" cy="180901"/>
                <a:chOff x="0" y="0"/>
                <a:chExt cx="3375686" cy="180900"/>
              </a:xfrm>
            </p:grpSpPr>
            <p:sp>
              <p:nvSpPr>
                <p:cNvPr id="252" name="Shape 252"/>
                <p:cNvSpPr/>
                <p:nvPr/>
              </p:nvSpPr>
              <p:spPr>
                <a:xfrm>
                  <a:off x="0" y="0"/>
                  <a:ext cx="3375687" cy="180901"/>
                </a:xfrm>
                <a:prstGeom prst="rect">
                  <a:avLst/>
                </a:prstGeom>
                <a:solidFill>
                  <a:srgbClr val="F6F7F8"/>
                </a:solidFill>
                <a:ln w="12700" cap="flat">
                  <a:noFill/>
                  <a:miter lim="400000"/>
                </a:ln>
                <a:effectLst/>
              </p:spPr>
              <p:txBody>
                <a:bodyPr wrap="square" lIns="38425" tIns="38425" rIns="38425" bIns="38425" numCol="1" anchor="ctr">
                  <a:noAutofit/>
                </a:bodyP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pic>
              <p:nvPicPr>
                <p:cNvPr id="253" name="10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95" y="41439"/>
                  <a:ext cx="3243611" cy="98022"/>
                </a:xfrm>
                <a:prstGeom prst="rect">
                  <a:avLst/>
                </a:prstGeom>
                <a:ln w="12700" cap="flat">
                  <a:noFill/>
                  <a:miter lim="400000"/>
                </a:ln>
                <a:effectLst/>
              </p:spPr>
            </p:pic>
          </p:grpSp>
        </p:grpSp>
        <p:pic>
          <p:nvPicPr>
            <p:cNvPr id="256" name="iphone6_b.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527484" cy="8309178"/>
            </a:xfrm>
            <a:prstGeom prst="rect">
              <a:avLst/>
            </a:prstGeom>
            <a:ln w="12700" cap="flat">
              <a:noFill/>
              <a:miter lim="400000"/>
            </a:ln>
            <a:effectLst/>
          </p:spPr>
        </p:pic>
        <p:sp>
          <p:nvSpPr>
            <p:cNvPr id="257" name="Shape 257"/>
            <p:cNvSpPr/>
            <p:nvPr/>
          </p:nvSpPr>
          <p:spPr>
            <a:xfrm>
              <a:off x="622609" y="2389614"/>
              <a:ext cx="3250084" cy="290812"/>
            </a:xfrm>
            <a:prstGeom prst="rect">
              <a:avLst/>
            </a:prstGeom>
            <a:solidFill>
              <a:schemeClr val="accent2"/>
            </a:solidFill>
            <a:ln w="12700" cap="flat">
              <a:noFill/>
              <a:miter lim="400000"/>
            </a:ln>
            <a:effectLst/>
            <a:extLst>
              <a:ext uri="{C572A759-6A51-4108-AA02-DFA0A04FC94B}">
                <ma14:wrappingTextBoxFlag xmlns:ma14="http://schemas.microsoft.com/office/mac/drawingml/2011/main" val="1"/>
              </a:ext>
            </a:extLst>
          </p:spPr>
          <p:txBody>
            <a:bodyPr wrap="square" lIns="38425" tIns="38425" rIns="38425" bIns="38425" numCol="1" anchor="ctr">
              <a:noAutofit/>
            </a:bodyPr>
            <a:lstStyle/>
            <a:p>
              <a:pPr>
                <a:lnSpc>
                  <a:spcPct val="100000"/>
                </a:lnSpc>
                <a:defRPr sz="1200" b="0">
                  <a:solidFill>
                    <a:srgbClr val="000000"/>
                  </a:solidFill>
                </a:defRPr>
              </a:pPr>
              <a:r>
                <a:rPr sz="907"/>
                <a:t>She is having so much fun with #MSQRD</a:t>
              </a:r>
            </a:p>
          </p:txBody>
        </p:sp>
      </p:grpSp>
      <p:sp>
        <p:nvSpPr>
          <p:cNvPr id="2" name="Title 1"/>
          <p:cNvSpPr>
            <a:spLocks noGrp="1"/>
          </p:cNvSpPr>
          <p:nvPr>
            <p:ph type="title"/>
          </p:nvPr>
        </p:nvSpPr>
        <p:spPr>
          <a:xfrm>
            <a:off x="1525391" y="1042159"/>
            <a:ext cx="21899206" cy="1838086"/>
          </a:xfrm>
        </p:spPr>
        <p:txBody>
          <a:bodyPr/>
          <a:lstStyle/>
          <a:p>
            <a:r>
              <a:rPr lang="en-US" dirty="0" smtClean="0"/>
              <a:t>Legacy: upload video file to web server</a:t>
            </a:r>
            <a:endParaRPr lang="en-US" dirty="0"/>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904" y="6587920"/>
            <a:ext cx="2553891" cy="2553891"/>
          </a:xfrm>
          <a:prstGeom prst="rect">
            <a:avLst/>
          </a:prstGeom>
        </p:spPr>
      </p:pic>
      <p:sp>
        <p:nvSpPr>
          <p:cNvPr id="15" name="Rectangle 14"/>
          <p:cNvSpPr/>
          <p:nvPr/>
        </p:nvSpPr>
        <p:spPr>
          <a:xfrm>
            <a:off x="22858612" y="12632407"/>
            <a:ext cx="1460165" cy="1107852"/>
          </a:xfrm>
          <a:prstGeom prst="rect">
            <a:avLst/>
          </a:prstGeom>
        </p:spPr>
        <p:txBody>
          <a:bodyPr wrap="square">
            <a:spAutoFit/>
          </a:bodyPr>
          <a:lstStyle/>
          <a:p>
            <a:r>
              <a:rPr lang="en-US" sz="5999" b="1" dirty="0">
                <a:latin typeface="FreightSansLFPro"/>
                <a:ea typeface="Helvetica"/>
                <a:cs typeface="FreightSansLFPro"/>
                <a:sym typeface="Helvetica"/>
              </a:rPr>
              <a:t>03</a:t>
            </a:r>
            <a:endParaRPr lang="en-US" sz="5999" dirty="0"/>
          </a:p>
        </p:txBody>
      </p:sp>
    </p:spTree>
    <p:extLst>
      <p:ext uri="{BB962C8B-B14F-4D97-AF65-F5344CB8AC3E}">
        <p14:creationId xmlns:p14="http://schemas.microsoft.com/office/powerpoint/2010/main" val="160534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242"/>
                                        </p:tgtEl>
                                        <p:attrNameLst>
                                          <p:attrName>style.visibility</p:attrName>
                                        </p:attrNameLst>
                                      </p:cBhvr>
                                      <p:to>
                                        <p:strVal val="visible"/>
                                      </p:to>
                                    </p:set>
                                    <p:animEffect transition="in" filter="wipe(left)">
                                      <p:cBhvr>
                                        <p:cTn id="10" dur="500"/>
                                        <p:tgtEl>
                                          <p:spTgt spid="242"/>
                                        </p:tgtEl>
                                      </p:cBhvr>
                                    </p:animEffect>
                                  </p:childTnLst>
                                </p:cTn>
                              </p:par>
                            </p:childTnLst>
                          </p:cTn>
                        </p:par>
                        <p:par>
                          <p:cTn id="11" fill="hold">
                            <p:stCondLst>
                              <p:cond delay="500"/>
                            </p:stCondLst>
                            <p:childTnLst>
                              <p:par>
                                <p:cTn id="12" presetID="42" presetClass="path" presetSubtype="0" accel="50000" decel="50000" fill="hold" nodeType="afterEffect">
                                  <p:stCondLst>
                                    <p:cond delay="0"/>
                                  </p:stCondLst>
                                  <p:childTnLst>
                                    <p:animMotion origin="layout" path="M 4.0625E-6 3.7037E-7 L 0.20117 -0.07037 " pathEditMode="relative" rAng="0" ptsTypes="AA">
                                      <p:cBhvr>
                                        <p:cTn id="13" dur="2000" fill="hold"/>
                                        <p:tgtEl>
                                          <p:spTgt spid="3"/>
                                        </p:tgtEl>
                                        <p:attrNameLst>
                                          <p:attrName>ppt_x</p:attrName>
                                          <p:attrName>ppt_y</p:attrName>
                                        </p:attrNameLst>
                                      </p:cBhvr>
                                      <p:rCtr x="10059"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3X peak load during New Year Eve</a:t>
            </a:r>
            <a:endParaRPr lang="en-US" dirty="0"/>
          </a:p>
        </p:txBody>
      </p:sp>
      <p:pic>
        <p:nvPicPr>
          <p:cNvPr id="2" name="Picture 1"/>
          <p:cNvPicPr>
            <a:picLocks noChangeAspect="1"/>
          </p:cNvPicPr>
          <p:nvPr/>
        </p:nvPicPr>
        <p:blipFill rotWithShape="1">
          <a:blip r:embed="rId3"/>
          <a:srcRect l="4438" t="2648" r="397" b="12914"/>
          <a:stretch/>
        </p:blipFill>
        <p:spPr>
          <a:xfrm>
            <a:off x="5120640" y="4236720"/>
            <a:ext cx="14599920" cy="7772400"/>
          </a:xfrm>
          <a:prstGeom prst="rect">
            <a:avLst/>
          </a:prstGeom>
        </p:spPr>
      </p:pic>
      <p:grpSp>
        <p:nvGrpSpPr>
          <p:cNvPr id="6" name="Group 5"/>
          <p:cNvGrpSpPr/>
          <p:nvPr/>
        </p:nvGrpSpPr>
        <p:grpSpPr>
          <a:xfrm>
            <a:off x="15533373" y="4791776"/>
            <a:ext cx="5878825" cy="4888029"/>
            <a:chOff x="15533373" y="4791776"/>
            <a:chExt cx="5878825" cy="4888029"/>
          </a:xfrm>
        </p:grpSpPr>
        <p:sp>
          <p:nvSpPr>
            <p:cNvPr id="24" name="Shape 151"/>
            <p:cNvSpPr/>
            <p:nvPr/>
          </p:nvSpPr>
          <p:spPr>
            <a:xfrm rot="16200000">
              <a:off x="13491313" y="6833836"/>
              <a:ext cx="4888029" cy="803910"/>
            </a:xfrm>
            <a:prstGeom prst="rightArrow">
              <a:avLst>
                <a:gd name="adj1" fmla="val 50000"/>
                <a:gd name="adj2" fmla="val 53968"/>
              </a:avLst>
            </a:prstGeom>
            <a:solidFill>
              <a:srgbClr val="CC4EA2"/>
            </a:solidFill>
            <a:ln w="76200">
              <a:solidFill>
                <a:srgbClr val="FFFFFF"/>
              </a:solidFill>
              <a:round/>
            </a:ln>
          </p:spPr>
          <p:txBody>
            <a:bodyPr lIns="0" tIns="0" rIns="0" bIns="0" anchor="ctr"/>
            <a:lstStyle/>
            <a:p>
              <a:pPr marL="23145" marR="23145" lvl="0" defTabSz="520700">
                <a:lnSpc>
                  <a:spcPct val="90000"/>
                </a:lnSpc>
                <a:defRPr>
                  <a:solidFill>
                    <a:srgbClr val="072150"/>
                  </a:solidFill>
                  <a:uFill>
                    <a:solidFill/>
                  </a:uFill>
                </a:defRPr>
              </a:pPr>
              <a:endParaRPr/>
            </a:p>
          </p:txBody>
        </p:sp>
        <p:sp>
          <p:nvSpPr>
            <p:cNvPr id="25" name="Shape 102"/>
            <p:cNvSpPr/>
            <p:nvPr/>
          </p:nvSpPr>
          <p:spPr>
            <a:xfrm>
              <a:off x="16429913" y="6746855"/>
              <a:ext cx="4982285" cy="923330"/>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558800">
                <a:spcBef>
                  <a:spcPts val="800"/>
                </a:spcBef>
                <a:defRPr sz="4700" spc="-47">
                  <a:solidFill>
                    <a:srgbClr val="F7A226"/>
                  </a:solidFill>
                  <a:uFill>
                    <a:solidFill>
                      <a:srgbClr val="62D966"/>
                    </a:solidFill>
                  </a:uFill>
                </a:defRPr>
              </a:lvl1pPr>
            </a:lstStyle>
            <a:p>
              <a:pPr lvl="0">
                <a:defRPr sz="1800" spc="0">
                  <a:solidFill>
                    <a:srgbClr val="000000"/>
                  </a:solidFill>
                  <a:uFillTx/>
                </a:defRPr>
              </a:pPr>
              <a:r>
                <a:rPr lang="en-US" sz="6000" b="1" spc="-47" dirty="0" smtClean="0">
                  <a:solidFill>
                    <a:srgbClr val="CC4EA2"/>
                  </a:solidFill>
                  <a:uFill>
                    <a:solidFill>
                      <a:srgbClr val="62D966"/>
                    </a:solidFill>
                  </a:uFill>
                  <a:latin typeface="Helvetica Neue" charset="0"/>
                  <a:ea typeface="Helvetica Neue" charset="0"/>
                  <a:cs typeface="Helvetica Neue" charset="0"/>
                </a:rPr>
                <a:t>3X</a:t>
              </a:r>
              <a:endParaRPr sz="6000" b="1" spc="-47" dirty="0">
                <a:solidFill>
                  <a:srgbClr val="CC4EA2"/>
                </a:solidFill>
                <a:uFill>
                  <a:solidFill>
                    <a:srgbClr val="62D966"/>
                  </a:solidFill>
                </a:uFill>
                <a:latin typeface="Helvetica Neue" charset="0"/>
                <a:ea typeface="Helvetica Neue" charset="0"/>
                <a:cs typeface="Helvetica Neue" charset="0"/>
              </a:endParaRPr>
            </a:p>
          </p:txBody>
        </p:sp>
      </p:grpSp>
      <p:grpSp>
        <p:nvGrpSpPr>
          <p:cNvPr id="5" name="Group 4"/>
          <p:cNvGrpSpPr/>
          <p:nvPr/>
        </p:nvGrpSpPr>
        <p:grpSpPr>
          <a:xfrm>
            <a:off x="13876020" y="4846321"/>
            <a:ext cx="2461260" cy="4857549"/>
            <a:chOff x="13876020" y="4846321"/>
            <a:chExt cx="2461260" cy="4857549"/>
          </a:xfrm>
        </p:grpSpPr>
        <p:sp>
          <p:nvSpPr>
            <p:cNvPr id="22" name="Shape 152"/>
            <p:cNvSpPr/>
            <p:nvPr/>
          </p:nvSpPr>
          <p:spPr>
            <a:xfrm>
              <a:off x="13876020" y="4846321"/>
              <a:ext cx="2461260" cy="0"/>
            </a:xfrm>
            <a:prstGeom prst="line">
              <a:avLst/>
            </a:prstGeom>
            <a:ln w="88900">
              <a:solidFill>
                <a:srgbClr val="CC4EA2"/>
              </a:solidFill>
              <a:miter lim="400000"/>
              <a:headEnd type="none"/>
            </a:ln>
          </p:spPr>
          <p:txBody>
            <a:bodyPr lIns="0" tIns="0" rIns="0" bIns="0" anchor="ctr"/>
            <a:lstStyle/>
            <a:p>
              <a:pPr marL="317500" lvl="0" indent="-317500" defTabSz="914400">
                <a:tabLst>
                  <a:tab pos="774700" algn="l"/>
                </a:tabLst>
                <a:defRPr sz="3200" spc="-32">
                  <a:solidFill>
                    <a:srgbClr val="FFFFFF"/>
                  </a:solidFill>
                  <a:uFill>
                    <a:solidFill>
                      <a:srgbClr val="FFFFFF"/>
                    </a:solidFill>
                  </a:uFill>
                </a:defRPr>
              </a:pPr>
              <a:endParaRPr/>
            </a:p>
          </p:txBody>
        </p:sp>
        <p:sp>
          <p:nvSpPr>
            <p:cNvPr id="23" name="Shape 152"/>
            <p:cNvSpPr/>
            <p:nvPr/>
          </p:nvSpPr>
          <p:spPr>
            <a:xfrm flipV="1">
              <a:off x="14729460" y="9703869"/>
              <a:ext cx="1607820" cy="1"/>
            </a:xfrm>
            <a:prstGeom prst="line">
              <a:avLst/>
            </a:prstGeom>
            <a:ln w="88900">
              <a:solidFill>
                <a:srgbClr val="CC4EA2"/>
              </a:solidFill>
              <a:miter lim="400000"/>
              <a:headEnd type="none"/>
            </a:ln>
          </p:spPr>
          <p:txBody>
            <a:bodyPr lIns="0" tIns="0" rIns="0" bIns="0" anchor="ctr"/>
            <a:lstStyle/>
            <a:p>
              <a:pPr marL="317500" lvl="0" indent="-317500" defTabSz="914400">
                <a:tabLst>
                  <a:tab pos="774700" algn="l"/>
                </a:tabLst>
                <a:defRPr sz="3200" spc="-32">
                  <a:solidFill>
                    <a:srgbClr val="FFFFFF"/>
                  </a:solidFill>
                  <a:uFill>
                    <a:solidFill>
                      <a:srgbClr val="FFFFFF"/>
                    </a:solidFill>
                  </a:uFill>
                </a:defRPr>
              </a:pPr>
              <a:endParaRPr/>
            </a:p>
          </p:txBody>
        </p:sp>
      </p:grpSp>
      <p:cxnSp>
        <p:nvCxnSpPr>
          <p:cNvPr id="10" name="Straight Arrow Connector 9"/>
          <p:cNvCxnSpPr/>
          <p:nvPr/>
        </p:nvCxnSpPr>
        <p:spPr>
          <a:xfrm flipV="1">
            <a:off x="5067219" y="12009120"/>
            <a:ext cx="15867728" cy="0"/>
          </a:xfrm>
          <a:prstGeom prst="straightConnector1">
            <a:avLst/>
          </a:prstGeom>
          <a:noFill/>
          <a:ln w="127000" cap="flat">
            <a:solidFill>
              <a:srgbClr val="FFC000"/>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12" name="Straight Arrow Connector 11"/>
          <p:cNvCxnSpPr/>
          <p:nvPr/>
        </p:nvCxnSpPr>
        <p:spPr>
          <a:xfrm flipV="1">
            <a:off x="5120640" y="2879726"/>
            <a:ext cx="1" cy="9129394"/>
          </a:xfrm>
          <a:prstGeom prst="straightConnector1">
            <a:avLst/>
          </a:prstGeom>
          <a:noFill/>
          <a:ln w="127000" cap="flat">
            <a:solidFill>
              <a:srgbClr val="FFC000"/>
            </a:solidFill>
            <a:prstDash val="solid"/>
            <a:miter lim="400000"/>
            <a:tailEnd type="triangle"/>
          </a:ln>
          <a:effectLst/>
        </p:spPr>
        <p:style>
          <a:lnRef idx="0">
            <a:scrgbClr r="0" g="0" b="0"/>
          </a:lnRef>
          <a:fillRef idx="0">
            <a:scrgbClr r="0" g="0" b="0"/>
          </a:fillRef>
          <a:effectRef idx="0">
            <a:scrgbClr r="0" g="0" b="0"/>
          </a:effectRef>
          <a:fontRef idx="none"/>
        </p:style>
      </p:cxnSp>
      <p:sp>
        <p:nvSpPr>
          <p:cNvPr id="17" name="Shape 102"/>
          <p:cNvSpPr/>
          <p:nvPr/>
        </p:nvSpPr>
        <p:spPr>
          <a:xfrm>
            <a:off x="19341556" y="11505470"/>
            <a:ext cx="4982285" cy="74385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558800">
              <a:spcBef>
                <a:spcPts val="800"/>
              </a:spcBef>
              <a:defRPr sz="4700" spc="-47">
                <a:solidFill>
                  <a:srgbClr val="F7A226"/>
                </a:solidFill>
                <a:uFill>
                  <a:solidFill>
                    <a:srgbClr val="62D966"/>
                  </a:solidFill>
                </a:uFill>
              </a:defRPr>
            </a:lvl1pPr>
          </a:lstStyle>
          <a:p>
            <a:pPr lvl="0">
              <a:defRPr sz="1800" spc="0">
                <a:solidFill>
                  <a:srgbClr val="000000"/>
                </a:solidFill>
                <a:uFillTx/>
              </a:defRPr>
            </a:pPr>
            <a:r>
              <a:rPr lang="en-US" sz="4800" b="1" spc="-47" dirty="0" smtClean="0">
                <a:solidFill>
                  <a:schemeClr val="bg1">
                    <a:lumMod val="50000"/>
                  </a:schemeClr>
                </a:solidFill>
                <a:uFill>
                  <a:solidFill>
                    <a:srgbClr val="62D966"/>
                  </a:solidFill>
                </a:uFill>
                <a:latin typeface="Helvetica Neue" charset="0"/>
                <a:ea typeface="Helvetica Neue" charset="0"/>
                <a:cs typeface="Helvetica Neue" charset="0"/>
              </a:rPr>
              <a:t>Date</a:t>
            </a:r>
            <a:endParaRPr sz="4800" b="1" spc="-47" dirty="0">
              <a:solidFill>
                <a:schemeClr val="bg1">
                  <a:lumMod val="50000"/>
                </a:schemeClr>
              </a:solidFill>
              <a:uFill>
                <a:solidFill>
                  <a:srgbClr val="62D966"/>
                </a:solidFill>
              </a:uFill>
              <a:latin typeface="Helvetica Neue" charset="0"/>
              <a:ea typeface="Helvetica Neue" charset="0"/>
              <a:cs typeface="Helvetica Neue" charset="0"/>
            </a:endParaRPr>
          </a:p>
        </p:txBody>
      </p:sp>
      <p:sp>
        <p:nvSpPr>
          <p:cNvPr id="18" name="Shape 102"/>
          <p:cNvSpPr/>
          <p:nvPr/>
        </p:nvSpPr>
        <p:spPr>
          <a:xfrm rot="16200000">
            <a:off x="1096450" y="6939182"/>
            <a:ext cx="6472634" cy="74385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558800">
              <a:spcBef>
                <a:spcPts val="800"/>
              </a:spcBef>
              <a:defRPr sz="4700" spc="-47">
                <a:solidFill>
                  <a:srgbClr val="F7A226"/>
                </a:solidFill>
                <a:uFill>
                  <a:solidFill>
                    <a:srgbClr val="62D966"/>
                  </a:solidFill>
                </a:uFill>
              </a:defRPr>
            </a:lvl1pPr>
          </a:lstStyle>
          <a:p>
            <a:pPr lvl="0">
              <a:defRPr sz="1800" spc="0">
                <a:solidFill>
                  <a:srgbClr val="000000"/>
                </a:solidFill>
                <a:uFillTx/>
              </a:defRPr>
            </a:pPr>
            <a:r>
              <a:rPr lang="en-US" sz="4800" b="1" spc="-47" dirty="0" smtClean="0">
                <a:solidFill>
                  <a:schemeClr val="bg1">
                    <a:lumMod val="50000"/>
                  </a:schemeClr>
                </a:solidFill>
                <a:uFill>
                  <a:solidFill>
                    <a:srgbClr val="62D966"/>
                  </a:solidFill>
                </a:uFill>
                <a:latin typeface="Helvetica Neue" charset="0"/>
                <a:ea typeface="Helvetica Neue" charset="0"/>
                <a:cs typeface="Helvetica Neue" charset="0"/>
              </a:rPr>
              <a:t>Upload volume</a:t>
            </a:r>
            <a:endParaRPr sz="4800" b="1" spc="-47" dirty="0">
              <a:solidFill>
                <a:schemeClr val="bg1">
                  <a:lumMod val="50000"/>
                </a:schemeClr>
              </a:solidFill>
              <a:uFill>
                <a:solidFill>
                  <a:srgbClr val="62D966"/>
                </a:solidFill>
              </a:uFill>
              <a:latin typeface="Helvetica Neue" charset="0"/>
              <a:ea typeface="Helvetica Neue" charset="0"/>
              <a:cs typeface="Helvetica Neue" charset="0"/>
            </a:endParaRPr>
          </a:p>
        </p:txBody>
      </p:sp>
      <p:grpSp>
        <p:nvGrpSpPr>
          <p:cNvPr id="9" name="Group 8"/>
          <p:cNvGrpSpPr/>
          <p:nvPr/>
        </p:nvGrpSpPr>
        <p:grpSpPr>
          <a:xfrm>
            <a:off x="8269000" y="4812561"/>
            <a:ext cx="4982285" cy="2475903"/>
            <a:chOff x="8269000" y="4812561"/>
            <a:chExt cx="4982285" cy="2475903"/>
          </a:xfrm>
        </p:grpSpPr>
        <p:sp>
          <p:nvSpPr>
            <p:cNvPr id="15" name="Shape 102"/>
            <p:cNvSpPr/>
            <p:nvPr/>
          </p:nvSpPr>
          <p:spPr>
            <a:xfrm>
              <a:off x="8269000" y="4812561"/>
              <a:ext cx="4982285" cy="74385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558800">
                <a:spcBef>
                  <a:spcPts val="800"/>
                </a:spcBef>
                <a:defRPr sz="4700" spc="-47">
                  <a:solidFill>
                    <a:srgbClr val="F7A226"/>
                  </a:solidFill>
                  <a:uFill>
                    <a:solidFill>
                      <a:srgbClr val="62D966"/>
                    </a:solidFill>
                  </a:uFill>
                </a:defRPr>
              </a:lvl1pPr>
            </a:lstStyle>
            <a:p>
              <a:pPr lvl="0">
                <a:defRPr sz="1800" spc="0">
                  <a:solidFill>
                    <a:srgbClr val="000000"/>
                  </a:solidFill>
                  <a:uFillTx/>
                </a:defRPr>
              </a:pPr>
              <a:r>
                <a:rPr lang="en-US" sz="4800" b="1" spc="-47" dirty="0" smtClean="0">
                  <a:solidFill>
                    <a:schemeClr val="bg1">
                      <a:lumMod val="50000"/>
                    </a:schemeClr>
                  </a:solidFill>
                  <a:uFill>
                    <a:solidFill>
                      <a:srgbClr val="62D966"/>
                    </a:solidFill>
                  </a:uFill>
                  <a:latin typeface="Helvetica Neue" charset="0"/>
                  <a:ea typeface="Helvetica Neue" charset="0"/>
                  <a:cs typeface="Helvetica Neue" charset="0"/>
                </a:rPr>
                <a:t>Xmas</a:t>
              </a:r>
              <a:endParaRPr sz="4800" b="1" spc="-47" dirty="0">
                <a:solidFill>
                  <a:schemeClr val="bg1">
                    <a:lumMod val="50000"/>
                  </a:schemeClr>
                </a:solidFill>
                <a:uFill>
                  <a:solidFill>
                    <a:srgbClr val="62D966"/>
                  </a:solidFill>
                </a:uFill>
                <a:latin typeface="Helvetica Neue" charset="0"/>
                <a:ea typeface="Helvetica Neue" charset="0"/>
                <a:cs typeface="Helvetica Neue" charset="0"/>
              </a:endParaRPr>
            </a:p>
          </p:txBody>
        </p:sp>
        <p:cxnSp>
          <p:nvCxnSpPr>
            <p:cNvPr id="19" name="Straight Arrow Connector 18"/>
            <p:cNvCxnSpPr/>
            <p:nvPr/>
          </p:nvCxnSpPr>
          <p:spPr>
            <a:xfrm>
              <a:off x="10980823" y="5891464"/>
              <a:ext cx="0" cy="1397000"/>
            </a:xfrm>
            <a:prstGeom prst="straightConnector1">
              <a:avLst/>
            </a:prstGeom>
            <a:noFill/>
            <a:ln w="88900" cap="flat">
              <a:solidFill>
                <a:schemeClr val="accent6">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grpSp>
      <p:grpSp>
        <p:nvGrpSpPr>
          <p:cNvPr id="21" name="Group 20"/>
          <p:cNvGrpSpPr/>
          <p:nvPr/>
        </p:nvGrpSpPr>
        <p:grpSpPr>
          <a:xfrm>
            <a:off x="11357105" y="2751148"/>
            <a:ext cx="4982285" cy="1804911"/>
            <a:chOff x="8365252" y="5341951"/>
            <a:chExt cx="4982285" cy="1804911"/>
          </a:xfrm>
        </p:grpSpPr>
        <p:sp>
          <p:nvSpPr>
            <p:cNvPr id="26" name="Shape 102"/>
            <p:cNvSpPr/>
            <p:nvPr/>
          </p:nvSpPr>
          <p:spPr>
            <a:xfrm>
              <a:off x="8365252" y="5341951"/>
              <a:ext cx="4982285" cy="74385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558800">
                <a:spcBef>
                  <a:spcPts val="800"/>
                </a:spcBef>
                <a:defRPr sz="4700" spc="-47">
                  <a:solidFill>
                    <a:srgbClr val="F7A226"/>
                  </a:solidFill>
                  <a:uFill>
                    <a:solidFill>
                      <a:srgbClr val="62D966"/>
                    </a:solidFill>
                  </a:uFill>
                </a:defRPr>
              </a:lvl1pPr>
            </a:lstStyle>
            <a:p>
              <a:pPr lvl="0">
                <a:defRPr sz="1800" spc="0">
                  <a:solidFill>
                    <a:srgbClr val="000000"/>
                  </a:solidFill>
                  <a:uFillTx/>
                </a:defRPr>
              </a:pPr>
              <a:r>
                <a:rPr lang="en-US" sz="4800" b="1" spc="-47" dirty="0" smtClean="0">
                  <a:solidFill>
                    <a:schemeClr val="bg1">
                      <a:lumMod val="50000"/>
                    </a:schemeClr>
                  </a:solidFill>
                  <a:uFill>
                    <a:solidFill>
                      <a:srgbClr val="62D966"/>
                    </a:solidFill>
                  </a:uFill>
                  <a:latin typeface="Helvetica Neue" charset="0"/>
                  <a:ea typeface="Helvetica Neue" charset="0"/>
                  <a:cs typeface="Helvetica Neue" charset="0"/>
                </a:rPr>
                <a:t>NYE</a:t>
              </a:r>
              <a:endParaRPr sz="4800" b="1" spc="-47" dirty="0">
                <a:solidFill>
                  <a:schemeClr val="bg1">
                    <a:lumMod val="50000"/>
                  </a:schemeClr>
                </a:solidFill>
                <a:uFill>
                  <a:solidFill>
                    <a:srgbClr val="62D966"/>
                  </a:solidFill>
                </a:uFill>
                <a:latin typeface="Helvetica Neue" charset="0"/>
                <a:ea typeface="Helvetica Neue" charset="0"/>
                <a:cs typeface="Helvetica Neue" charset="0"/>
              </a:endParaRPr>
            </a:p>
          </p:txBody>
        </p:sp>
        <p:cxnSp>
          <p:nvCxnSpPr>
            <p:cNvPr id="27" name="Straight Arrow Connector 26"/>
            <p:cNvCxnSpPr/>
            <p:nvPr/>
          </p:nvCxnSpPr>
          <p:spPr>
            <a:xfrm>
              <a:off x="10932293" y="6232462"/>
              <a:ext cx="0" cy="914400"/>
            </a:xfrm>
            <a:prstGeom prst="straightConnector1">
              <a:avLst/>
            </a:prstGeom>
            <a:noFill/>
            <a:ln w="88900" cap="flat">
              <a:solidFill>
                <a:schemeClr val="accent6">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grpSp>
      <p:sp>
        <p:nvSpPr>
          <p:cNvPr id="28" name="Rectangle 27"/>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39</a:t>
            </a:r>
            <a:endParaRPr lang="en-US" dirty="0"/>
          </a:p>
        </p:txBody>
      </p:sp>
    </p:spTree>
    <p:extLst>
      <p:ext uri="{BB962C8B-B14F-4D97-AF65-F5344CB8AC3E}">
        <p14:creationId xmlns:p14="http://schemas.microsoft.com/office/powerpoint/2010/main" val="37425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Prepare for overload</a:t>
            </a:r>
            <a:endParaRPr lang="en-US" dirty="0"/>
          </a:p>
        </p:txBody>
      </p:sp>
      <p:sp>
        <p:nvSpPr>
          <p:cNvPr id="8" name="Shape 221"/>
          <p:cNvSpPr/>
          <p:nvPr/>
        </p:nvSpPr>
        <p:spPr>
          <a:xfrm>
            <a:off x="4142468"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sp>
        <p:nvSpPr>
          <p:cNvPr id="9" name="Shape 222"/>
          <p:cNvSpPr/>
          <p:nvPr/>
        </p:nvSpPr>
        <p:spPr>
          <a:xfrm>
            <a:off x="592967" y="5634518"/>
            <a:ext cx="3362649" cy="2446964"/>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lvl1pPr algn="ctr">
              <a:lnSpc>
                <a:spcPct val="100000"/>
              </a:lnSpc>
              <a:defRPr sz="5400" b="0">
                <a:solidFill>
                  <a:schemeClr val="accent2"/>
                </a:solidFill>
              </a:defRPr>
            </a:lvl1pPr>
          </a:lstStyle>
          <a:p>
            <a:r>
              <a:rPr sz="4085" dirty="0">
                <a:solidFill>
                  <a:schemeClr val="bg1">
                    <a:lumMod val="50000"/>
                  </a:schemeClr>
                </a:solidFill>
              </a:rPr>
              <a:t>Client</a:t>
            </a:r>
          </a:p>
        </p:txBody>
      </p:sp>
      <p:sp>
        <p:nvSpPr>
          <p:cNvPr id="10" name="Shape 223"/>
          <p:cNvSpPr/>
          <p:nvPr/>
        </p:nvSpPr>
        <p:spPr>
          <a:xfrm>
            <a:off x="5530202" y="5634518"/>
            <a:ext cx="3362649" cy="2446964"/>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Web Server</a:t>
            </a:r>
          </a:p>
        </p:txBody>
      </p:sp>
      <p:sp>
        <p:nvSpPr>
          <p:cNvPr id="13" name="Shape 226"/>
          <p:cNvSpPr/>
          <p:nvPr/>
        </p:nvSpPr>
        <p:spPr>
          <a:xfrm>
            <a:off x="9061046"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15" name="Shape 228"/>
          <p:cNvSpPr/>
          <p:nvPr/>
        </p:nvSpPr>
        <p:spPr>
          <a:xfrm>
            <a:off x="20341905" y="5634518"/>
            <a:ext cx="3362649" cy="2446964"/>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Final Blob Storage</a:t>
            </a:r>
          </a:p>
        </p:txBody>
      </p:sp>
      <p:sp>
        <p:nvSpPr>
          <p:cNvPr id="16" name="Shape 229"/>
          <p:cNvSpPr/>
          <p:nvPr/>
        </p:nvSpPr>
        <p:spPr>
          <a:xfrm>
            <a:off x="18935516" y="6400131"/>
            <a:ext cx="1219538"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27" name="Shape 226"/>
          <p:cNvSpPr/>
          <p:nvPr/>
        </p:nvSpPr>
        <p:spPr>
          <a:xfrm rot="5400000">
            <a:off x="11868923" y="9865338"/>
            <a:ext cx="827311" cy="94251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28" name="Shape 224"/>
          <p:cNvSpPr/>
          <p:nvPr/>
        </p:nvSpPr>
        <p:spPr>
          <a:xfrm>
            <a:off x="10475387" y="10864498"/>
            <a:ext cx="3362649" cy="2446964"/>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p>
        </p:txBody>
      </p:sp>
      <p:sp>
        <p:nvSpPr>
          <p:cNvPr id="33" name="Shape 167"/>
          <p:cNvSpPr/>
          <p:nvPr/>
        </p:nvSpPr>
        <p:spPr>
          <a:xfrm>
            <a:off x="10280584" y="2641600"/>
            <a:ext cx="8654932" cy="7247471"/>
          </a:xfrm>
          <a:prstGeom prst="roundRect">
            <a:avLst>
              <a:gd name="adj" fmla="val 6289"/>
            </a:avLst>
          </a:prstGeom>
          <a:solidFill>
            <a:schemeClr val="bg1">
              <a:lumMod val="20000"/>
              <a:lumOff val="80000"/>
              <a:alpha val="90000"/>
            </a:schemeClr>
          </a:solidFill>
          <a:ln w="12700" cap="flat">
            <a:noFill/>
            <a:miter lim="400000"/>
          </a:ln>
          <a:effectLst/>
        </p:spPr>
        <p:txBody>
          <a:bodyPr wrap="square" lIns="0" tIns="0" rIns="0" bIns="0" numCol="1" anchor="ctr">
            <a:noAutofit/>
          </a:bodyPr>
          <a:lstStyle/>
          <a:p>
            <a:pPr marL="23145" marR="23145" lvl="0"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endParaRPr dirty="0">
              <a:latin typeface="Helvetica Neue Medium" charset="0"/>
              <a:ea typeface="Helvetica Neue Medium" charset="0"/>
              <a:cs typeface="Helvetica Neue Medium" charset="0"/>
            </a:endParaRPr>
          </a:p>
        </p:txBody>
      </p:sp>
      <p:sp>
        <p:nvSpPr>
          <p:cNvPr id="18" name="Shape 365"/>
          <p:cNvSpPr/>
          <p:nvPr/>
        </p:nvSpPr>
        <p:spPr>
          <a:xfrm>
            <a:off x="14401403" y="6451564"/>
            <a:ext cx="1153171" cy="891221"/>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19" name="Shape 366"/>
          <p:cNvSpPr/>
          <p:nvPr/>
        </p:nvSpPr>
        <p:spPr>
          <a:xfrm>
            <a:off x="15714325" y="5785421"/>
            <a:ext cx="2908256" cy="1204793"/>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20" name="Shape 368"/>
          <p:cNvSpPr/>
          <p:nvPr/>
        </p:nvSpPr>
        <p:spPr>
          <a:xfrm>
            <a:off x="12829435" y="3085347"/>
            <a:ext cx="4059881" cy="1211342"/>
          </a:xfrm>
          <a:prstGeom prst="roundRect">
            <a:avLst>
              <a:gd name="adj" fmla="val 50000"/>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Scheduler</a:t>
            </a:r>
          </a:p>
        </p:txBody>
      </p:sp>
      <p:sp>
        <p:nvSpPr>
          <p:cNvPr id="21" name="Shape 369"/>
          <p:cNvSpPr/>
          <p:nvPr/>
        </p:nvSpPr>
        <p:spPr>
          <a:xfrm rot="18615776">
            <a:off x="12889323" y="4558390"/>
            <a:ext cx="1156626" cy="891221"/>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grpSp>
        <p:nvGrpSpPr>
          <p:cNvPr id="22" name="Group 372"/>
          <p:cNvGrpSpPr/>
          <p:nvPr/>
        </p:nvGrpSpPr>
        <p:grpSpPr>
          <a:xfrm rot="2341110">
            <a:off x="15439581" y="4641957"/>
            <a:ext cx="1729757" cy="891221"/>
            <a:chOff x="0" y="0"/>
            <a:chExt cx="2286520" cy="1178081"/>
          </a:xfrm>
        </p:grpSpPr>
        <p:sp>
          <p:nvSpPr>
            <p:cNvPr id="23" name="Shape 370"/>
            <p:cNvSpPr/>
            <p:nvPr/>
          </p:nvSpPr>
          <p:spPr>
            <a:xfrm>
              <a:off x="762173" y="0"/>
              <a:ext cx="1524348" cy="117808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24" name="Shape 371"/>
            <p:cNvSpPr/>
            <p:nvPr/>
          </p:nvSpPr>
          <p:spPr>
            <a:xfrm rot="10800000">
              <a:off x="0" y="-1"/>
              <a:ext cx="1524348" cy="1178083"/>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grpSp>
      <p:sp>
        <p:nvSpPr>
          <p:cNvPr id="25" name="Shape 377"/>
          <p:cNvSpPr/>
          <p:nvPr/>
        </p:nvSpPr>
        <p:spPr>
          <a:xfrm>
            <a:off x="10467435" y="5727617"/>
            <a:ext cx="3711769" cy="2313801"/>
          </a:xfrm>
          <a:prstGeom prst="roundRect">
            <a:avLst>
              <a:gd name="adj" fmla="val 5439"/>
            </a:avLst>
          </a:prstGeom>
          <a:solidFill>
            <a:srgbClr val="FFFFFF"/>
          </a:solidFill>
          <a:ln w="63500">
            <a:solidFill>
              <a:schemeClr val="accent2"/>
            </a:solidFill>
            <a:miter lim="400000"/>
          </a:ln>
        </p:spPr>
        <p:txBody>
          <a:bodyPr lIns="38430" tIns="38430" rIns="38430" bIns="38430" anchor="ctr"/>
          <a:lstStyle/>
          <a:p>
            <a:pPr>
              <a:lnSpc>
                <a:spcPct val="100000"/>
              </a:lnSpc>
            </a:pPr>
            <a:r>
              <a:rPr lang="en-US" sz="4085" dirty="0">
                <a:solidFill>
                  <a:schemeClr val="bg1">
                    <a:lumMod val="50000"/>
                  </a:schemeClr>
                </a:solidFill>
              </a:rPr>
              <a:t>Preprocessor</a:t>
            </a:r>
            <a:endParaRPr sz="4085" dirty="0">
              <a:solidFill>
                <a:schemeClr val="bg1">
                  <a:lumMod val="50000"/>
                </a:schemeClr>
              </a:solidFill>
            </a:endParaRPr>
          </a:p>
        </p:txBody>
      </p:sp>
      <p:sp>
        <p:nvSpPr>
          <p:cNvPr id="30" name="Shape 366"/>
          <p:cNvSpPr/>
          <p:nvPr/>
        </p:nvSpPr>
        <p:spPr>
          <a:xfrm>
            <a:off x="15714325" y="6990996"/>
            <a:ext cx="2908256" cy="1204793"/>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31" name="Shape 366"/>
          <p:cNvSpPr/>
          <p:nvPr/>
        </p:nvSpPr>
        <p:spPr>
          <a:xfrm>
            <a:off x="15714325" y="8196571"/>
            <a:ext cx="2908256" cy="1204793"/>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sp>
        <p:nvSpPr>
          <p:cNvPr id="26" name="Shape 366"/>
          <p:cNvSpPr/>
          <p:nvPr/>
        </p:nvSpPr>
        <p:spPr>
          <a:xfrm>
            <a:off x="15683845" y="5791517"/>
            <a:ext cx="2908256" cy="1204793"/>
          </a:xfrm>
          <a:prstGeom prst="roundRect">
            <a:avLst>
              <a:gd name="adj" fmla="val 5439"/>
            </a:avLst>
          </a:prstGeom>
          <a:solidFill>
            <a:srgbClr val="C00000">
              <a:alpha val="60000"/>
            </a:srgb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29" name="Shape 366"/>
          <p:cNvSpPr/>
          <p:nvPr/>
        </p:nvSpPr>
        <p:spPr>
          <a:xfrm>
            <a:off x="15683845" y="6997092"/>
            <a:ext cx="2908256" cy="1204793"/>
          </a:xfrm>
          <a:prstGeom prst="roundRect">
            <a:avLst>
              <a:gd name="adj" fmla="val 5439"/>
            </a:avLst>
          </a:prstGeom>
          <a:solidFill>
            <a:srgbClr val="C00000">
              <a:alpha val="60000"/>
            </a:srgb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32" name="Shape 366"/>
          <p:cNvSpPr/>
          <p:nvPr/>
        </p:nvSpPr>
        <p:spPr>
          <a:xfrm>
            <a:off x="15683845" y="8202667"/>
            <a:ext cx="2908256" cy="1204793"/>
          </a:xfrm>
          <a:prstGeom prst="roundRect">
            <a:avLst>
              <a:gd name="adj" fmla="val 5439"/>
            </a:avLst>
          </a:prstGeom>
          <a:solidFill>
            <a:srgbClr val="C00000">
              <a:alpha val="60000"/>
            </a:srgb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sp>
        <p:nvSpPr>
          <p:cNvPr id="34" name="Shape 377"/>
          <p:cNvSpPr/>
          <p:nvPr/>
        </p:nvSpPr>
        <p:spPr>
          <a:xfrm>
            <a:off x="10473531" y="5733713"/>
            <a:ext cx="3711769" cy="2313801"/>
          </a:xfrm>
          <a:prstGeom prst="roundRect">
            <a:avLst>
              <a:gd name="adj" fmla="val 5439"/>
            </a:avLst>
          </a:prstGeom>
          <a:solidFill>
            <a:srgbClr val="C00000">
              <a:alpha val="60000"/>
            </a:srgbClr>
          </a:solidFill>
          <a:ln w="63500">
            <a:solidFill>
              <a:schemeClr val="accent2"/>
            </a:solidFill>
            <a:miter lim="400000"/>
          </a:ln>
        </p:spPr>
        <p:txBody>
          <a:bodyPr lIns="38430" tIns="38430" rIns="38430" bIns="38430" anchor="ctr"/>
          <a:lstStyle/>
          <a:p>
            <a:pPr>
              <a:lnSpc>
                <a:spcPct val="100000"/>
              </a:lnSpc>
            </a:pPr>
            <a:r>
              <a:rPr lang="en-US" sz="4085" dirty="0">
                <a:solidFill>
                  <a:schemeClr val="bg1">
                    <a:lumMod val="50000"/>
                  </a:schemeClr>
                </a:solidFill>
              </a:rPr>
              <a:t>Preprocessor</a:t>
            </a:r>
            <a:endParaRPr sz="4085" dirty="0">
              <a:solidFill>
                <a:schemeClr val="bg1">
                  <a:lumMod val="50000"/>
                </a:schemeClr>
              </a:solidFill>
            </a:endParaRPr>
          </a:p>
        </p:txBody>
      </p:sp>
      <p:sp>
        <p:nvSpPr>
          <p:cNvPr id="35" name="Rectangle 34"/>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40</a:t>
            </a:r>
            <a:endParaRPr lang="en-US" dirty="0"/>
          </a:p>
        </p:txBody>
      </p:sp>
    </p:spTree>
    <p:extLst>
      <p:ext uri="{BB962C8B-B14F-4D97-AF65-F5344CB8AC3E}">
        <p14:creationId xmlns:p14="http://schemas.microsoft.com/office/powerpoint/2010/main" val="1265238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linds(horizontal)">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2" grpId="0" animBg="1"/>
      <p:bldP spid="3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priority for worker overload</a:t>
            </a:r>
            <a:endParaRPr lang="en-US" dirty="0"/>
          </a:p>
        </p:txBody>
      </p:sp>
      <p:sp>
        <p:nvSpPr>
          <p:cNvPr id="6" name="Shape 436"/>
          <p:cNvSpPr/>
          <p:nvPr/>
        </p:nvSpPr>
        <p:spPr>
          <a:xfrm>
            <a:off x="1118670" y="3816366"/>
            <a:ext cx="4059881" cy="1526254"/>
          </a:xfrm>
          <a:prstGeom prst="roundRect">
            <a:avLst>
              <a:gd name="adj" fmla="val 50000"/>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Scheduler</a:t>
            </a:r>
          </a:p>
        </p:txBody>
      </p:sp>
      <p:grpSp>
        <p:nvGrpSpPr>
          <p:cNvPr id="67" name="Group 66"/>
          <p:cNvGrpSpPr/>
          <p:nvPr/>
        </p:nvGrpSpPr>
        <p:grpSpPr>
          <a:xfrm>
            <a:off x="3148611" y="5342620"/>
            <a:ext cx="6541147" cy="3516663"/>
            <a:chOff x="3148611" y="5342620"/>
            <a:chExt cx="6541147" cy="3516663"/>
          </a:xfrm>
        </p:grpSpPr>
        <p:cxnSp>
          <p:nvCxnSpPr>
            <p:cNvPr id="41" name="Straight Connector 40"/>
            <p:cNvCxnSpPr>
              <a:stCxn id="6" idx="2"/>
              <a:endCxn id="55" idx="1"/>
            </p:cNvCxnSpPr>
            <p:nvPr/>
          </p:nvCxnSpPr>
          <p:spPr>
            <a:xfrm rot="16200000" flipH="1">
              <a:off x="3212544" y="5278687"/>
              <a:ext cx="1385158" cy="1513024"/>
            </a:xfrm>
            <a:prstGeom prst="bentConnector2">
              <a:avLst/>
            </a:prstGeom>
            <a:noFill/>
            <a:ln w="2540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sp>
          <p:nvSpPr>
            <p:cNvPr id="55" name="Rectangle 54"/>
            <p:cNvSpPr/>
            <p:nvPr/>
          </p:nvSpPr>
          <p:spPr>
            <a:xfrm>
              <a:off x="4661635" y="6396388"/>
              <a:ext cx="4848126" cy="662780"/>
            </a:xfrm>
            <a:prstGeom prst="rect">
              <a:avLst/>
            </a:prstGeom>
            <a:pattFill prst="dkVert">
              <a:fgClr>
                <a:srgbClr val="3366FF"/>
              </a:fgClr>
              <a:bgClr>
                <a:prstClr val="white"/>
              </a:bgClr>
            </a:pattFill>
            <a:ln/>
          </p:spPr>
          <p:style>
            <a:lnRef idx="2">
              <a:schemeClr val="dk1"/>
            </a:lnRef>
            <a:fillRef idx="1">
              <a:schemeClr val="lt1"/>
            </a:fillRef>
            <a:effectRef idx="0">
              <a:schemeClr val="dk1"/>
            </a:effectRef>
            <a:fontRef idx="minor">
              <a:schemeClr val="dk1"/>
            </a:fontRef>
          </p:style>
          <p:txBody>
            <a:bodyPr/>
            <a:lstStyle/>
            <a:p>
              <a:endParaRPr lang="en-US" dirty="0">
                <a:solidFill>
                  <a:srgbClr val="FFFFFF"/>
                </a:solidFill>
                <a:latin typeface="Helvetica Neue Medium" charset="0"/>
                <a:ea typeface="Helvetica Neue Medium" charset="0"/>
                <a:cs typeface="Helvetica Neue Medium" charset="0"/>
              </a:endParaRPr>
            </a:p>
          </p:txBody>
        </p:sp>
        <p:sp>
          <p:nvSpPr>
            <p:cNvPr id="57" name="Rectangle 56"/>
            <p:cNvSpPr/>
            <p:nvPr/>
          </p:nvSpPr>
          <p:spPr>
            <a:xfrm>
              <a:off x="4661635" y="8231284"/>
              <a:ext cx="4848126" cy="627999"/>
            </a:xfrm>
            <a:prstGeom prst="rect">
              <a:avLst/>
            </a:prstGeom>
            <a:pattFill prst="dkVert">
              <a:fgClr>
                <a:srgbClr val="3366FF"/>
              </a:fgClr>
              <a:bgClr>
                <a:prstClr val="white"/>
              </a:bgClr>
            </a:pattFill>
            <a:ln/>
          </p:spPr>
          <p:style>
            <a:lnRef idx="2">
              <a:schemeClr val="dk1"/>
            </a:lnRef>
            <a:fillRef idx="1">
              <a:schemeClr val="lt1"/>
            </a:fillRef>
            <a:effectRef idx="0">
              <a:schemeClr val="dk1"/>
            </a:effectRef>
            <a:fontRef idx="minor">
              <a:schemeClr val="dk1"/>
            </a:fontRef>
          </p:style>
          <p:txBody>
            <a:bodyPr/>
            <a:lstStyle/>
            <a:p>
              <a:endParaRPr lang="en-US" dirty="0">
                <a:solidFill>
                  <a:srgbClr val="FFFFFF"/>
                </a:solidFill>
                <a:latin typeface="Helvetica Neue Medium" charset="0"/>
                <a:ea typeface="Helvetica Neue Medium" charset="0"/>
                <a:cs typeface="Helvetica Neue Medium" charset="0"/>
              </a:endParaRPr>
            </a:p>
          </p:txBody>
        </p:sp>
        <p:cxnSp>
          <p:nvCxnSpPr>
            <p:cNvPr id="62" name="Straight Connector 40"/>
            <p:cNvCxnSpPr>
              <a:stCxn id="6" idx="2"/>
              <a:endCxn id="57" idx="1"/>
            </p:cNvCxnSpPr>
            <p:nvPr/>
          </p:nvCxnSpPr>
          <p:spPr>
            <a:xfrm rot="16200000" flipH="1">
              <a:off x="2303791" y="6187440"/>
              <a:ext cx="3202664" cy="1513024"/>
            </a:xfrm>
            <a:prstGeom prst="bentConnector2">
              <a:avLst/>
            </a:prstGeom>
            <a:noFill/>
            <a:ln w="2540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sp>
          <p:nvSpPr>
            <p:cNvPr id="65" name="Shape 444"/>
            <p:cNvSpPr/>
            <p:nvPr/>
          </p:nvSpPr>
          <p:spPr>
            <a:xfrm>
              <a:off x="5126944" y="5539992"/>
              <a:ext cx="4097943" cy="706244"/>
            </a:xfrm>
            <a:prstGeom prst="rect">
              <a:avLst/>
            </a:prstGeom>
            <a:ln w="12700">
              <a:miter lim="400000"/>
            </a:ln>
            <a:extLst>
              <a:ext uri="{C572A759-6A51-4108-AA02-DFA0A04FC94B}">
                <ma14:wrappingTextBoxFlag xmlns:ma14="http://schemas.microsoft.com/office/mac/drawingml/2011/main" val="1"/>
              </a:ext>
            </a:extLst>
          </p:spPr>
          <p:txBody>
            <a:bodyPr wrap="non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lang="en-US" sz="4085" smtClean="0"/>
                <a:t>Hi-priority queue</a:t>
              </a:r>
              <a:endParaRPr sz="4085" dirty="0"/>
            </a:p>
          </p:txBody>
        </p:sp>
        <p:sp>
          <p:nvSpPr>
            <p:cNvPr id="66" name="Shape 444"/>
            <p:cNvSpPr/>
            <p:nvPr/>
          </p:nvSpPr>
          <p:spPr>
            <a:xfrm>
              <a:off x="5126944" y="7448040"/>
              <a:ext cx="4562814" cy="706244"/>
            </a:xfrm>
            <a:prstGeom prst="rect">
              <a:avLst/>
            </a:prstGeom>
            <a:ln w="12700">
              <a:miter lim="400000"/>
            </a:ln>
            <a:extLst>
              <a:ext uri="{C572A759-6A51-4108-AA02-DFA0A04FC94B}">
                <ma14:wrappingTextBoxFlag xmlns:ma14="http://schemas.microsoft.com/office/mac/drawingml/2011/main" val="1"/>
              </a:ext>
            </a:extLst>
          </p:spPr>
          <p:txBody>
            <a:bodyPr wrap="non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lang="en-US" sz="4085" dirty="0" smtClean="0"/>
                <a:t>Low-priority queue</a:t>
              </a:r>
              <a:endParaRPr sz="4085" dirty="0"/>
            </a:p>
          </p:txBody>
        </p:sp>
      </p:grpSp>
      <p:grpSp>
        <p:nvGrpSpPr>
          <p:cNvPr id="3" name="Group 2"/>
          <p:cNvGrpSpPr/>
          <p:nvPr/>
        </p:nvGrpSpPr>
        <p:grpSpPr>
          <a:xfrm>
            <a:off x="11959189" y="3932237"/>
            <a:ext cx="2908256" cy="7566151"/>
            <a:chOff x="11959189" y="3962717"/>
            <a:chExt cx="2908256" cy="7566151"/>
          </a:xfrm>
        </p:grpSpPr>
        <p:sp>
          <p:nvSpPr>
            <p:cNvPr id="12" name="Shape 366"/>
            <p:cNvSpPr/>
            <p:nvPr/>
          </p:nvSpPr>
          <p:spPr>
            <a:xfrm>
              <a:off x="11959189" y="3962717"/>
              <a:ext cx="2908256" cy="1204793"/>
            </a:xfrm>
            <a:prstGeom prst="roundRect">
              <a:avLst>
                <a:gd name="adj" fmla="val 5439"/>
              </a:avLst>
            </a:prstGeom>
            <a:solidFill>
              <a:schemeClr val="tx1"/>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13" name="Shape 366"/>
            <p:cNvSpPr/>
            <p:nvPr/>
          </p:nvSpPr>
          <p:spPr>
            <a:xfrm>
              <a:off x="11959189" y="5553057"/>
              <a:ext cx="2908256" cy="1204793"/>
            </a:xfrm>
            <a:prstGeom prst="roundRect">
              <a:avLst>
                <a:gd name="adj" fmla="val 5439"/>
              </a:avLst>
            </a:prstGeom>
            <a:solidFill>
              <a:schemeClr val="tx1"/>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14" name="Shape 366"/>
            <p:cNvSpPr/>
            <p:nvPr/>
          </p:nvSpPr>
          <p:spPr>
            <a:xfrm>
              <a:off x="11959189" y="10324075"/>
              <a:ext cx="2908256" cy="1204793"/>
            </a:xfrm>
            <a:prstGeom prst="roundRect">
              <a:avLst>
                <a:gd name="adj" fmla="val 5439"/>
              </a:avLst>
            </a:prstGeom>
            <a:solidFill>
              <a:schemeClr val="tx1"/>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sp>
          <p:nvSpPr>
            <p:cNvPr id="15" name="Shape 366"/>
            <p:cNvSpPr/>
            <p:nvPr/>
          </p:nvSpPr>
          <p:spPr>
            <a:xfrm>
              <a:off x="11959189" y="7143397"/>
              <a:ext cx="2908256" cy="1204793"/>
            </a:xfrm>
            <a:prstGeom prst="roundRect">
              <a:avLst>
                <a:gd name="adj" fmla="val 5439"/>
              </a:avLst>
            </a:prstGeom>
            <a:solidFill>
              <a:schemeClr val="tx1"/>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16" name="Shape 366"/>
            <p:cNvSpPr/>
            <p:nvPr/>
          </p:nvSpPr>
          <p:spPr>
            <a:xfrm>
              <a:off x="11959189" y="8733737"/>
              <a:ext cx="2908256" cy="1204793"/>
            </a:xfrm>
            <a:prstGeom prst="roundRect">
              <a:avLst>
                <a:gd name="adj" fmla="val 5439"/>
              </a:avLst>
            </a:prstGeom>
            <a:solidFill>
              <a:schemeClr val="tx1"/>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grpSp>
      <p:grpSp>
        <p:nvGrpSpPr>
          <p:cNvPr id="23" name="Group 22"/>
          <p:cNvGrpSpPr/>
          <p:nvPr/>
        </p:nvGrpSpPr>
        <p:grpSpPr>
          <a:xfrm>
            <a:off x="15436957" y="3932237"/>
            <a:ext cx="2908256" cy="7566151"/>
            <a:chOff x="11959189" y="3962717"/>
            <a:chExt cx="2908256" cy="7566151"/>
          </a:xfrm>
        </p:grpSpPr>
        <p:sp>
          <p:nvSpPr>
            <p:cNvPr id="24" name="Shape 366"/>
            <p:cNvSpPr/>
            <p:nvPr/>
          </p:nvSpPr>
          <p:spPr>
            <a:xfrm>
              <a:off x="11959189" y="3962717"/>
              <a:ext cx="2908256" cy="1204793"/>
            </a:xfrm>
            <a:prstGeom prst="roundRect">
              <a:avLst>
                <a:gd name="adj" fmla="val 5439"/>
              </a:avLst>
            </a:prstGeom>
            <a:solidFill>
              <a:schemeClr val="tx1"/>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25" name="Shape 366"/>
            <p:cNvSpPr/>
            <p:nvPr/>
          </p:nvSpPr>
          <p:spPr>
            <a:xfrm>
              <a:off x="11959189" y="5553057"/>
              <a:ext cx="2908256" cy="1204793"/>
            </a:xfrm>
            <a:prstGeom prst="roundRect">
              <a:avLst>
                <a:gd name="adj" fmla="val 5439"/>
              </a:avLst>
            </a:prstGeom>
            <a:solidFill>
              <a:schemeClr val="tx1"/>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26" name="Shape 366"/>
            <p:cNvSpPr/>
            <p:nvPr/>
          </p:nvSpPr>
          <p:spPr>
            <a:xfrm>
              <a:off x="11959189" y="10324075"/>
              <a:ext cx="2908256" cy="1204793"/>
            </a:xfrm>
            <a:prstGeom prst="roundRect">
              <a:avLst>
                <a:gd name="adj" fmla="val 5439"/>
              </a:avLst>
            </a:prstGeom>
            <a:solidFill>
              <a:schemeClr val="tx1"/>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sp>
          <p:nvSpPr>
            <p:cNvPr id="27" name="Shape 366"/>
            <p:cNvSpPr/>
            <p:nvPr/>
          </p:nvSpPr>
          <p:spPr>
            <a:xfrm>
              <a:off x="11959189" y="7143397"/>
              <a:ext cx="2908256" cy="1204793"/>
            </a:xfrm>
            <a:prstGeom prst="roundRect">
              <a:avLst>
                <a:gd name="adj" fmla="val 5439"/>
              </a:avLst>
            </a:prstGeom>
            <a:solidFill>
              <a:schemeClr val="tx1"/>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28" name="Shape 366"/>
            <p:cNvSpPr/>
            <p:nvPr/>
          </p:nvSpPr>
          <p:spPr>
            <a:xfrm>
              <a:off x="11959189" y="8733737"/>
              <a:ext cx="2908256" cy="1204793"/>
            </a:xfrm>
            <a:prstGeom prst="roundRect">
              <a:avLst>
                <a:gd name="adj" fmla="val 5439"/>
              </a:avLst>
            </a:prstGeom>
            <a:solidFill>
              <a:schemeClr val="tx1"/>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grpSp>
      <p:grpSp>
        <p:nvGrpSpPr>
          <p:cNvPr id="29" name="Group 28"/>
          <p:cNvGrpSpPr/>
          <p:nvPr/>
        </p:nvGrpSpPr>
        <p:grpSpPr>
          <a:xfrm>
            <a:off x="18914725" y="3932237"/>
            <a:ext cx="2908256" cy="7566151"/>
            <a:chOff x="11959189" y="3962717"/>
            <a:chExt cx="2908256" cy="7566151"/>
          </a:xfrm>
        </p:grpSpPr>
        <p:sp>
          <p:nvSpPr>
            <p:cNvPr id="30" name="Shape 366"/>
            <p:cNvSpPr/>
            <p:nvPr/>
          </p:nvSpPr>
          <p:spPr>
            <a:xfrm>
              <a:off x="11959189" y="3962717"/>
              <a:ext cx="2908256" cy="1204793"/>
            </a:xfrm>
            <a:prstGeom prst="roundRect">
              <a:avLst>
                <a:gd name="adj" fmla="val 5439"/>
              </a:avLst>
            </a:prstGeom>
            <a:solidFill>
              <a:schemeClr val="tx1"/>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31" name="Shape 366"/>
            <p:cNvSpPr/>
            <p:nvPr/>
          </p:nvSpPr>
          <p:spPr>
            <a:xfrm>
              <a:off x="11959189" y="5553057"/>
              <a:ext cx="2908256" cy="1204793"/>
            </a:xfrm>
            <a:prstGeom prst="roundRect">
              <a:avLst>
                <a:gd name="adj" fmla="val 5439"/>
              </a:avLst>
            </a:prstGeom>
            <a:solidFill>
              <a:schemeClr val="tx1"/>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32" name="Shape 366"/>
            <p:cNvSpPr/>
            <p:nvPr/>
          </p:nvSpPr>
          <p:spPr>
            <a:xfrm>
              <a:off x="11959189" y="10324075"/>
              <a:ext cx="2908256" cy="1204793"/>
            </a:xfrm>
            <a:prstGeom prst="roundRect">
              <a:avLst>
                <a:gd name="adj" fmla="val 5439"/>
              </a:avLst>
            </a:prstGeom>
            <a:solidFill>
              <a:schemeClr val="tx1"/>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sp>
          <p:nvSpPr>
            <p:cNvPr id="33" name="Shape 366"/>
            <p:cNvSpPr/>
            <p:nvPr/>
          </p:nvSpPr>
          <p:spPr>
            <a:xfrm>
              <a:off x="11959189" y="7143397"/>
              <a:ext cx="2908256" cy="1204793"/>
            </a:xfrm>
            <a:prstGeom prst="roundRect">
              <a:avLst>
                <a:gd name="adj" fmla="val 5439"/>
              </a:avLst>
            </a:prstGeom>
            <a:solidFill>
              <a:schemeClr val="tx1"/>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34" name="Shape 366"/>
            <p:cNvSpPr/>
            <p:nvPr/>
          </p:nvSpPr>
          <p:spPr>
            <a:xfrm>
              <a:off x="11959189" y="8733737"/>
              <a:ext cx="2908256" cy="1204793"/>
            </a:xfrm>
            <a:prstGeom prst="roundRect">
              <a:avLst>
                <a:gd name="adj" fmla="val 5439"/>
              </a:avLst>
            </a:prstGeom>
            <a:solidFill>
              <a:schemeClr val="tx1"/>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grpSp>
      <p:sp>
        <p:nvSpPr>
          <p:cNvPr id="35" name="Rectangle 34"/>
          <p:cNvSpPr/>
          <p:nvPr/>
        </p:nvSpPr>
        <p:spPr>
          <a:xfrm>
            <a:off x="4661634" y="6396388"/>
            <a:ext cx="4848126" cy="662780"/>
          </a:xfrm>
          <a:prstGeom prst="rect">
            <a:avLst/>
          </a:prstGeom>
          <a:pattFill prst="dkVert">
            <a:fgClr>
              <a:srgbClr val="FFFFFF"/>
            </a:fgClr>
            <a:bgClr>
              <a:prstClr val="white"/>
            </a:bgClr>
          </a:pattFill>
          <a:ln/>
        </p:spPr>
        <p:style>
          <a:lnRef idx="2">
            <a:schemeClr val="dk1"/>
          </a:lnRef>
          <a:fillRef idx="1">
            <a:schemeClr val="lt1"/>
          </a:fillRef>
          <a:effectRef idx="0">
            <a:schemeClr val="dk1"/>
          </a:effectRef>
          <a:fontRef idx="minor">
            <a:schemeClr val="dk1"/>
          </a:fontRef>
        </p:style>
        <p:txBody>
          <a:bodyPr/>
          <a:lstStyle/>
          <a:p>
            <a:endParaRPr lang="en-US" dirty="0">
              <a:solidFill>
                <a:srgbClr val="FFFFFF"/>
              </a:solidFill>
              <a:latin typeface="Helvetica Neue Medium" charset="0"/>
              <a:ea typeface="Helvetica Neue Medium" charset="0"/>
              <a:cs typeface="Helvetica Neue Medium" charset="0"/>
            </a:endParaRPr>
          </a:p>
        </p:txBody>
      </p:sp>
      <p:grpSp>
        <p:nvGrpSpPr>
          <p:cNvPr id="36" name="Group 35"/>
          <p:cNvGrpSpPr/>
          <p:nvPr/>
        </p:nvGrpSpPr>
        <p:grpSpPr>
          <a:xfrm>
            <a:off x="11965285" y="3932237"/>
            <a:ext cx="2908256" cy="7566151"/>
            <a:chOff x="11959189" y="3962717"/>
            <a:chExt cx="2908256" cy="7566151"/>
          </a:xfrm>
        </p:grpSpPr>
        <p:sp>
          <p:nvSpPr>
            <p:cNvPr id="37" name="Shape 366"/>
            <p:cNvSpPr/>
            <p:nvPr/>
          </p:nvSpPr>
          <p:spPr>
            <a:xfrm>
              <a:off x="11959189" y="3962717"/>
              <a:ext cx="2908256" cy="1204793"/>
            </a:xfrm>
            <a:prstGeom prst="roundRect">
              <a:avLst>
                <a:gd name="adj" fmla="val 5439"/>
              </a:avLst>
            </a:prstGeom>
            <a:solidFill>
              <a:schemeClr val="accent1">
                <a:lumMod val="60000"/>
                <a:lumOff val="40000"/>
              </a:scheme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38" name="Shape 366"/>
            <p:cNvSpPr/>
            <p:nvPr/>
          </p:nvSpPr>
          <p:spPr>
            <a:xfrm>
              <a:off x="11959189" y="5553057"/>
              <a:ext cx="2908256" cy="1204793"/>
            </a:xfrm>
            <a:prstGeom prst="roundRect">
              <a:avLst>
                <a:gd name="adj" fmla="val 5439"/>
              </a:avLst>
            </a:prstGeom>
            <a:solidFill>
              <a:schemeClr val="accent1">
                <a:lumMod val="60000"/>
                <a:lumOff val="40000"/>
              </a:scheme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39" name="Shape 366"/>
            <p:cNvSpPr/>
            <p:nvPr/>
          </p:nvSpPr>
          <p:spPr>
            <a:xfrm>
              <a:off x="11959189" y="10324075"/>
              <a:ext cx="2908256" cy="1204793"/>
            </a:xfrm>
            <a:prstGeom prst="roundRect">
              <a:avLst>
                <a:gd name="adj" fmla="val 5439"/>
              </a:avLst>
            </a:prstGeom>
            <a:solidFill>
              <a:schemeClr val="accent1">
                <a:lumMod val="60000"/>
                <a:lumOff val="40000"/>
              </a:scheme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sp>
          <p:nvSpPr>
            <p:cNvPr id="42" name="Shape 366"/>
            <p:cNvSpPr/>
            <p:nvPr/>
          </p:nvSpPr>
          <p:spPr>
            <a:xfrm>
              <a:off x="11959189" y="7143397"/>
              <a:ext cx="2908256" cy="1204793"/>
            </a:xfrm>
            <a:prstGeom prst="roundRect">
              <a:avLst>
                <a:gd name="adj" fmla="val 5439"/>
              </a:avLst>
            </a:prstGeom>
            <a:solidFill>
              <a:schemeClr val="accent1">
                <a:lumMod val="60000"/>
                <a:lumOff val="40000"/>
              </a:scheme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43" name="Shape 366"/>
            <p:cNvSpPr/>
            <p:nvPr/>
          </p:nvSpPr>
          <p:spPr>
            <a:xfrm>
              <a:off x="11959189" y="8733737"/>
              <a:ext cx="2908256" cy="1204793"/>
            </a:xfrm>
            <a:prstGeom prst="roundRect">
              <a:avLst>
                <a:gd name="adj" fmla="val 5439"/>
              </a:avLst>
            </a:prstGeom>
            <a:solidFill>
              <a:schemeClr val="accent1">
                <a:lumMod val="60000"/>
                <a:lumOff val="40000"/>
              </a:scheme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grpSp>
      <p:grpSp>
        <p:nvGrpSpPr>
          <p:cNvPr id="44" name="Group 43"/>
          <p:cNvGrpSpPr/>
          <p:nvPr/>
        </p:nvGrpSpPr>
        <p:grpSpPr>
          <a:xfrm>
            <a:off x="15446101" y="3932237"/>
            <a:ext cx="2908256" cy="7566151"/>
            <a:chOff x="11959189" y="3962717"/>
            <a:chExt cx="2908256" cy="7566151"/>
          </a:xfrm>
        </p:grpSpPr>
        <p:sp>
          <p:nvSpPr>
            <p:cNvPr id="45" name="Shape 366"/>
            <p:cNvSpPr/>
            <p:nvPr/>
          </p:nvSpPr>
          <p:spPr>
            <a:xfrm>
              <a:off x="11959189" y="3962717"/>
              <a:ext cx="2908256" cy="1204793"/>
            </a:xfrm>
            <a:prstGeom prst="roundRect">
              <a:avLst>
                <a:gd name="adj" fmla="val 5439"/>
              </a:avLst>
            </a:prstGeom>
            <a:solidFill>
              <a:schemeClr val="accent1">
                <a:lumMod val="60000"/>
                <a:lumOff val="40000"/>
              </a:scheme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46" name="Shape 366"/>
            <p:cNvSpPr/>
            <p:nvPr/>
          </p:nvSpPr>
          <p:spPr>
            <a:xfrm>
              <a:off x="11959189" y="5553057"/>
              <a:ext cx="2908256" cy="1204793"/>
            </a:xfrm>
            <a:prstGeom prst="roundRect">
              <a:avLst>
                <a:gd name="adj" fmla="val 5439"/>
              </a:avLst>
            </a:prstGeom>
            <a:solidFill>
              <a:schemeClr val="accent1">
                <a:lumMod val="60000"/>
                <a:lumOff val="40000"/>
              </a:scheme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47" name="Shape 366"/>
            <p:cNvSpPr/>
            <p:nvPr/>
          </p:nvSpPr>
          <p:spPr>
            <a:xfrm>
              <a:off x="11959189" y="10324075"/>
              <a:ext cx="2908256" cy="1204793"/>
            </a:xfrm>
            <a:prstGeom prst="roundRect">
              <a:avLst>
                <a:gd name="adj" fmla="val 5439"/>
              </a:avLst>
            </a:prstGeom>
            <a:solidFill>
              <a:schemeClr val="accent1">
                <a:lumMod val="60000"/>
                <a:lumOff val="40000"/>
              </a:scheme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sp>
          <p:nvSpPr>
            <p:cNvPr id="48" name="Shape 366"/>
            <p:cNvSpPr/>
            <p:nvPr/>
          </p:nvSpPr>
          <p:spPr>
            <a:xfrm>
              <a:off x="11959189" y="7143397"/>
              <a:ext cx="2908256" cy="1204793"/>
            </a:xfrm>
            <a:prstGeom prst="roundRect">
              <a:avLst>
                <a:gd name="adj" fmla="val 5439"/>
              </a:avLst>
            </a:prstGeom>
            <a:solidFill>
              <a:schemeClr val="accent1">
                <a:lumMod val="60000"/>
                <a:lumOff val="40000"/>
              </a:scheme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49" name="Shape 366"/>
            <p:cNvSpPr/>
            <p:nvPr/>
          </p:nvSpPr>
          <p:spPr>
            <a:xfrm>
              <a:off x="11959189" y="8733737"/>
              <a:ext cx="2908256" cy="1204793"/>
            </a:xfrm>
            <a:prstGeom prst="roundRect">
              <a:avLst>
                <a:gd name="adj" fmla="val 5439"/>
              </a:avLst>
            </a:prstGeom>
            <a:solidFill>
              <a:schemeClr val="accent1">
                <a:lumMod val="60000"/>
                <a:lumOff val="40000"/>
              </a:scheme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grpSp>
      <p:sp>
        <p:nvSpPr>
          <p:cNvPr id="50" name="Rectangle 49"/>
          <p:cNvSpPr/>
          <p:nvPr/>
        </p:nvSpPr>
        <p:spPr>
          <a:xfrm>
            <a:off x="4667730" y="8194708"/>
            <a:ext cx="4848126" cy="662780"/>
          </a:xfrm>
          <a:prstGeom prst="rect">
            <a:avLst/>
          </a:prstGeom>
          <a:pattFill prst="dkVert">
            <a:fgClr>
              <a:srgbClr val="FFFFFF"/>
            </a:fgClr>
            <a:bgClr>
              <a:prstClr val="white"/>
            </a:bgClr>
          </a:pattFill>
          <a:ln/>
        </p:spPr>
        <p:style>
          <a:lnRef idx="2">
            <a:schemeClr val="dk1"/>
          </a:lnRef>
          <a:fillRef idx="1">
            <a:schemeClr val="lt1"/>
          </a:fillRef>
          <a:effectRef idx="0">
            <a:schemeClr val="dk1"/>
          </a:effectRef>
          <a:fontRef idx="minor">
            <a:schemeClr val="dk1"/>
          </a:fontRef>
        </p:style>
        <p:txBody>
          <a:bodyPr/>
          <a:lstStyle/>
          <a:p>
            <a:endParaRPr lang="en-US" dirty="0">
              <a:solidFill>
                <a:srgbClr val="FFFFFF"/>
              </a:solidFill>
              <a:latin typeface="Helvetica Neue Medium" charset="0"/>
              <a:ea typeface="Helvetica Neue Medium" charset="0"/>
              <a:cs typeface="Helvetica Neue Medium" charset="0"/>
            </a:endParaRPr>
          </a:p>
        </p:txBody>
      </p:sp>
      <p:grpSp>
        <p:nvGrpSpPr>
          <p:cNvPr id="51" name="Group 50"/>
          <p:cNvGrpSpPr/>
          <p:nvPr/>
        </p:nvGrpSpPr>
        <p:grpSpPr>
          <a:xfrm>
            <a:off x="18926917" y="3932237"/>
            <a:ext cx="2908256" cy="7566151"/>
            <a:chOff x="11959189" y="3962717"/>
            <a:chExt cx="2908256" cy="7566151"/>
          </a:xfrm>
        </p:grpSpPr>
        <p:sp>
          <p:nvSpPr>
            <p:cNvPr id="52" name="Shape 366"/>
            <p:cNvSpPr/>
            <p:nvPr/>
          </p:nvSpPr>
          <p:spPr>
            <a:xfrm>
              <a:off x="11959189" y="3962717"/>
              <a:ext cx="2908256" cy="1204793"/>
            </a:xfrm>
            <a:prstGeom prst="roundRect">
              <a:avLst>
                <a:gd name="adj" fmla="val 5439"/>
              </a:avLst>
            </a:prstGeom>
            <a:solidFill>
              <a:schemeClr val="accent1">
                <a:lumMod val="60000"/>
                <a:lumOff val="40000"/>
              </a:scheme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53" name="Shape 366"/>
            <p:cNvSpPr/>
            <p:nvPr/>
          </p:nvSpPr>
          <p:spPr>
            <a:xfrm>
              <a:off x="11959189" y="5553057"/>
              <a:ext cx="2908256" cy="1204793"/>
            </a:xfrm>
            <a:prstGeom prst="roundRect">
              <a:avLst>
                <a:gd name="adj" fmla="val 5439"/>
              </a:avLst>
            </a:prstGeom>
            <a:solidFill>
              <a:schemeClr val="accent1">
                <a:lumMod val="60000"/>
                <a:lumOff val="40000"/>
              </a:scheme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54" name="Shape 366"/>
            <p:cNvSpPr/>
            <p:nvPr/>
          </p:nvSpPr>
          <p:spPr>
            <a:xfrm>
              <a:off x="11959189" y="10324075"/>
              <a:ext cx="2908256" cy="1204793"/>
            </a:xfrm>
            <a:prstGeom prst="roundRect">
              <a:avLst>
                <a:gd name="adj" fmla="val 5439"/>
              </a:avLst>
            </a:prstGeom>
            <a:solidFill>
              <a:schemeClr val="accent1">
                <a:lumMod val="60000"/>
                <a:lumOff val="40000"/>
              </a:scheme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sp>
          <p:nvSpPr>
            <p:cNvPr id="56" name="Shape 366"/>
            <p:cNvSpPr/>
            <p:nvPr/>
          </p:nvSpPr>
          <p:spPr>
            <a:xfrm>
              <a:off x="11959189" y="7143397"/>
              <a:ext cx="2908256" cy="1204793"/>
            </a:xfrm>
            <a:prstGeom prst="roundRect">
              <a:avLst>
                <a:gd name="adj" fmla="val 5439"/>
              </a:avLst>
            </a:prstGeom>
            <a:solidFill>
              <a:schemeClr val="accent1">
                <a:lumMod val="60000"/>
                <a:lumOff val="40000"/>
              </a:scheme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58" name="Shape 366"/>
            <p:cNvSpPr/>
            <p:nvPr/>
          </p:nvSpPr>
          <p:spPr>
            <a:xfrm>
              <a:off x="11959189" y="8733737"/>
              <a:ext cx="2908256" cy="1204793"/>
            </a:xfrm>
            <a:prstGeom prst="roundRect">
              <a:avLst>
                <a:gd name="adj" fmla="val 5439"/>
              </a:avLst>
            </a:prstGeom>
            <a:solidFill>
              <a:schemeClr val="accent1">
                <a:lumMod val="60000"/>
                <a:lumOff val="40000"/>
              </a:scheme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grpSp>
      <p:sp>
        <p:nvSpPr>
          <p:cNvPr id="59" name="Shape 167"/>
          <p:cNvSpPr/>
          <p:nvPr/>
        </p:nvSpPr>
        <p:spPr>
          <a:xfrm>
            <a:off x="820892" y="9770460"/>
            <a:ext cx="10108366" cy="1834793"/>
          </a:xfrm>
          <a:prstGeom prst="roundRect">
            <a:avLst>
              <a:gd name="adj" fmla="val 20465"/>
            </a:avLst>
          </a:prstGeom>
          <a:noFill/>
          <a:ln w="12700" cap="flat">
            <a:noFill/>
            <a:miter lim="400000"/>
          </a:ln>
          <a:effectLst/>
        </p:spPr>
        <p:txBody>
          <a:bodyPr wrap="square" lIns="0" tIns="0" rIns="0" bIns="0" numCol="1" anchor="ctr">
            <a:noAutofit/>
          </a:bodyPr>
          <a:lstStyle/>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5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Only assign hi-</a:t>
            </a:r>
            <a:r>
              <a:rPr lang="en-US" sz="5400" dirty="0" err="1"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pri</a:t>
            </a:r>
            <a:r>
              <a:rPr lang="en-US" sz="5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 tasks</a:t>
            </a:r>
          </a:p>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5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under overload</a:t>
            </a:r>
            <a:endParaRPr lang="en-US" sz="5400" dirty="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endParaRPr>
          </a:p>
        </p:txBody>
      </p:sp>
      <p:sp>
        <p:nvSpPr>
          <p:cNvPr id="60" name="Rectangle 59"/>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41</a:t>
            </a:r>
            <a:endParaRPr lang="en-US" dirty="0"/>
          </a:p>
        </p:txBody>
      </p:sp>
    </p:spTree>
    <p:extLst>
      <p:ext uri="{BB962C8B-B14F-4D97-AF65-F5344CB8AC3E}">
        <p14:creationId xmlns:p14="http://schemas.microsoft.com/office/powerpoint/2010/main" val="16880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par>
                                <p:cTn id="16" presetID="5" presetClass="entr" presetSubtype="1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checkerboard(across)">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right)">
                                      <p:cBhvr>
                                        <p:cTn id="23" dur="500"/>
                                        <p:tgtEl>
                                          <p:spTgt spid="35"/>
                                        </p:tgtEl>
                                      </p:cBhvr>
                                    </p:animEffect>
                                  </p:childTnLst>
                                </p:cTn>
                              </p:par>
                              <p:par>
                                <p:cTn id="24" presetID="5" presetClass="entr" presetSubtype="1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checkerboard(across)">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right)">
                                      <p:cBhvr>
                                        <p:cTn id="31" dur="500"/>
                                        <p:tgtEl>
                                          <p:spTgt spid="50"/>
                                        </p:tgtEl>
                                      </p:cBhvr>
                                    </p:animEffect>
                                  </p:childTnLst>
                                </p:cTn>
                              </p:par>
                              <p:par>
                                <p:cTn id="32" presetID="5" presetClass="entr" presetSubtype="1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checkerboard(across)">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8" fill="hold" grpId="1" nodeType="clickEffect">
                                  <p:stCondLst>
                                    <p:cond delay="0"/>
                                  </p:stCondLst>
                                  <p:childTnLst>
                                    <p:animEffect transition="out" filter="wipe(left)">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22" presetClass="exit" presetSubtype="8" fill="hold" grpId="1" nodeType="withEffect">
                                  <p:stCondLst>
                                    <p:cond delay="0"/>
                                  </p:stCondLst>
                                  <p:childTnLst>
                                    <p:animEffect transition="out" filter="wipe(left)">
                                      <p:cBhvr>
                                        <p:cTn id="41" dur="500"/>
                                        <p:tgtEl>
                                          <p:spTgt spid="50"/>
                                        </p:tgtEl>
                                      </p:cBhvr>
                                    </p:animEffect>
                                    <p:set>
                                      <p:cBhvr>
                                        <p:cTn id="42" dur="1" fill="hold">
                                          <p:stCondLst>
                                            <p:cond delay="499"/>
                                          </p:stCondLst>
                                        </p:cTn>
                                        <p:tgtEl>
                                          <p:spTgt spid="5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2"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right)">
                                      <p:cBhvr>
                                        <p:cTn id="47" dur="500"/>
                                        <p:tgtEl>
                                          <p:spTgt spid="35"/>
                                        </p:tgtEl>
                                      </p:cBhvr>
                                    </p:animEffect>
                                  </p:childTnLst>
                                </p:cTn>
                              </p:par>
                              <p:par>
                                <p:cTn id="48" presetID="5" presetClass="entr" presetSubtype="1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checkerboard(across)">
                                      <p:cBhvr>
                                        <p:cTn id="50" dur="500"/>
                                        <p:tgtEl>
                                          <p:spTgt spid="51"/>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5" grpId="2" animBg="1"/>
      <p:bldP spid="50" grpId="0" animBg="1"/>
      <p:bldP spid="50" grpId="1" animBg="1"/>
      <p:bldP spid="5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84802" y="3488267"/>
            <a:ext cx="10781793" cy="9825397"/>
            <a:chOff x="5384801" y="3488267"/>
            <a:chExt cx="5750358" cy="9825397"/>
          </a:xfrm>
        </p:grpSpPr>
        <p:sp>
          <p:nvSpPr>
            <p:cNvPr id="8" name="Shape 443"/>
            <p:cNvSpPr/>
            <p:nvPr/>
          </p:nvSpPr>
          <p:spPr>
            <a:xfrm>
              <a:off x="5384801" y="3488267"/>
              <a:ext cx="5750358" cy="9825397"/>
            </a:xfrm>
            <a:prstGeom prst="roundRect">
              <a:avLst>
                <a:gd name="adj" fmla="val 3677"/>
              </a:avLst>
            </a:prstGeom>
            <a:solidFill>
              <a:schemeClr val="tx1"/>
            </a:solidFill>
            <a:ln w="63500">
              <a:solidFill>
                <a:schemeClr val="accent2"/>
              </a:solidFill>
              <a:miter lim="400000"/>
            </a:ln>
          </p:spPr>
          <p:txBody>
            <a:bodyPr lIns="38430" tIns="38430" rIns="38430" bIns="38430" anchor="ctr"/>
            <a:lstStyle/>
            <a:p>
              <a:pPr>
                <a:lnSpc>
                  <a:spcPct val="100000"/>
                </a:lnSpc>
              </a:pPr>
              <a:endParaRPr sz="4085">
                <a:solidFill>
                  <a:schemeClr val="bg1">
                    <a:lumMod val="50000"/>
                  </a:schemeClr>
                </a:solidFill>
              </a:endParaRPr>
            </a:p>
          </p:txBody>
        </p:sp>
        <p:sp>
          <p:nvSpPr>
            <p:cNvPr id="9" name="Shape 444"/>
            <p:cNvSpPr/>
            <p:nvPr/>
          </p:nvSpPr>
          <p:spPr>
            <a:xfrm>
              <a:off x="6672216" y="3784344"/>
              <a:ext cx="3173010" cy="706244"/>
            </a:xfrm>
            <a:prstGeom prst="rect">
              <a:avLst/>
            </a:prstGeom>
            <a:ln w="12700">
              <a:miter lim="400000"/>
            </a:ln>
            <a:extLst>
              <a:ext uri="{C572A759-6A51-4108-AA02-DFA0A04FC94B}">
                <ma14:wrappingTextBoxFlag xmlns:ma14="http://schemas.microsoft.com/office/mac/drawingml/2011/main" val="1"/>
              </a:ext>
            </a:extLst>
          </p:spPr>
          <p:txBody>
            <a:bodyPr wrap="non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sz="4085" dirty="0"/>
                <a:t>Preprocessor</a:t>
              </a:r>
            </a:p>
          </p:txBody>
        </p:sp>
      </p:grpSp>
      <p:sp>
        <p:nvSpPr>
          <p:cNvPr id="3" name="Title 2"/>
          <p:cNvSpPr>
            <a:spLocks noGrp="1"/>
          </p:cNvSpPr>
          <p:nvPr>
            <p:ph type="title"/>
          </p:nvPr>
        </p:nvSpPr>
        <p:spPr>
          <a:xfrm>
            <a:off x="1524000" y="1041400"/>
            <a:ext cx="21372576" cy="1838325"/>
          </a:xfrm>
        </p:spPr>
        <p:txBody>
          <a:bodyPr/>
          <a:lstStyle/>
          <a:p>
            <a:r>
              <a:rPr lang="en-US" dirty="0" smtClean="0"/>
              <a:t>Defer full video processing</a:t>
            </a:r>
            <a:endParaRPr lang="en-US" dirty="0"/>
          </a:p>
        </p:txBody>
      </p:sp>
      <p:grpSp>
        <p:nvGrpSpPr>
          <p:cNvPr id="11" name="Group 10"/>
          <p:cNvGrpSpPr/>
          <p:nvPr/>
        </p:nvGrpSpPr>
        <p:grpSpPr>
          <a:xfrm>
            <a:off x="406398" y="5524416"/>
            <a:ext cx="4876801" cy="1621451"/>
            <a:chOff x="406398" y="5524416"/>
            <a:chExt cx="4876801" cy="1621451"/>
          </a:xfrm>
        </p:grpSpPr>
        <p:sp>
          <p:nvSpPr>
            <p:cNvPr id="13" name="Shape 431"/>
            <p:cNvSpPr/>
            <p:nvPr/>
          </p:nvSpPr>
          <p:spPr>
            <a:xfrm>
              <a:off x="406398" y="5524416"/>
              <a:ext cx="3179655" cy="1621451"/>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Web Server</a:t>
              </a:r>
            </a:p>
          </p:txBody>
        </p:sp>
        <p:cxnSp>
          <p:nvCxnSpPr>
            <p:cNvPr id="14" name="Straight Connector 13"/>
            <p:cNvCxnSpPr/>
            <p:nvPr/>
          </p:nvCxnSpPr>
          <p:spPr>
            <a:xfrm flipV="1">
              <a:off x="3619920" y="6333067"/>
              <a:ext cx="1663279" cy="2075"/>
            </a:xfrm>
            <a:prstGeom prst="line">
              <a:avLst/>
            </a:prstGeom>
            <a:noFill/>
            <a:ln w="2540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grpSp>
      <p:pic>
        <p:nvPicPr>
          <p:cNvPr id="12" name="pasted-image.pdf"/>
          <p:cNvPicPr>
            <a:picLocks noChangeAspect="1"/>
          </p:cNvPicPr>
          <p:nvPr/>
        </p:nvPicPr>
        <p:blipFill>
          <a:blip r:embed="rId3">
            <a:extLst/>
          </a:blip>
          <a:stretch>
            <a:fillRect/>
          </a:stretch>
        </p:blipFill>
        <p:spPr>
          <a:xfrm>
            <a:off x="5796825" y="5620399"/>
            <a:ext cx="1425336" cy="1425336"/>
          </a:xfrm>
          <a:prstGeom prst="rect">
            <a:avLst/>
          </a:prstGeom>
          <a:ln w="12700" cap="flat">
            <a:noFill/>
            <a:miter lim="400000"/>
          </a:ln>
          <a:effectLst/>
        </p:spPr>
      </p:pic>
      <p:grpSp>
        <p:nvGrpSpPr>
          <p:cNvPr id="17" name="Group 16"/>
          <p:cNvGrpSpPr/>
          <p:nvPr/>
        </p:nvGrpSpPr>
        <p:grpSpPr>
          <a:xfrm>
            <a:off x="11849679" y="5293948"/>
            <a:ext cx="3581775" cy="2227278"/>
            <a:chOff x="5384800" y="4469186"/>
            <a:chExt cx="4635060" cy="4594803"/>
          </a:xfrm>
        </p:grpSpPr>
        <p:sp>
          <p:nvSpPr>
            <p:cNvPr id="18" name="Shape 443"/>
            <p:cNvSpPr/>
            <p:nvPr/>
          </p:nvSpPr>
          <p:spPr>
            <a:xfrm>
              <a:off x="5384800" y="4469186"/>
              <a:ext cx="4635060" cy="4594803"/>
            </a:xfrm>
            <a:prstGeom prst="roundRect">
              <a:avLst>
                <a:gd name="adj" fmla="val 3677"/>
              </a:avLst>
            </a:prstGeom>
            <a:solidFill>
              <a:schemeClr val="tx1"/>
            </a:solidFill>
            <a:ln w="63500">
              <a:solidFill>
                <a:schemeClr val="accent2"/>
              </a:solidFill>
              <a:miter lim="400000"/>
            </a:ln>
          </p:spPr>
          <p:txBody>
            <a:bodyPr lIns="38430" tIns="38430" rIns="38430" bIns="38430" anchor="ctr"/>
            <a:lstStyle/>
            <a:p>
              <a:pPr>
                <a:lnSpc>
                  <a:spcPct val="100000"/>
                </a:lnSpc>
              </a:pPr>
              <a:endParaRPr sz="4085">
                <a:solidFill>
                  <a:schemeClr val="bg1">
                    <a:lumMod val="50000"/>
                  </a:schemeClr>
                </a:solidFill>
              </a:endParaRPr>
            </a:p>
          </p:txBody>
        </p:sp>
        <p:sp>
          <p:nvSpPr>
            <p:cNvPr id="19" name="Shape 444"/>
            <p:cNvSpPr/>
            <p:nvPr/>
          </p:nvSpPr>
          <p:spPr>
            <a:xfrm>
              <a:off x="5689204" y="4702763"/>
              <a:ext cx="3952002" cy="4050660"/>
            </a:xfrm>
            <a:prstGeom prst="rect">
              <a:avLst/>
            </a:prstGeom>
            <a:ln w="12700">
              <a:miter lim="400000"/>
            </a:ln>
            <a:extLst>
              <a:ext uri="{C572A759-6A51-4108-AA02-DFA0A04FC94B}">
                <ma14:wrappingTextBoxFlag xmlns:ma14="http://schemas.microsoft.com/office/mac/drawingml/2011/main" val="1"/>
              </a:ext>
            </a:extLst>
          </p:spPr>
          <p:txBody>
            <a:bodyPr wrap="squar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lang="en-US" sz="4085" dirty="0" smtClean="0"/>
                <a:t>DAG Generation</a:t>
              </a:r>
            </a:p>
            <a:p>
              <a:r>
                <a:rPr lang="en-US" sz="4085" dirty="0" smtClean="0"/>
                <a:t>Code</a:t>
              </a:r>
              <a:endParaRPr sz="4085" dirty="0"/>
            </a:p>
          </p:txBody>
        </p:sp>
      </p:grpSp>
      <p:sp>
        <p:nvSpPr>
          <p:cNvPr id="31" name="Shape 443"/>
          <p:cNvSpPr/>
          <p:nvPr/>
        </p:nvSpPr>
        <p:spPr>
          <a:xfrm>
            <a:off x="5849722" y="8973961"/>
            <a:ext cx="9963266" cy="4010519"/>
          </a:xfrm>
          <a:prstGeom prst="roundRect">
            <a:avLst>
              <a:gd name="adj" fmla="val 3677"/>
            </a:avLst>
          </a:prstGeom>
          <a:solidFill>
            <a:schemeClr val="tx1"/>
          </a:solidFill>
          <a:ln w="63500">
            <a:solidFill>
              <a:schemeClr val="accent2"/>
            </a:solidFill>
            <a:miter lim="400000"/>
          </a:ln>
        </p:spPr>
        <p:txBody>
          <a:bodyPr lIns="38430" tIns="38430" rIns="38430" bIns="38430" anchor="ctr"/>
          <a:lstStyle/>
          <a:p>
            <a:pPr>
              <a:lnSpc>
                <a:spcPct val="100000"/>
              </a:lnSpc>
            </a:pPr>
            <a:endParaRPr sz="4085">
              <a:solidFill>
                <a:schemeClr val="bg1">
                  <a:lumMod val="50000"/>
                </a:schemeClr>
              </a:solidFill>
            </a:endParaRPr>
          </a:p>
        </p:txBody>
      </p:sp>
      <p:pic>
        <p:nvPicPr>
          <p:cNvPr id="32" name="pasted-image.pdf"/>
          <p:cNvPicPr>
            <a:picLocks noChangeAspect="1"/>
          </p:cNvPicPr>
          <p:nvPr/>
        </p:nvPicPr>
        <p:blipFill>
          <a:blip r:embed="rId4">
            <a:extLst/>
          </a:blip>
          <a:srcRect/>
          <a:stretch>
            <a:fillRect/>
          </a:stretch>
        </p:blipFill>
        <p:spPr>
          <a:xfrm>
            <a:off x="10275637" y="9296842"/>
            <a:ext cx="1295220" cy="1295221"/>
          </a:xfrm>
          <a:prstGeom prst="rect">
            <a:avLst/>
          </a:prstGeom>
          <a:ln w="12700" cap="flat">
            <a:noFill/>
            <a:miter lim="400000"/>
          </a:ln>
          <a:effectLst/>
        </p:spPr>
      </p:pic>
      <p:pic>
        <p:nvPicPr>
          <p:cNvPr id="33" name="pasted-image.pdf"/>
          <p:cNvPicPr>
            <a:picLocks noChangeAspect="1"/>
          </p:cNvPicPr>
          <p:nvPr/>
        </p:nvPicPr>
        <p:blipFill>
          <a:blip r:embed="rId5">
            <a:extLst/>
          </a:blip>
          <a:stretch>
            <a:fillRect/>
          </a:stretch>
        </p:blipFill>
        <p:spPr>
          <a:xfrm>
            <a:off x="13542958" y="10869167"/>
            <a:ext cx="1297022" cy="1297022"/>
          </a:xfrm>
          <a:prstGeom prst="rect">
            <a:avLst/>
          </a:prstGeom>
          <a:ln w="12700" cap="flat">
            <a:noFill/>
            <a:miter lim="400000"/>
          </a:ln>
          <a:effectLst/>
        </p:spPr>
      </p:pic>
      <p:sp>
        <p:nvSpPr>
          <p:cNvPr id="34" name="Shape 444"/>
          <p:cNvSpPr/>
          <p:nvPr/>
        </p:nvSpPr>
        <p:spPr>
          <a:xfrm>
            <a:off x="10033706" y="12093192"/>
            <a:ext cx="1491459" cy="706244"/>
          </a:xfrm>
          <a:prstGeom prst="rect">
            <a:avLst/>
          </a:prstGeom>
          <a:ln w="12700">
            <a:miter lim="400000"/>
          </a:ln>
          <a:extLst>
            <a:ext uri="{C572A759-6A51-4108-AA02-DFA0A04FC94B}">
              <ma14:wrappingTextBoxFlag xmlns:ma14="http://schemas.microsoft.com/office/mac/drawingml/2011/main" val="1"/>
            </a:ext>
          </a:extLst>
        </p:spPr>
        <p:txBody>
          <a:bodyPr wrap="non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lang="en-US" sz="4085" dirty="0" smtClean="0"/>
              <a:t>Cache</a:t>
            </a:r>
            <a:endParaRPr sz="4085" dirty="0"/>
          </a:p>
        </p:txBody>
      </p:sp>
      <p:pic>
        <p:nvPicPr>
          <p:cNvPr id="45" name="pasted-image.pdf"/>
          <p:cNvPicPr>
            <a:picLocks noChangeAspect="1"/>
          </p:cNvPicPr>
          <p:nvPr/>
        </p:nvPicPr>
        <p:blipFill>
          <a:blip r:embed="rId6">
            <a:extLst/>
          </a:blip>
          <a:srcRect/>
          <a:stretch>
            <a:fillRect/>
          </a:stretch>
        </p:blipFill>
        <p:spPr>
          <a:xfrm>
            <a:off x="7034808" y="10871044"/>
            <a:ext cx="1295146" cy="1295145"/>
          </a:xfrm>
          <a:prstGeom prst="rect">
            <a:avLst/>
          </a:prstGeom>
          <a:ln w="12700" cap="flat">
            <a:noFill/>
            <a:miter lim="400000"/>
          </a:ln>
          <a:effectLst/>
        </p:spPr>
      </p:pic>
      <p:pic>
        <p:nvPicPr>
          <p:cNvPr id="49" name="pasted-image.pdf"/>
          <p:cNvPicPr>
            <a:picLocks noChangeAspect="1"/>
          </p:cNvPicPr>
          <p:nvPr/>
        </p:nvPicPr>
        <p:blipFill>
          <a:blip r:embed="rId6">
            <a:extLst/>
          </a:blip>
          <a:srcRect/>
          <a:stretch>
            <a:fillRect/>
          </a:stretch>
        </p:blipFill>
        <p:spPr>
          <a:xfrm>
            <a:off x="7033723" y="9296842"/>
            <a:ext cx="1295146" cy="1295145"/>
          </a:xfrm>
          <a:prstGeom prst="rect">
            <a:avLst/>
          </a:prstGeom>
          <a:ln w="12700" cap="flat">
            <a:noFill/>
            <a:miter lim="400000"/>
          </a:ln>
          <a:effectLst/>
        </p:spPr>
      </p:pic>
      <p:pic>
        <p:nvPicPr>
          <p:cNvPr id="53" name="pasted-image.pdf"/>
          <p:cNvPicPr>
            <a:picLocks noChangeAspect="1"/>
          </p:cNvPicPr>
          <p:nvPr/>
        </p:nvPicPr>
        <p:blipFill>
          <a:blip r:embed="rId4">
            <a:extLst/>
          </a:blip>
          <a:srcRect/>
          <a:stretch>
            <a:fillRect/>
          </a:stretch>
        </p:blipFill>
        <p:spPr>
          <a:xfrm>
            <a:off x="10288846" y="10870968"/>
            <a:ext cx="1295220" cy="1295221"/>
          </a:xfrm>
          <a:prstGeom prst="rect">
            <a:avLst/>
          </a:prstGeom>
          <a:ln w="12700" cap="flat">
            <a:noFill/>
            <a:miter lim="400000"/>
          </a:ln>
          <a:effectLst/>
        </p:spPr>
      </p:pic>
      <p:pic>
        <p:nvPicPr>
          <p:cNvPr id="55" name="pasted-image.pdf"/>
          <p:cNvPicPr>
            <a:picLocks noChangeAspect="1"/>
          </p:cNvPicPr>
          <p:nvPr/>
        </p:nvPicPr>
        <p:blipFill>
          <a:blip r:embed="rId5">
            <a:extLst/>
          </a:blip>
          <a:stretch>
            <a:fillRect/>
          </a:stretch>
        </p:blipFill>
        <p:spPr>
          <a:xfrm>
            <a:off x="13517626" y="9296842"/>
            <a:ext cx="1297022" cy="1297022"/>
          </a:xfrm>
          <a:prstGeom prst="rect">
            <a:avLst/>
          </a:prstGeom>
          <a:ln w="12700" cap="flat">
            <a:noFill/>
            <a:miter lim="400000"/>
          </a:ln>
          <a:effectLst/>
        </p:spPr>
      </p:pic>
      <p:sp>
        <p:nvSpPr>
          <p:cNvPr id="56" name="Shape 436"/>
          <p:cNvSpPr/>
          <p:nvPr/>
        </p:nvSpPr>
        <p:spPr>
          <a:xfrm>
            <a:off x="18095022" y="3597995"/>
            <a:ext cx="4754825" cy="1526254"/>
          </a:xfrm>
          <a:prstGeom prst="roundRect">
            <a:avLst>
              <a:gd name="adj" fmla="val 50000"/>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Scheduler</a:t>
            </a:r>
          </a:p>
        </p:txBody>
      </p:sp>
      <p:cxnSp>
        <p:nvCxnSpPr>
          <p:cNvPr id="57" name="Straight Connector 56"/>
          <p:cNvCxnSpPr/>
          <p:nvPr/>
        </p:nvCxnSpPr>
        <p:spPr>
          <a:xfrm flipV="1">
            <a:off x="16349475" y="4490588"/>
            <a:ext cx="1572765" cy="0"/>
          </a:xfrm>
          <a:prstGeom prst="line">
            <a:avLst/>
          </a:prstGeom>
          <a:noFill/>
          <a:ln w="2540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59" name="Straight Connector 40"/>
          <p:cNvCxnSpPr>
            <a:stCxn id="56" idx="2"/>
            <a:endCxn id="60" idx="0"/>
          </p:cNvCxnSpPr>
          <p:nvPr/>
        </p:nvCxnSpPr>
        <p:spPr>
          <a:xfrm rot="16200000" flipH="1">
            <a:off x="19452357" y="6144326"/>
            <a:ext cx="2040235" cy="79"/>
          </a:xfrm>
          <a:prstGeom prst="bentConnector3">
            <a:avLst>
              <a:gd name="adj1" fmla="val 50000"/>
            </a:avLst>
          </a:prstGeom>
          <a:noFill/>
          <a:ln w="2540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sp>
        <p:nvSpPr>
          <p:cNvPr id="60" name="Rectangle 59"/>
          <p:cNvSpPr/>
          <p:nvPr/>
        </p:nvSpPr>
        <p:spPr>
          <a:xfrm>
            <a:off x="18048451" y="7164484"/>
            <a:ext cx="4848126" cy="662780"/>
          </a:xfrm>
          <a:prstGeom prst="rect">
            <a:avLst/>
          </a:prstGeom>
          <a:pattFill prst="dkVert">
            <a:fgClr>
              <a:srgbClr val="3366FF"/>
            </a:fgClr>
            <a:bgClr>
              <a:prstClr val="white"/>
            </a:bgClr>
          </a:pattFill>
          <a:ln/>
        </p:spPr>
        <p:style>
          <a:lnRef idx="2">
            <a:schemeClr val="dk1"/>
          </a:lnRef>
          <a:fillRef idx="1">
            <a:schemeClr val="lt1"/>
          </a:fillRef>
          <a:effectRef idx="0">
            <a:schemeClr val="dk1"/>
          </a:effectRef>
          <a:fontRef idx="minor">
            <a:schemeClr val="dk1"/>
          </a:fontRef>
        </p:style>
        <p:txBody>
          <a:bodyPr/>
          <a:lstStyle/>
          <a:p>
            <a:endParaRPr lang="en-US" dirty="0">
              <a:solidFill>
                <a:srgbClr val="FFFFFF"/>
              </a:solidFill>
              <a:latin typeface="Helvetica Neue Medium" charset="0"/>
              <a:ea typeface="Helvetica Neue Medium" charset="0"/>
              <a:cs typeface="Helvetica Neue Medium" charset="0"/>
            </a:endParaRPr>
          </a:p>
        </p:txBody>
      </p:sp>
      <p:sp>
        <p:nvSpPr>
          <p:cNvPr id="63" name="Shape 444"/>
          <p:cNvSpPr/>
          <p:nvPr/>
        </p:nvSpPr>
        <p:spPr>
          <a:xfrm>
            <a:off x="18423462" y="7926708"/>
            <a:ext cx="4097943" cy="706244"/>
          </a:xfrm>
          <a:prstGeom prst="rect">
            <a:avLst/>
          </a:prstGeom>
          <a:ln w="12700">
            <a:miter lim="400000"/>
          </a:ln>
          <a:extLst>
            <a:ext uri="{C572A759-6A51-4108-AA02-DFA0A04FC94B}">
              <ma14:wrappingTextBoxFlag xmlns:ma14="http://schemas.microsoft.com/office/mac/drawingml/2011/main" val="1"/>
            </a:ext>
          </a:extLst>
        </p:spPr>
        <p:txBody>
          <a:bodyPr wrap="none" lIns="38430" tIns="38430" rIns="38430" bIns="38430" anchor="ctr">
            <a:spAutoFit/>
          </a:bodyPr>
          <a:lstStyle>
            <a:lvl1pPr algn="ctr">
              <a:lnSpc>
                <a:spcPct val="100000"/>
              </a:lnSpc>
              <a:defRPr sz="5400" b="0">
                <a:solidFill>
                  <a:schemeClr val="accent1">
                    <a:hueOff val="3929895"/>
                    <a:satOff val="89743"/>
                    <a:lumOff val="-68918"/>
                  </a:schemeClr>
                </a:solidFill>
              </a:defRPr>
            </a:lvl1pPr>
          </a:lstStyle>
          <a:p>
            <a:r>
              <a:rPr lang="en-US" sz="4085" smtClean="0"/>
              <a:t>Hi-priority queue</a:t>
            </a:r>
            <a:endParaRPr sz="4085" dirty="0"/>
          </a:p>
        </p:txBody>
      </p:sp>
      <p:sp>
        <p:nvSpPr>
          <p:cNvPr id="65" name="Rectangle 64"/>
          <p:cNvSpPr/>
          <p:nvPr/>
        </p:nvSpPr>
        <p:spPr>
          <a:xfrm>
            <a:off x="18048450" y="7164484"/>
            <a:ext cx="4848126" cy="662780"/>
          </a:xfrm>
          <a:prstGeom prst="rect">
            <a:avLst/>
          </a:prstGeom>
          <a:pattFill prst="dkVert">
            <a:fgClr>
              <a:srgbClr val="FFFFFF"/>
            </a:fgClr>
            <a:bgClr>
              <a:prstClr val="white"/>
            </a:bgClr>
          </a:pattFill>
          <a:ln/>
        </p:spPr>
        <p:style>
          <a:lnRef idx="2">
            <a:schemeClr val="dk1"/>
          </a:lnRef>
          <a:fillRef idx="1">
            <a:schemeClr val="lt1"/>
          </a:fillRef>
          <a:effectRef idx="0">
            <a:schemeClr val="dk1"/>
          </a:effectRef>
          <a:fontRef idx="minor">
            <a:schemeClr val="dk1"/>
          </a:fontRef>
        </p:style>
        <p:txBody>
          <a:bodyPr/>
          <a:lstStyle/>
          <a:p>
            <a:endParaRPr lang="en-US" dirty="0">
              <a:solidFill>
                <a:srgbClr val="FFFFFF"/>
              </a:solidFill>
              <a:latin typeface="Helvetica Neue Medium" charset="0"/>
              <a:ea typeface="Helvetica Neue Medium" charset="0"/>
              <a:cs typeface="Helvetica Neue Medium" charset="0"/>
            </a:endParaRPr>
          </a:p>
        </p:txBody>
      </p:sp>
      <p:sp>
        <p:nvSpPr>
          <p:cNvPr id="66" name="Shape 443"/>
          <p:cNvSpPr/>
          <p:nvPr/>
        </p:nvSpPr>
        <p:spPr>
          <a:xfrm>
            <a:off x="5846461" y="8973509"/>
            <a:ext cx="9963266" cy="4010519"/>
          </a:xfrm>
          <a:prstGeom prst="roundRect">
            <a:avLst>
              <a:gd name="adj" fmla="val 3677"/>
            </a:avLst>
          </a:prstGeom>
          <a:solidFill>
            <a:srgbClr val="C00000">
              <a:alpha val="60000"/>
            </a:srgbClr>
          </a:solidFill>
          <a:ln w="63500">
            <a:solidFill>
              <a:schemeClr val="accent2"/>
            </a:solidFill>
            <a:miter lim="400000"/>
          </a:ln>
        </p:spPr>
        <p:txBody>
          <a:bodyPr lIns="38430" tIns="38430" rIns="38430" bIns="38430" anchor="ctr"/>
          <a:lstStyle/>
          <a:p>
            <a:pPr>
              <a:lnSpc>
                <a:spcPct val="100000"/>
              </a:lnSpc>
            </a:pPr>
            <a:endParaRPr sz="4085">
              <a:solidFill>
                <a:schemeClr val="bg1">
                  <a:lumMod val="50000"/>
                </a:schemeClr>
              </a:solidFill>
            </a:endParaRPr>
          </a:p>
        </p:txBody>
      </p:sp>
      <p:sp>
        <p:nvSpPr>
          <p:cNvPr id="68" name="Shape 224"/>
          <p:cNvSpPr/>
          <p:nvPr/>
        </p:nvSpPr>
        <p:spPr>
          <a:xfrm>
            <a:off x="526715" y="10169554"/>
            <a:ext cx="3362649" cy="2446964"/>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p>
        </p:txBody>
      </p:sp>
      <p:cxnSp>
        <p:nvCxnSpPr>
          <p:cNvPr id="69" name="Straight Connector 68"/>
          <p:cNvCxnSpPr>
            <a:endCxn id="68" idx="0"/>
          </p:cNvCxnSpPr>
          <p:nvPr/>
        </p:nvCxnSpPr>
        <p:spPr>
          <a:xfrm flipH="1">
            <a:off x="2208040" y="7045283"/>
            <a:ext cx="2823155" cy="3124271"/>
          </a:xfrm>
          <a:prstGeom prst="line">
            <a:avLst/>
          </a:prstGeom>
          <a:noFill/>
          <a:ln w="254000" cap="flat">
            <a:solidFill>
              <a:schemeClr val="accent1">
                <a:lumMod val="50000"/>
              </a:schemeClr>
            </a:solidFill>
            <a:prstDash val="solid"/>
            <a:miter lim="400000"/>
            <a:tailEnd type="triangle"/>
          </a:ln>
          <a:effectLst/>
        </p:spPr>
        <p:style>
          <a:lnRef idx="0">
            <a:scrgbClr r="0" g="0" b="0"/>
          </a:lnRef>
          <a:fillRef idx="0">
            <a:scrgbClr r="0" g="0" b="0"/>
          </a:fillRef>
          <a:effectRef idx="0">
            <a:scrgbClr r="0" g="0" b="0"/>
          </a:effectRef>
          <a:fontRef idx="none"/>
        </p:style>
      </p:cxnSp>
      <p:pic>
        <p:nvPicPr>
          <p:cNvPr id="67" name="pasted-image.pdf"/>
          <p:cNvPicPr>
            <a:picLocks noChangeAspect="1"/>
          </p:cNvPicPr>
          <p:nvPr/>
        </p:nvPicPr>
        <p:blipFill>
          <a:blip r:embed="rId3">
            <a:duotone>
              <a:prstClr val="black"/>
              <a:schemeClr val="accent1">
                <a:tint val="45000"/>
                <a:satMod val="400000"/>
              </a:schemeClr>
            </a:duotone>
            <a:extLst/>
          </a:blip>
          <a:stretch>
            <a:fillRect/>
          </a:stretch>
        </p:blipFill>
        <p:spPr>
          <a:xfrm>
            <a:off x="5759197" y="5619947"/>
            <a:ext cx="1425336" cy="1425336"/>
          </a:xfrm>
          <a:prstGeom prst="rect">
            <a:avLst/>
          </a:prstGeom>
          <a:ln w="12700" cap="flat">
            <a:noFill/>
            <a:miter lim="400000"/>
          </a:ln>
          <a:effectLst/>
        </p:spPr>
      </p:pic>
      <p:sp>
        <p:nvSpPr>
          <p:cNvPr id="38" name="Rectangle 37"/>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42</a:t>
            </a:r>
            <a:endParaRPr lang="en-US" dirty="0"/>
          </a:p>
        </p:txBody>
      </p:sp>
    </p:spTree>
    <p:extLst>
      <p:ext uri="{BB962C8B-B14F-4D97-AF65-F5344CB8AC3E}">
        <p14:creationId xmlns:p14="http://schemas.microsoft.com/office/powerpoint/2010/main" val="14830950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5"/>
                                        </p:tgtEl>
                                      </p:cBhvr>
                                    </p:animEffect>
                                    <p:set>
                                      <p:cBhvr>
                                        <p:cTn id="7" dur="1" fill="hold">
                                          <p:stCondLst>
                                            <p:cond delay="499"/>
                                          </p:stCondLst>
                                        </p:cTn>
                                        <p:tgtEl>
                                          <p:spTgt spid="6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dissolve">
                                      <p:cBhvr>
                                        <p:cTn id="20" dur="500"/>
                                        <p:tgtEl>
                                          <p:spTgt spid="33"/>
                                        </p:tgtEl>
                                      </p:cBhvr>
                                    </p:animEffect>
                                  </p:childTnLst>
                                </p:cTn>
                              </p:par>
                              <p:par>
                                <p:cTn id="21" presetID="9"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dissolve">
                                      <p:cBhvr>
                                        <p:cTn id="23" dur="500"/>
                                        <p:tgtEl>
                                          <p:spTgt spid="45"/>
                                        </p:tgtEl>
                                      </p:cBhvr>
                                    </p:animEffect>
                                  </p:childTnLst>
                                </p:cTn>
                              </p:par>
                              <p:par>
                                <p:cTn id="24" presetID="9" presetClass="entr" presetSubtype="0"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dissolve">
                                      <p:cBhvr>
                                        <p:cTn id="26" dur="500"/>
                                        <p:tgtEl>
                                          <p:spTgt spid="53"/>
                                        </p:tgtEl>
                                      </p:cBhvr>
                                    </p:animEffect>
                                  </p:childTnLst>
                                </p:cTn>
                              </p:par>
                              <p:par>
                                <p:cTn id="27" presetID="1" presetClass="exit" presetSubtype="0" fill="hold"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dissolve">
                                      <p:cBhvr>
                                        <p:cTn id="33" dur="500"/>
                                        <p:tgtEl>
                                          <p:spTgt spid="6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wipe(up)">
                                      <p:cBhvr>
                                        <p:cTn id="42" dur="500"/>
                                        <p:tgtEl>
                                          <p:spTgt spid="69"/>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wipe(up)">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3.125E-7 1.85185E-7 L -0.17487 0.3456 " pathEditMode="relative" rAng="0" ptsTypes="AA">
                                      <p:cBhvr>
                                        <p:cTn id="50" dur="2000" fill="hold"/>
                                        <p:tgtEl>
                                          <p:spTgt spid="67"/>
                                        </p:tgtEl>
                                        <p:attrNameLst>
                                          <p:attrName>ppt_x</p:attrName>
                                          <p:attrName>ppt_y</p:attrName>
                                        </p:attrNameLst>
                                      </p:cBhvr>
                                      <p:rCtr x="-8743" y="172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280584" y="2641600"/>
            <a:ext cx="8654932" cy="7247471"/>
            <a:chOff x="10280584" y="2641600"/>
            <a:chExt cx="8654932" cy="7247471"/>
          </a:xfrm>
        </p:grpSpPr>
        <p:sp>
          <p:nvSpPr>
            <p:cNvPr id="33" name="Shape 167"/>
            <p:cNvSpPr/>
            <p:nvPr/>
          </p:nvSpPr>
          <p:spPr>
            <a:xfrm>
              <a:off x="10280584" y="2641600"/>
              <a:ext cx="8654932" cy="7247471"/>
            </a:xfrm>
            <a:prstGeom prst="roundRect">
              <a:avLst>
                <a:gd name="adj" fmla="val 6289"/>
              </a:avLst>
            </a:prstGeom>
            <a:solidFill>
              <a:schemeClr val="bg1">
                <a:lumMod val="20000"/>
                <a:lumOff val="80000"/>
                <a:alpha val="90000"/>
              </a:schemeClr>
            </a:solidFill>
            <a:ln w="12700" cap="flat">
              <a:noFill/>
              <a:miter lim="400000"/>
            </a:ln>
            <a:effectLst/>
          </p:spPr>
          <p:txBody>
            <a:bodyPr wrap="square" lIns="0" tIns="0" rIns="0" bIns="0" numCol="1" anchor="ctr">
              <a:noAutofit/>
            </a:bodyPr>
            <a:lstStyle/>
            <a:p>
              <a:pPr marL="23145" marR="23145" lvl="0"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endParaRPr dirty="0">
                <a:latin typeface="Helvetica Neue Medium" charset="0"/>
                <a:ea typeface="Helvetica Neue Medium" charset="0"/>
                <a:cs typeface="Helvetica Neue Medium" charset="0"/>
              </a:endParaRPr>
            </a:p>
          </p:txBody>
        </p:sp>
        <p:sp>
          <p:nvSpPr>
            <p:cNvPr id="18" name="Shape 365"/>
            <p:cNvSpPr/>
            <p:nvPr/>
          </p:nvSpPr>
          <p:spPr>
            <a:xfrm>
              <a:off x="14401403" y="6451564"/>
              <a:ext cx="1153171" cy="891221"/>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20" name="Shape 368"/>
            <p:cNvSpPr/>
            <p:nvPr/>
          </p:nvSpPr>
          <p:spPr>
            <a:xfrm>
              <a:off x="12829435" y="3085347"/>
              <a:ext cx="4059881" cy="1211342"/>
            </a:xfrm>
            <a:prstGeom prst="roundRect">
              <a:avLst>
                <a:gd name="adj" fmla="val 50000"/>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Scheduler</a:t>
              </a:r>
            </a:p>
          </p:txBody>
        </p:sp>
        <p:sp>
          <p:nvSpPr>
            <p:cNvPr id="21" name="Shape 369"/>
            <p:cNvSpPr/>
            <p:nvPr/>
          </p:nvSpPr>
          <p:spPr>
            <a:xfrm rot="18615776">
              <a:off x="12889323" y="4558390"/>
              <a:ext cx="1156626" cy="891221"/>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grpSp>
          <p:nvGrpSpPr>
            <p:cNvPr id="22" name="Group 372"/>
            <p:cNvGrpSpPr/>
            <p:nvPr/>
          </p:nvGrpSpPr>
          <p:grpSpPr>
            <a:xfrm rot="2341110">
              <a:off x="15439581" y="4641957"/>
              <a:ext cx="1729757" cy="891221"/>
              <a:chOff x="0" y="0"/>
              <a:chExt cx="2286520" cy="1178081"/>
            </a:xfrm>
          </p:grpSpPr>
          <p:sp>
            <p:nvSpPr>
              <p:cNvPr id="23" name="Shape 370"/>
              <p:cNvSpPr/>
              <p:nvPr/>
            </p:nvSpPr>
            <p:spPr>
              <a:xfrm>
                <a:off x="762173" y="0"/>
                <a:ext cx="1524348" cy="117808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24" name="Shape 371"/>
              <p:cNvSpPr/>
              <p:nvPr/>
            </p:nvSpPr>
            <p:spPr>
              <a:xfrm rot="10800000">
                <a:off x="0" y="-1"/>
                <a:ext cx="1524348" cy="1178083"/>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grpSp>
        <p:sp>
          <p:nvSpPr>
            <p:cNvPr id="26" name="Shape 366"/>
            <p:cNvSpPr/>
            <p:nvPr/>
          </p:nvSpPr>
          <p:spPr>
            <a:xfrm>
              <a:off x="15683845" y="5791517"/>
              <a:ext cx="2908256" cy="1204793"/>
            </a:xfrm>
            <a:prstGeom prst="roundRect">
              <a:avLst>
                <a:gd name="adj" fmla="val 5439"/>
              </a:avLst>
            </a:prstGeom>
            <a:solidFill>
              <a:srgbClr val="C00000">
                <a:alpha val="60000"/>
              </a:srgb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29" name="Shape 366"/>
            <p:cNvSpPr/>
            <p:nvPr/>
          </p:nvSpPr>
          <p:spPr>
            <a:xfrm>
              <a:off x="15683845" y="6997092"/>
              <a:ext cx="2908256" cy="1204793"/>
            </a:xfrm>
            <a:prstGeom prst="roundRect">
              <a:avLst>
                <a:gd name="adj" fmla="val 5439"/>
              </a:avLst>
            </a:prstGeom>
            <a:solidFill>
              <a:srgbClr val="C00000">
                <a:alpha val="60000"/>
              </a:srgb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32" name="Shape 366"/>
            <p:cNvSpPr/>
            <p:nvPr/>
          </p:nvSpPr>
          <p:spPr>
            <a:xfrm>
              <a:off x="15683845" y="8202667"/>
              <a:ext cx="2908256" cy="1204793"/>
            </a:xfrm>
            <a:prstGeom prst="roundRect">
              <a:avLst>
                <a:gd name="adj" fmla="val 5439"/>
              </a:avLst>
            </a:prstGeom>
            <a:solidFill>
              <a:srgbClr val="C00000">
                <a:alpha val="60000"/>
              </a:srgb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sp>
          <p:nvSpPr>
            <p:cNvPr id="34" name="Shape 377"/>
            <p:cNvSpPr/>
            <p:nvPr/>
          </p:nvSpPr>
          <p:spPr>
            <a:xfrm>
              <a:off x="10473531" y="5733713"/>
              <a:ext cx="3711769" cy="2313801"/>
            </a:xfrm>
            <a:prstGeom prst="roundRect">
              <a:avLst>
                <a:gd name="adj" fmla="val 5439"/>
              </a:avLst>
            </a:prstGeom>
            <a:solidFill>
              <a:srgbClr val="C00000">
                <a:alpha val="60000"/>
              </a:srgbClr>
            </a:solidFill>
            <a:ln w="63500">
              <a:solidFill>
                <a:schemeClr val="accent2"/>
              </a:solidFill>
              <a:miter lim="400000"/>
            </a:ln>
          </p:spPr>
          <p:txBody>
            <a:bodyPr lIns="38430" tIns="38430" rIns="38430" bIns="38430" anchor="ctr"/>
            <a:lstStyle/>
            <a:p>
              <a:pPr>
                <a:lnSpc>
                  <a:spcPct val="100000"/>
                </a:lnSpc>
              </a:pPr>
              <a:r>
                <a:rPr lang="en-US" sz="4085" dirty="0">
                  <a:solidFill>
                    <a:schemeClr val="bg1">
                      <a:lumMod val="50000"/>
                    </a:schemeClr>
                  </a:solidFill>
                </a:rPr>
                <a:t>Preprocessor</a:t>
              </a:r>
              <a:endParaRPr sz="4085" dirty="0">
                <a:solidFill>
                  <a:schemeClr val="bg1">
                    <a:lumMod val="50000"/>
                  </a:schemeClr>
                </a:solidFill>
              </a:endParaRPr>
            </a:p>
          </p:txBody>
        </p:sp>
      </p:grpSp>
      <p:sp>
        <p:nvSpPr>
          <p:cNvPr id="5" name="Title 4"/>
          <p:cNvSpPr>
            <a:spLocks noGrp="1"/>
          </p:cNvSpPr>
          <p:nvPr>
            <p:ph type="title"/>
          </p:nvPr>
        </p:nvSpPr>
        <p:spPr/>
        <p:txBody>
          <a:bodyPr/>
          <a:lstStyle/>
          <a:p>
            <a:r>
              <a:rPr lang="en-US" dirty="0" smtClean="0"/>
              <a:t>Regional redirection</a:t>
            </a:r>
            <a:endParaRPr lang="en-US" dirty="0"/>
          </a:p>
        </p:txBody>
      </p:sp>
      <p:sp>
        <p:nvSpPr>
          <p:cNvPr id="10" name="Shape 223"/>
          <p:cNvSpPr/>
          <p:nvPr/>
        </p:nvSpPr>
        <p:spPr>
          <a:xfrm>
            <a:off x="2018906" y="5634518"/>
            <a:ext cx="3362649" cy="2446964"/>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Web Server</a:t>
            </a:r>
          </a:p>
        </p:txBody>
      </p:sp>
      <p:sp>
        <p:nvSpPr>
          <p:cNvPr id="13" name="Shape 226"/>
          <p:cNvSpPr/>
          <p:nvPr/>
        </p:nvSpPr>
        <p:spPr>
          <a:xfrm>
            <a:off x="5779008" y="6400131"/>
            <a:ext cx="4245544" cy="914400"/>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grpSp>
        <p:nvGrpSpPr>
          <p:cNvPr id="35" name="Group 34"/>
          <p:cNvGrpSpPr/>
          <p:nvPr/>
        </p:nvGrpSpPr>
        <p:grpSpPr>
          <a:xfrm>
            <a:off x="12444664" y="6341872"/>
            <a:ext cx="8654932" cy="7247471"/>
            <a:chOff x="10280584" y="2641600"/>
            <a:chExt cx="8654932" cy="7247471"/>
          </a:xfrm>
        </p:grpSpPr>
        <p:sp>
          <p:nvSpPr>
            <p:cNvPr id="36" name="Shape 167"/>
            <p:cNvSpPr/>
            <p:nvPr/>
          </p:nvSpPr>
          <p:spPr>
            <a:xfrm>
              <a:off x="10280584" y="2641600"/>
              <a:ext cx="8654932" cy="7247471"/>
            </a:xfrm>
            <a:prstGeom prst="roundRect">
              <a:avLst>
                <a:gd name="adj" fmla="val 6289"/>
              </a:avLst>
            </a:prstGeom>
            <a:solidFill>
              <a:schemeClr val="bg1">
                <a:lumMod val="20000"/>
                <a:lumOff val="80000"/>
                <a:alpha val="90000"/>
              </a:schemeClr>
            </a:solidFill>
            <a:ln w="12700" cap="flat">
              <a:noFill/>
              <a:miter lim="400000"/>
            </a:ln>
            <a:effectLst/>
          </p:spPr>
          <p:txBody>
            <a:bodyPr wrap="square" lIns="0" tIns="0" rIns="0" bIns="0" numCol="1" anchor="ctr">
              <a:noAutofit/>
            </a:bodyPr>
            <a:lstStyle/>
            <a:p>
              <a:pPr marL="23145" marR="23145" lvl="0"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endParaRPr dirty="0">
                <a:latin typeface="Helvetica Neue Medium" charset="0"/>
                <a:ea typeface="Helvetica Neue Medium" charset="0"/>
                <a:cs typeface="Helvetica Neue Medium" charset="0"/>
              </a:endParaRPr>
            </a:p>
          </p:txBody>
        </p:sp>
        <p:sp>
          <p:nvSpPr>
            <p:cNvPr id="37" name="Shape 365"/>
            <p:cNvSpPr/>
            <p:nvPr/>
          </p:nvSpPr>
          <p:spPr>
            <a:xfrm>
              <a:off x="14401403" y="6451564"/>
              <a:ext cx="1153171" cy="891221"/>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38" name="Shape 368"/>
            <p:cNvSpPr/>
            <p:nvPr/>
          </p:nvSpPr>
          <p:spPr>
            <a:xfrm>
              <a:off x="12829435" y="3085347"/>
              <a:ext cx="4059881" cy="1211342"/>
            </a:xfrm>
            <a:prstGeom prst="roundRect">
              <a:avLst>
                <a:gd name="adj" fmla="val 50000"/>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Scheduler</a:t>
              </a:r>
            </a:p>
          </p:txBody>
        </p:sp>
        <p:sp>
          <p:nvSpPr>
            <p:cNvPr id="39" name="Shape 369"/>
            <p:cNvSpPr/>
            <p:nvPr/>
          </p:nvSpPr>
          <p:spPr>
            <a:xfrm rot="18615776">
              <a:off x="12889323" y="4558390"/>
              <a:ext cx="1156626" cy="891221"/>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grpSp>
          <p:nvGrpSpPr>
            <p:cNvPr id="40" name="Group 372"/>
            <p:cNvGrpSpPr/>
            <p:nvPr/>
          </p:nvGrpSpPr>
          <p:grpSpPr>
            <a:xfrm rot="2341110">
              <a:off x="15439581" y="4641957"/>
              <a:ext cx="1729757" cy="891221"/>
              <a:chOff x="0" y="0"/>
              <a:chExt cx="2286520" cy="1178081"/>
            </a:xfrm>
          </p:grpSpPr>
          <p:sp>
            <p:nvSpPr>
              <p:cNvPr id="45" name="Shape 370"/>
              <p:cNvSpPr/>
              <p:nvPr/>
            </p:nvSpPr>
            <p:spPr>
              <a:xfrm>
                <a:off x="762173" y="0"/>
                <a:ext cx="1524348" cy="1178082"/>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46" name="Shape 371"/>
              <p:cNvSpPr/>
              <p:nvPr/>
            </p:nvSpPr>
            <p:spPr>
              <a:xfrm rot="10800000">
                <a:off x="0" y="-1"/>
                <a:ext cx="1524348" cy="1178083"/>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grpSp>
        <p:sp>
          <p:nvSpPr>
            <p:cNvPr id="41" name="Shape 366"/>
            <p:cNvSpPr/>
            <p:nvPr/>
          </p:nvSpPr>
          <p:spPr>
            <a:xfrm>
              <a:off x="15573340" y="5791517"/>
              <a:ext cx="2908256" cy="1204793"/>
            </a:xfrm>
            <a:prstGeom prst="roundRect">
              <a:avLst>
                <a:gd name="adj" fmla="val 5439"/>
              </a:avLst>
            </a:prstGeom>
            <a:solidFill>
              <a:srgbClr val="FFC000">
                <a:alpha val="60000"/>
              </a:srgb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42" name="Shape 366"/>
            <p:cNvSpPr/>
            <p:nvPr/>
          </p:nvSpPr>
          <p:spPr>
            <a:xfrm>
              <a:off x="15573340" y="6997092"/>
              <a:ext cx="2908256" cy="1204793"/>
            </a:xfrm>
            <a:prstGeom prst="roundRect">
              <a:avLst>
                <a:gd name="adj" fmla="val 5439"/>
              </a:avLst>
            </a:prstGeom>
            <a:solidFill>
              <a:srgbClr val="FFC000">
                <a:alpha val="60000"/>
              </a:srgb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dirty="0">
                  <a:solidFill>
                    <a:schemeClr val="bg1">
                      <a:lumMod val="50000"/>
                    </a:schemeClr>
                  </a:solidFill>
                </a:rPr>
                <a:t>Worker</a:t>
              </a:r>
            </a:p>
          </p:txBody>
        </p:sp>
        <p:sp>
          <p:nvSpPr>
            <p:cNvPr id="43" name="Shape 366"/>
            <p:cNvSpPr/>
            <p:nvPr/>
          </p:nvSpPr>
          <p:spPr>
            <a:xfrm>
              <a:off x="15573340" y="8202667"/>
              <a:ext cx="2908256" cy="1204793"/>
            </a:xfrm>
            <a:prstGeom prst="roundRect">
              <a:avLst>
                <a:gd name="adj" fmla="val 5439"/>
              </a:avLst>
            </a:prstGeom>
            <a:solidFill>
              <a:srgbClr val="FFC000">
                <a:alpha val="60000"/>
              </a:srgbClr>
            </a:solidFill>
            <a:ln w="63500">
              <a:solidFill>
                <a:schemeClr val="accent2"/>
              </a:solidFill>
              <a:miter lim="400000"/>
            </a:ln>
            <a:extLst>
              <a:ext uri="{C572A759-6A51-4108-AA02-DFA0A04FC94B}">
                <ma14:wrappingTextBoxFlag xmlns:ma14="http://schemas.microsoft.com/office/mac/drawingml/2011/main" val="1"/>
              </a:ext>
            </a:extLst>
          </p:spPr>
          <p:txBody>
            <a:bodyPr lIns="38430" tIns="38430" rIns="38430" bIns="38430" anchor="ctr"/>
            <a:lstStyle/>
            <a:p>
              <a:pPr>
                <a:lnSpc>
                  <a:spcPct val="100000"/>
                </a:lnSpc>
              </a:pPr>
              <a:r>
                <a:rPr sz="4085">
                  <a:solidFill>
                    <a:schemeClr val="bg1">
                      <a:lumMod val="50000"/>
                    </a:schemeClr>
                  </a:solidFill>
                </a:rPr>
                <a:t>Worker</a:t>
              </a:r>
            </a:p>
          </p:txBody>
        </p:sp>
        <p:sp>
          <p:nvSpPr>
            <p:cNvPr id="44" name="Shape 377"/>
            <p:cNvSpPr/>
            <p:nvPr/>
          </p:nvSpPr>
          <p:spPr>
            <a:xfrm>
              <a:off x="10363026" y="5733713"/>
              <a:ext cx="3711769" cy="2313801"/>
            </a:xfrm>
            <a:prstGeom prst="roundRect">
              <a:avLst>
                <a:gd name="adj" fmla="val 5439"/>
              </a:avLst>
            </a:prstGeom>
            <a:solidFill>
              <a:srgbClr val="FFC000">
                <a:alpha val="60000"/>
              </a:srgbClr>
            </a:solidFill>
            <a:ln w="63500">
              <a:solidFill>
                <a:schemeClr val="accent2"/>
              </a:solidFill>
              <a:miter lim="400000"/>
            </a:ln>
          </p:spPr>
          <p:txBody>
            <a:bodyPr lIns="38430" tIns="38430" rIns="38430" bIns="38430" anchor="ctr"/>
            <a:lstStyle/>
            <a:p>
              <a:pPr>
                <a:lnSpc>
                  <a:spcPct val="100000"/>
                </a:lnSpc>
              </a:pPr>
              <a:r>
                <a:rPr lang="en-US" sz="4085" dirty="0">
                  <a:solidFill>
                    <a:schemeClr val="bg1">
                      <a:lumMod val="50000"/>
                    </a:schemeClr>
                  </a:solidFill>
                </a:rPr>
                <a:t>Preprocessor</a:t>
              </a:r>
              <a:endParaRPr sz="4085" dirty="0">
                <a:solidFill>
                  <a:schemeClr val="bg1">
                    <a:lumMod val="50000"/>
                  </a:schemeClr>
                </a:solidFill>
              </a:endParaRPr>
            </a:p>
          </p:txBody>
        </p:sp>
      </p:grpSp>
      <p:sp>
        <p:nvSpPr>
          <p:cNvPr id="47" name="Shape 167"/>
          <p:cNvSpPr/>
          <p:nvPr/>
        </p:nvSpPr>
        <p:spPr>
          <a:xfrm>
            <a:off x="1719073" y="8266176"/>
            <a:ext cx="8075981" cy="2430406"/>
          </a:xfrm>
          <a:prstGeom prst="roundRect">
            <a:avLst>
              <a:gd name="adj" fmla="val 20465"/>
            </a:avLst>
          </a:prstGeom>
          <a:solidFill>
            <a:srgbClr val="FFFFFF">
              <a:alpha val="90000"/>
            </a:srgbClr>
          </a:solidFill>
          <a:ln w="12700" cap="flat">
            <a:noFill/>
            <a:miter lim="400000"/>
          </a:ln>
          <a:effectLst/>
        </p:spPr>
        <p:txBody>
          <a:bodyPr wrap="square" lIns="0" tIns="0" rIns="0" bIns="0" numCol="1" anchor="ctr">
            <a:noAutofit/>
          </a:bodyPr>
          <a:lstStyle/>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4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Traffic:</a:t>
            </a:r>
          </a:p>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endParaRPr lang="en-US" sz="20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endParaRPr>
          </a:p>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4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Local distribution → 100%</a:t>
            </a:r>
            <a:endParaRPr lang="en-US" sz="4400" dirty="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endParaRPr>
          </a:p>
        </p:txBody>
      </p:sp>
      <p:sp>
        <p:nvSpPr>
          <p:cNvPr id="48" name="Shape 167"/>
          <p:cNvSpPr/>
          <p:nvPr/>
        </p:nvSpPr>
        <p:spPr>
          <a:xfrm>
            <a:off x="1761745" y="8199120"/>
            <a:ext cx="8075981" cy="2773680"/>
          </a:xfrm>
          <a:prstGeom prst="roundRect">
            <a:avLst>
              <a:gd name="adj" fmla="val 20465"/>
            </a:avLst>
          </a:prstGeom>
          <a:solidFill>
            <a:srgbClr val="FFFFFF">
              <a:alpha val="90000"/>
            </a:srgbClr>
          </a:solidFill>
          <a:ln w="12700" cap="flat">
            <a:noFill/>
            <a:miter lim="400000"/>
          </a:ln>
          <a:effectLst/>
        </p:spPr>
        <p:txBody>
          <a:bodyPr wrap="square" lIns="0" tIns="0" rIns="0" bIns="0" numCol="1" anchor="ctr">
            <a:noAutofit/>
          </a:bodyPr>
          <a:lstStyle/>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4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Traffic:</a:t>
            </a:r>
          </a:p>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endParaRPr lang="en-US" sz="20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endParaRPr>
          </a:p>
          <a:p>
            <a:pPr marL="23145" marR="23145"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4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Local distribution → 70%</a:t>
            </a:r>
            <a:br>
              <a:rPr lang="en-US" sz="4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br>
            <a:r>
              <a:rPr lang="en-US" sz="4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Remote distribution </a:t>
            </a:r>
            <a:r>
              <a:rPr lang="en-US" sz="4400" dirty="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 </a:t>
            </a:r>
            <a:r>
              <a:rPr lang="en-US" sz="4400" dirty="0" smtClean="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30</a:t>
            </a:r>
            <a:r>
              <a:rPr lang="en-US" sz="4400" dirty="0">
                <a:solidFill>
                  <a:schemeClr val="bg1">
                    <a:lumMod val="50000"/>
                  </a:schemeClr>
                </a:solidFill>
                <a:effectLst>
                  <a:outerShdw blurRad="38100" dist="12700" dir="5400000" rotWithShape="0">
                    <a:srgbClr val="000000">
                      <a:alpha val="50000"/>
                    </a:srgbClr>
                  </a:outerShdw>
                </a:effectLst>
                <a:uFill>
                  <a:solidFill/>
                </a:uFill>
                <a:latin typeface="Gill Sans"/>
                <a:ea typeface="Gill Sans"/>
                <a:cs typeface="Gill Sans"/>
              </a:rPr>
              <a:t>%</a:t>
            </a:r>
          </a:p>
        </p:txBody>
      </p:sp>
      <p:sp>
        <p:nvSpPr>
          <p:cNvPr id="49" name="Shape 226"/>
          <p:cNvSpPr/>
          <p:nvPr/>
        </p:nvSpPr>
        <p:spPr>
          <a:xfrm>
            <a:off x="5785104" y="6515955"/>
            <a:ext cx="4245544" cy="640080"/>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50" name="Shape 226"/>
          <p:cNvSpPr/>
          <p:nvPr/>
        </p:nvSpPr>
        <p:spPr>
          <a:xfrm rot="1357218">
            <a:off x="5566007" y="8472484"/>
            <a:ext cx="6787178" cy="274320"/>
          </a:xfrm>
          <a:prstGeom prst="rightArrow">
            <a:avLst>
              <a:gd name="adj1" fmla="val 57118"/>
              <a:gd name="adj2" fmla="val 65130"/>
            </a:avLst>
          </a:prstGeom>
          <a:solidFill>
            <a:schemeClr val="accent1">
              <a:lumMod val="50000"/>
            </a:schemeClr>
          </a:solidFill>
          <a:ln w="12700">
            <a:miter lim="400000"/>
          </a:ln>
        </p:spPr>
        <p:txBody>
          <a:bodyPr lIns="38430" tIns="38430" rIns="38430" bIns="38430" anchor="ctr"/>
          <a:lstStyle/>
          <a:p>
            <a:pPr>
              <a:lnSpc>
                <a:spcPct val="100000"/>
              </a:lnSpc>
            </a:pPr>
            <a:endParaRPr sz="2421">
              <a:solidFill>
                <a:schemeClr val="accent2"/>
              </a:solidFill>
              <a:latin typeface="Helvetica Light"/>
              <a:ea typeface="Helvetica Light"/>
              <a:cs typeface="Helvetica Light"/>
            </a:endParaRPr>
          </a:p>
        </p:txBody>
      </p:sp>
      <p:sp>
        <p:nvSpPr>
          <p:cNvPr id="51" name="Rectangle 50"/>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43</a:t>
            </a:r>
            <a:endParaRPr lang="en-US" dirty="0"/>
          </a:p>
        </p:txBody>
      </p:sp>
    </p:spTree>
    <p:extLst>
      <p:ext uri="{BB962C8B-B14F-4D97-AF65-F5344CB8AC3E}">
        <p14:creationId xmlns:p14="http://schemas.microsoft.com/office/powerpoint/2010/main" val="850682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47"/>
                                        </p:tgtEl>
                                      </p:cBhvr>
                                    </p:animEffect>
                                    <p:set>
                                      <p:cBhvr>
                                        <p:cTn id="11" dur="1" fill="hold">
                                          <p:stCondLst>
                                            <p:cond delay="499"/>
                                          </p:stCondLst>
                                        </p:cTn>
                                        <p:tgtEl>
                                          <p:spTgt spid="47"/>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dissolve">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par>
                          <p:cTn id="19" fill="hold">
                            <p:stCondLst>
                              <p:cond delay="0"/>
                            </p:stCondLst>
                            <p:childTnLst>
                              <p:par>
                                <p:cTn id="20" presetID="22" presetClass="entr" presetSubtype="8"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7" grpId="0" animBg="1"/>
      <p:bldP spid="48" grpId="0" animBg="1"/>
      <p:bldP spid="49" grpId="0" animBg="1"/>
      <p:bldP spid="5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Challenges for video processing @ FB</a:t>
            </a:r>
            <a:endParaRPr lang="en-US" dirty="0"/>
          </a:p>
        </p:txBody>
      </p:sp>
      <p:sp>
        <p:nvSpPr>
          <p:cNvPr id="2" name="Rounded Rectangle 1"/>
          <p:cNvSpPr/>
          <p:nvPr/>
        </p:nvSpPr>
        <p:spPr>
          <a:xfrm>
            <a:off x="783771" y="2879724"/>
            <a:ext cx="22598743" cy="3017520"/>
          </a:xfrm>
          <a:prstGeom prst="roundRect">
            <a:avLst>
              <a:gd name="adj" fmla="val 6722"/>
            </a:avLst>
          </a:prstGeom>
          <a:solidFill>
            <a:srgbClr val="FFFFFF">
              <a:alpha val="87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10" name="Text Placeholder 1"/>
          <p:cNvSpPr txBox="1">
            <a:spLocks/>
          </p:cNvSpPr>
          <p:nvPr/>
        </p:nvSpPr>
        <p:spPr>
          <a:xfrm>
            <a:off x="10482942" y="3088520"/>
            <a:ext cx="3200400" cy="128701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6000" b="1" dirty="0" smtClean="0">
                <a:solidFill>
                  <a:schemeClr val="bg1">
                    <a:lumMod val="50000"/>
                  </a:schemeClr>
                </a:solidFill>
                <a:latin typeface="Helvetica Neue" charset="0"/>
                <a:ea typeface="Helvetica Neue" charset="0"/>
                <a:cs typeface="Helvetica Neue" charset="0"/>
              </a:rPr>
              <a:t>Speedy</a:t>
            </a:r>
            <a:endParaRPr lang="en-US" sz="6000" b="1" dirty="0">
              <a:solidFill>
                <a:schemeClr val="bg1">
                  <a:lumMod val="50000"/>
                </a:schemeClr>
              </a:solidFill>
              <a:latin typeface="Helvetica Neue" charset="0"/>
              <a:ea typeface="Helvetica Neue" charset="0"/>
              <a:cs typeface="Helvetica Neue" charset="0"/>
            </a:endParaRPr>
          </a:p>
        </p:txBody>
      </p:sp>
      <p:grpSp>
        <p:nvGrpSpPr>
          <p:cNvPr id="18" name="Group 17"/>
          <p:cNvGrpSpPr/>
          <p:nvPr/>
        </p:nvGrpSpPr>
        <p:grpSpPr>
          <a:xfrm>
            <a:off x="783771" y="6232525"/>
            <a:ext cx="22598743" cy="3017520"/>
            <a:chOff x="783771" y="6232525"/>
            <a:chExt cx="22598743" cy="3017520"/>
          </a:xfrm>
        </p:grpSpPr>
        <p:sp>
          <p:nvSpPr>
            <p:cNvPr id="13" name="Rounded Rectangle 12"/>
            <p:cNvSpPr/>
            <p:nvPr/>
          </p:nvSpPr>
          <p:spPr>
            <a:xfrm>
              <a:off x="783771" y="6232525"/>
              <a:ext cx="22598743" cy="3017520"/>
            </a:xfrm>
            <a:prstGeom prst="roundRect">
              <a:avLst>
                <a:gd name="adj" fmla="val 6722"/>
              </a:avLst>
            </a:prstGeom>
            <a:solidFill>
              <a:srgbClr val="FFFFFF">
                <a:alpha val="87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7" name="Text Placeholder 1"/>
            <p:cNvSpPr txBox="1">
              <a:spLocks/>
            </p:cNvSpPr>
            <p:nvPr/>
          </p:nvSpPr>
          <p:spPr>
            <a:xfrm>
              <a:off x="10482942" y="6416634"/>
              <a:ext cx="3200400" cy="128701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6000" b="1" dirty="0">
                  <a:solidFill>
                    <a:schemeClr val="bg1">
                      <a:lumMod val="50000"/>
                    </a:schemeClr>
                  </a:solidFill>
                  <a:latin typeface="Helvetica Neue" charset="0"/>
                  <a:ea typeface="Helvetica Neue" charset="0"/>
                  <a:cs typeface="Helvetica Neue" charset="0"/>
                </a:rPr>
                <a:t>Flexible</a:t>
              </a:r>
            </a:p>
          </p:txBody>
        </p:sp>
      </p:grpSp>
      <p:sp>
        <p:nvSpPr>
          <p:cNvPr id="15" name="Rounded Rectangle 14"/>
          <p:cNvSpPr/>
          <p:nvPr/>
        </p:nvSpPr>
        <p:spPr>
          <a:xfrm>
            <a:off x="783771" y="9585323"/>
            <a:ext cx="22598743" cy="3017520"/>
          </a:xfrm>
          <a:prstGeom prst="roundRect">
            <a:avLst>
              <a:gd name="adj" fmla="val 6722"/>
            </a:avLst>
          </a:prstGeom>
          <a:solidFill>
            <a:srgbClr val="FFFFFF">
              <a:alpha val="87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16" name="Text Placeholder 1"/>
          <p:cNvSpPr txBox="1">
            <a:spLocks/>
          </p:cNvSpPr>
          <p:nvPr/>
        </p:nvSpPr>
        <p:spPr>
          <a:xfrm>
            <a:off x="10482942" y="9769432"/>
            <a:ext cx="3200400" cy="128701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ctr"/>
            <a:r>
              <a:rPr lang="en-US" sz="6000" b="1" dirty="0" smtClean="0">
                <a:solidFill>
                  <a:schemeClr val="bg1">
                    <a:lumMod val="50000"/>
                  </a:schemeClr>
                </a:solidFill>
                <a:latin typeface="Helvetica Neue" charset="0"/>
                <a:ea typeface="Helvetica Neue" charset="0"/>
                <a:cs typeface="Helvetica Neue" charset="0"/>
              </a:rPr>
              <a:t>Robust</a:t>
            </a:r>
            <a:endParaRPr lang="en-US" sz="6000" b="1" dirty="0">
              <a:solidFill>
                <a:schemeClr val="bg1">
                  <a:lumMod val="50000"/>
                </a:schemeClr>
              </a:solidFill>
              <a:latin typeface="Helvetica Neue" charset="0"/>
              <a:ea typeface="Helvetica Neue" charset="0"/>
              <a:cs typeface="Helvetica Neue" charset="0"/>
            </a:endParaRPr>
          </a:p>
        </p:txBody>
      </p:sp>
      <p:sp>
        <p:nvSpPr>
          <p:cNvPr id="17" name="Text Placeholder 1"/>
          <p:cNvSpPr txBox="1">
            <a:spLocks/>
          </p:cNvSpPr>
          <p:nvPr/>
        </p:nvSpPr>
        <p:spPr>
          <a:xfrm>
            <a:off x="2588075" y="11056861"/>
            <a:ext cx="19643274" cy="154598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l"/>
            <a:r>
              <a:rPr lang="en-US" sz="6000" b="1" dirty="0" smtClean="0">
                <a:solidFill>
                  <a:schemeClr val="bg1"/>
                </a:solidFill>
                <a:latin typeface="Helvetica Neue" charset="0"/>
                <a:ea typeface="Helvetica Neue" charset="0"/>
                <a:cs typeface="Helvetica Neue" charset="0"/>
              </a:rPr>
              <a:t>Handle faults and overload that is inevitable at scale</a:t>
            </a:r>
            <a:endParaRPr lang="en-US" sz="6000" b="1" dirty="0">
              <a:solidFill>
                <a:schemeClr val="bg1"/>
              </a:solidFill>
              <a:latin typeface="Helvetica Neue" charset="0"/>
              <a:ea typeface="Helvetica Neue" charset="0"/>
              <a:cs typeface="Helvetica Neue" charset="0"/>
            </a:endParaRPr>
          </a:p>
        </p:txBody>
      </p:sp>
      <p:sp>
        <p:nvSpPr>
          <p:cNvPr id="20" name="Text Placeholder 1"/>
          <p:cNvSpPr txBox="1">
            <a:spLocks/>
          </p:cNvSpPr>
          <p:nvPr/>
        </p:nvSpPr>
        <p:spPr>
          <a:xfrm>
            <a:off x="8329611" y="4438351"/>
            <a:ext cx="7507062" cy="90122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l"/>
            <a:r>
              <a:rPr lang="en-US" sz="6000" b="1" dirty="0" smtClean="0">
                <a:solidFill>
                  <a:srgbClr val="00B050"/>
                </a:solidFill>
                <a:latin typeface="Helvetica Neue" charset="0"/>
                <a:ea typeface="Helvetica Neue" charset="0"/>
                <a:cs typeface="Helvetica Neue" charset="0"/>
              </a:rPr>
              <a:t>2.3x ~ 9.3x speedup</a:t>
            </a:r>
            <a:endParaRPr lang="en-US" sz="6000" b="1" dirty="0">
              <a:solidFill>
                <a:srgbClr val="00B050"/>
              </a:solidFill>
              <a:latin typeface="Helvetica Neue" charset="0"/>
              <a:ea typeface="Helvetica Neue" charset="0"/>
              <a:cs typeface="Helvetica Neue" charset="0"/>
            </a:endParaRPr>
          </a:p>
        </p:txBody>
      </p:sp>
      <p:sp>
        <p:nvSpPr>
          <p:cNvPr id="22" name="Text Placeholder 1"/>
          <p:cNvSpPr txBox="1">
            <a:spLocks/>
          </p:cNvSpPr>
          <p:nvPr/>
        </p:nvSpPr>
        <p:spPr>
          <a:xfrm>
            <a:off x="6161314" y="7682293"/>
            <a:ext cx="11843657" cy="102627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l"/>
            <a:r>
              <a:rPr lang="en-US" sz="6000" b="1" dirty="0" smtClean="0">
                <a:solidFill>
                  <a:srgbClr val="00B050"/>
                </a:solidFill>
                <a:latin typeface="Helvetica Neue" charset="0"/>
                <a:ea typeface="Helvetica Neue" charset="0"/>
                <a:cs typeface="Helvetica Neue" charset="0"/>
              </a:rPr>
              <a:t>One system for 15+ applications</a:t>
            </a:r>
            <a:endParaRPr lang="en-US" sz="6000" b="1" dirty="0">
              <a:solidFill>
                <a:srgbClr val="00B050"/>
              </a:solidFill>
              <a:latin typeface="Helvetica Neue" charset="0"/>
              <a:ea typeface="Helvetica Neue" charset="0"/>
              <a:cs typeface="Helvetica Neue" charset="0"/>
            </a:endParaRPr>
          </a:p>
        </p:txBody>
      </p:sp>
      <p:sp>
        <p:nvSpPr>
          <p:cNvPr id="23" name="Text Placeholder 1"/>
          <p:cNvSpPr txBox="1">
            <a:spLocks/>
          </p:cNvSpPr>
          <p:nvPr/>
        </p:nvSpPr>
        <p:spPr>
          <a:xfrm>
            <a:off x="7097485" y="11056446"/>
            <a:ext cx="9971314" cy="873877"/>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7093" marR="27093" defTabSz="609600">
              <a:lnSpc>
                <a:spcPct val="110000"/>
              </a:lnSpc>
              <a:spcBef>
                <a:spcPts val="1000"/>
              </a:spcBef>
              <a:buClr>
                <a:srgbClr val="62D966"/>
              </a:buClr>
              <a:defRPr sz="4400">
                <a:solidFill>
                  <a:srgbClr val="FFFFFF"/>
                </a:solidFill>
                <a:uFill>
                  <a:solidFill>
                    <a:srgbClr val="FFFFFF"/>
                  </a:solidFill>
                </a:uFill>
                <a:latin typeface="+mn-lt"/>
                <a:ea typeface="+mn-ea"/>
                <a:cs typeface="+mn-cs"/>
                <a:sym typeface="Helvetica"/>
              </a:defRPr>
            </a:lvl1pPr>
            <a:lvl2pPr marL="593363" marR="27093" indent="-312270"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2pPr>
            <a:lvl3pPr marL="9144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3pPr>
            <a:lvl4pPr marL="11938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4pPr>
            <a:lvl5pPr marL="1473200" marR="27093" indent="-353906" defTabSz="609600">
              <a:lnSpc>
                <a:spcPct val="110000"/>
              </a:lnSpc>
              <a:spcBef>
                <a:spcPts val="1000"/>
              </a:spcBef>
              <a:buClr>
                <a:srgbClr val="DFAC3F"/>
              </a:buClr>
              <a:buSzPct val="125000"/>
              <a:buChar char="•"/>
              <a:defRPr sz="4400">
                <a:solidFill>
                  <a:srgbClr val="FFFFFF"/>
                </a:solidFill>
                <a:uFill>
                  <a:solidFill>
                    <a:srgbClr val="FFFFFF"/>
                  </a:solidFill>
                </a:uFill>
                <a:latin typeface="+mn-lt"/>
                <a:ea typeface="+mn-ea"/>
                <a:cs typeface="+mn-cs"/>
                <a:sym typeface="Helvetica"/>
              </a:defRPr>
            </a:lvl5pPr>
            <a:lvl6pPr marL="17526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6pPr>
            <a:lvl7pPr marL="20320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7pPr>
            <a:lvl8pPr marL="23114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8pPr>
            <a:lvl9pPr marL="2590800" marR="27093" indent="-353906" defTabSz="609600">
              <a:lnSpc>
                <a:spcPct val="110000"/>
              </a:lnSpc>
              <a:spcBef>
                <a:spcPts val="1000"/>
              </a:spcBef>
              <a:buClr>
                <a:srgbClr val="62D966"/>
              </a:buClr>
              <a:buSzPct val="125000"/>
              <a:buChar char="•"/>
              <a:defRPr sz="4400">
                <a:solidFill>
                  <a:srgbClr val="FFFFFF"/>
                </a:solidFill>
                <a:uFill>
                  <a:solidFill>
                    <a:srgbClr val="FFFFFF"/>
                  </a:solidFill>
                </a:uFill>
                <a:latin typeface="+mn-lt"/>
                <a:ea typeface="+mn-ea"/>
                <a:cs typeface="+mn-cs"/>
                <a:sym typeface="Helvetica"/>
              </a:defRPr>
            </a:lvl9pPr>
          </a:lstStyle>
          <a:p>
            <a:pPr algn="l"/>
            <a:r>
              <a:rPr lang="en-US" sz="6000" b="1" smtClean="0">
                <a:solidFill>
                  <a:srgbClr val="00B050"/>
                </a:solidFill>
                <a:latin typeface="Helvetica Neue" charset="0"/>
                <a:ea typeface="Helvetica Neue" charset="0"/>
                <a:cs typeface="Helvetica Neue" charset="0"/>
              </a:rPr>
              <a:t>Tolerate </a:t>
            </a:r>
            <a:r>
              <a:rPr lang="en-US" sz="6000" b="1" dirty="0" smtClean="0">
                <a:solidFill>
                  <a:srgbClr val="00B050"/>
                </a:solidFill>
                <a:latin typeface="Helvetica Neue" charset="0"/>
                <a:ea typeface="Helvetica Neue" charset="0"/>
                <a:cs typeface="Helvetica Neue" charset="0"/>
              </a:rPr>
              <a:t>3x </a:t>
            </a:r>
            <a:r>
              <a:rPr lang="en-US" sz="6000" b="1" smtClean="0">
                <a:solidFill>
                  <a:srgbClr val="00B050"/>
                </a:solidFill>
                <a:latin typeface="Helvetica Neue" charset="0"/>
                <a:ea typeface="Helvetica Neue" charset="0"/>
                <a:cs typeface="Helvetica Neue" charset="0"/>
              </a:rPr>
              <a:t>traffic spike</a:t>
            </a:r>
            <a:endParaRPr lang="en-US" sz="6000" b="1" dirty="0">
              <a:solidFill>
                <a:srgbClr val="00B050"/>
              </a:solidFill>
              <a:latin typeface="Helvetica Neue" charset="0"/>
              <a:ea typeface="Helvetica Neue" charset="0"/>
              <a:cs typeface="Helvetica Neue" charset="0"/>
            </a:endParaRPr>
          </a:p>
        </p:txBody>
      </p:sp>
      <p:sp>
        <p:nvSpPr>
          <p:cNvPr id="14" name="Rectangle 13"/>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44</a:t>
            </a:r>
            <a:endParaRPr lang="en-US" dirty="0"/>
          </a:p>
        </p:txBody>
      </p:sp>
    </p:spTree>
    <p:extLst>
      <p:ext uri="{BB962C8B-B14F-4D97-AF65-F5344CB8AC3E}">
        <p14:creationId xmlns:p14="http://schemas.microsoft.com/office/powerpoint/2010/main" val="137149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524000" y="2858151"/>
            <a:ext cx="21336000" cy="7410704"/>
          </a:xfrm>
        </p:spPr>
        <p:txBody>
          <a:bodyPr/>
          <a:lstStyle/>
          <a:p>
            <a:pPr marL="857250" indent="-857250">
              <a:buFont typeface="Arial" charset="0"/>
              <a:buChar char="•"/>
            </a:pPr>
            <a:r>
              <a:rPr lang="en-US" dirty="0" smtClean="0"/>
              <a:t>Advanced DAG control</a:t>
            </a:r>
          </a:p>
          <a:p>
            <a:pPr marL="1771650" lvl="1" indent="-857250">
              <a:buFont typeface="Arial" charset="0"/>
              <a:buChar char="•"/>
            </a:pPr>
            <a:r>
              <a:rPr lang="en-US" dirty="0" smtClean="0"/>
              <a:t>Task group: batch multiple tasks for schedule</a:t>
            </a:r>
            <a:endParaRPr lang="en-US" dirty="0"/>
          </a:p>
          <a:p>
            <a:pPr marL="1771650" lvl="1" indent="-857250">
              <a:buFont typeface="Arial" charset="0"/>
              <a:buChar char="•"/>
            </a:pPr>
            <a:r>
              <a:rPr lang="en-US" dirty="0" smtClean="0"/>
              <a:t>Priority control: annotate latency-sensitive task</a:t>
            </a:r>
          </a:p>
          <a:p>
            <a:pPr marL="1771650" lvl="1" indent="-857250">
              <a:buFont typeface="Arial" charset="0"/>
              <a:buChar char="•"/>
            </a:pPr>
            <a:r>
              <a:rPr lang="en-US" dirty="0" smtClean="0"/>
              <a:t>Optional task: okay to fail or skip</a:t>
            </a:r>
          </a:p>
          <a:p>
            <a:pPr marL="1771650" lvl="1" indent="-857250">
              <a:buFont typeface="Arial" charset="0"/>
              <a:buChar char="•"/>
            </a:pPr>
            <a:r>
              <a:rPr lang="en-US" dirty="0" smtClean="0"/>
              <a:t>Customizable error handling: early termination</a:t>
            </a:r>
          </a:p>
          <a:p>
            <a:pPr marL="857250" indent="-857250">
              <a:buFont typeface="Arial" charset="0"/>
              <a:buChar char="•"/>
            </a:pPr>
            <a:r>
              <a:rPr lang="en-US" dirty="0" smtClean="0"/>
              <a:t>Failure monitoring and recovery</a:t>
            </a:r>
          </a:p>
          <a:p>
            <a:pPr marL="857250" indent="-857250">
              <a:buFont typeface="Arial" charset="0"/>
              <a:buChar char="•"/>
            </a:pPr>
            <a:r>
              <a:rPr lang="en-US" dirty="0" smtClean="0"/>
              <a:t>Overload scenario caused by Kraken and system bugs</a:t>
            </a:r>
          </a:p>
          <a:p>
            <a:pPr marL="857250" indent="-857250">
              <a:buFont typeface="Arial" charset="0"/>
              <a:buChar char="•"/>
            </a:pPr>
            <a:r>
              <a:rPr lang="en-US" dirty="0" smtClean="0"/>
              <a:t>Lessons learned</a:t>
            </a:r>
          </a:p>
        </p:txBody>
      </p:sp>
      <p:sp>
        <p:nvSpPr>
          <p:cNvPr id="3" name="Title 2"/>
          <p:cNvSpPr>
            <a:spLocks noGrp="1"/>
          </p:cNvSpPr>
          <p:nvPr>
            <p:ph type="title"/>
          </p:nvPr>
        </p:nvSpPr>
        <p:spPr/>
        <p:txBody>
          <a:bodyPr/>
          <a:lstStyle/>
          <a:p>
            <a:r>
              <a:rPr lang="en-US" dirty="0" smtClean="0"/>
              <a:t>More details in paper</a:t>
            </a:r>
            <a:endParaRPr lang="en-US" dirty="0"/>
          </a:p>
        </p:txBody>
      </p:sp>
      <p:sp>
        <p:nvSpPr>
          <p:cNvPr id="4" name="Rectangle 3"/>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45</a:t>
            </a:r>
            <a:endParaRPr lang="en-US" dirty="0"/>
          </a:p>
        </p:txBody>
      </p:sp>
    </p:spTree>
    <p:extLst>
      <p:ext uri="{BB962C8B-B14F-4D97-AF65-F5344CB8AC3E}">
        <p14:creationId xmlns:p14="http://schemas.microsoft.com/office/powerpoint/2010/main" val="781844106"/>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524000" y="2879725"/>
            <a:ext cx="21336000" cy="10068179"/>
          </a:xfrm>
        </p:spPr>
        <p:txBody>
          <a:bodyPr/>
          <a:lstStyle/>
          <a:p>
            <a:r>
              <a:rPr lang="en-US" dirty="0" smtClean="0"/>
              <a:t>Batch processing</a:t>
            </a:r>
          </a:p>
          <a:p>
            <a:pPr lvl="1"/>
            <a:r>
              <a:rPr lang="en-US" dirty="0" smtClean="0"/>
              <a:t>MapReduce, Dryad, Piccolo, CIEL, Spark, Naiad</a:t>
            </a:r>
          </a:p>
          <a:p>
            <a:endParaRPr lang="en-US" dirty="0" smtClean="0"/>
          </a:p>
          <a:p>
            <a:r>
              <a:rPr lang="en-US" dirty="0" smtClean="0"/>
              <a:t>Stream processing</a:t>
            </a:r>
          </a:p>
          <a:p>
            <a:pPr lvl="1"/>
            <a:r>
              <a:rPr lang="en-US" dirty="0" smtClean="0"/>
              <a:t>STREAM, Aurora, Spark streaming, </a:t>
            </a:r>
            <a:r>
              <a:rPr lang="en-US" dirty="0" err="1" smtClean="0"/>
              <a:t>JetStream</a:t>
            </a:r>
            <a:r>
              <a:rPr lang="en-US" dirty="0" smtClean="0"/>
              <a:t>, </a:t>
            </a:r>
            <a:r>
              <a:rPr lang="en-US" dirty="0" err="1" smtClean="0"/>
              <a:t>StreamScope</a:t>
            </a:r>
            <a:endParaRPr lang="en-US" dirty="0" smtClean="0"/>
          </a:p>
          <a:p>
            <a:endParaRPr lang="en-US" dirty="0" smtClean="0"/>
          </a:p>
          <a:p>
            <a:r>
              <a:rPr lang="en-US" dirty="0" smtClean="0"/>
              <a:t>Video processing at scale</a:t>
            </a:r>
          </a:p>
          <a:p>
            <a:pPr lvl="1"/>
            <a:r>
              <a:rPr lang="en-US" dirty="0" smtClean="0"/>
              <a:t>Netflix, </a:t>
            </a:r>
            <a:r>
              <a:rPr lang="en-US" dirty="0" err="1" smtClean="0"/>
              <a:t>ExCamera</a:t>
            </a:r>
            <a:r>
              <a:rPr lang="en-US" dirty="0" smtClean="0"/>
              <a:t>, Chess-VPS, </a:t>
            </a:r>
            <a:r>
              <a:rPr lang="en-US" dirty="0" err="1" smtClean="0"/>
              <a:t>VideoStorm</a:t>
            </a:r>
            <a:endParaRPr lang="en-US" dirty="0"/>
          </a:p>
        </p:txBody>
      </p:sp>
      <p:sp>
        <p:nvSpPr>
          <p:cNvPr id="3" name="Title 2"/>
          <p:cNvSpPr>
            <a:spLocks noGrp="1"/>
          </p:cNvSpPr>
          <p:nvPr>
            <p:ph type="title"/>
          </p:nvPr>
        </p:nvSpPr>
        <p:spPr/>
        <p:txBody>
          <a:bodyPr/>
          <a:lstStyle/>
          <a:p>
            <a:r>
              <a:rPr lang="en-US" dirty="0" smtClean="0"/>
              <a:t>Related work</a:t>
            </a:r>
            <a:endParaRPr lang="en-US" dirty="0"/>
          </a:p>
        </p:txBody>
      </p:sp>
      <p:sp>
        <p:nvSpPr>
          <p:cNvPr id="6" name="Shape 167"/>
          <p:cNvSpPr/>
          <p:nvPr/>
        </p:nvSpPr>
        <p:spPr>
          <a:xfrm>
            <a:off x="1450848" y="4102608"/>
            <a:ext cx="21409152" cy="1456944"/>
          </a:xfrm>
          <a:prstGeom prst="roundRect">
            <a:avLst>
              <a:gd name="adj" fmla="val 20465"/>
            </a:avLst>
          </a:prstGeom>
          <a:solidFill>
            <a:srgbClr val="FFFFFF">
              <a:alpha val="90000"/>
            </a:srgbClr>
          </a:solidFill>
          <a:ln w="12700" cap="flat">
            <a:noFill/>
            <a:miter lim="400000"/>
          </a:ln>
          <a:effectLst/>
        </p:spPr>
        <p:txBody>
          <a:bodyPr wrap="square" lIns="0" tIns="0" rIns="0" bIns="0" numCol="1" anchor="ctr">
            <a:noAutofit/>
          </a:bodyPr>
          <a:lstStyle/>
          <a:p>
            <a:pPr marL="23145" marR="23145" algn="l"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7000" dirty="0" smtClean="0">
                <a:solidFill>
                  <a:schemeClr val="bg1"/>
                </a:solidFill>
                <a:latin typeface="FreightSansLFPro"/>
                <a:ea typeface="+mj-ea"/>
                <a:cs typeface="+mj-cs"/>
                <a:sym typeface="Helvetica"/>
              </a:rPr>
              <a:t>  </a:t>
            </a:r>
            <a:r>
              <a:rPr lang="en-US" sz="6600" dirty="0">
                <a:solidFill>
                  <a:schemeClr val="accent1"/>
                </a:solidFill>
                <a:effectLst>
                  <a:outerShdw blurRad="38100" dist="12700" dir="5400000" rotWithShape="0">
                    <a:srgbClr val="000000">
                      <a:alpha val="50000"/>
                    </a:srgbClr>
                  </a:outerShdw>
                </a:effectLst>
                <a:uFill>
                  <a:solidFill/>
                </a:uFill>
                <a:latin typeface="FreightSansLFPro"/>
                <a:ea typeface="+mj-ea"/>
                <a:cs typeface="+mj-cs"/>
                <a:sym typeface="Helvetica"/>
              </a:rPr>
              <a:t>SVE overlaps data ingestion and processing</a:t>
            </a:r>
          </a:p>
        </p:txBody>
      </p:sp>
      <p:sp>
        <p:nvSpPr>
          <p:cNvPr id="7" name="Shape 167"/>
          <p:cNvSpPr/>
          <p:nvPr/>
        </p:nvSpPr>
        <p:spPr>
          <a:xfrm>
            <a:off x="1487424" y="7912608"/>
            <a:ext cx="21409152" cy="1456944"/>
          </a:xfrm>
          <a:prstGeom prst="roundRect">
            <a:avLst>
              <a:gd name="adj" fmla="val 20465"/>
            </a:avLst>
          </a:prstGeom>
          <a:solidFill>
            <a:srgbClr val="FFFFFF">
              <a:alpha val="90000"/>
            </a:srgbClr>
          </a:solidFill>
          <a:ln w="12700" cap="flat">
            <a:noFill/>
            <a:miter lim="400000"/>
          </a:ln>
          <a:effectLst/>
        </p:spPr>
        <p:txBody>
          <a:bodyPr wrap="square" lIns="0" tIns="0" rIns="0" bIns="0" numCol="1" anchor="ctr">
            <a:noAutofit/>
          </a:bodyPr>
          <a:lstStyle/>
          <a:p>
            <a:pPr marL="23145" marR="23145" algn="l"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6600" dirty="0" smtClean="0">
                <a:solidFill>
                  <a:schemeClr val="bg1"/>
                </a:solidFill>
                <a:latin typeface="FreightSansLFPro"/>
                <a:ea typeface="+mj-ea"/>
                <a:cs typeface="+mj-cs"/>
                <a:sym typeface="Helvetica"/>
              </a:rPr>
              <a:t>  </a:t>
            </a:r>
            <a:r>
              <a:rPr lang="en-US" sz="6600" dirty="0" smtClean="0">
                <a:solidFill>
                  <a:schemeClr val="accent1"/>
                </a:solidFill>
                <a:latin typeface="FreightSansLFPro"/>
                <a:ea typeface="+mj-ea"/>
                <a:cs typeface="+mj-cs"/>
                <a:sym typeface="Helvetica"/>
              </a:rPr>
              <a:t>SVE offers dynamic DAG generation per input</a:t>
            </a:r>
            <a:endParaRPr lang="en-US" sz="6600" dirty="0">
              <a:solidFill>
                <a:schemeClr val="accent1"/>
              </a:solidFill>
              <a:latin typeface="FreightSansLFPro"/>
              <a:ea typeface="+mj-ea"/>
              <a:cs typeface="+mj-cs"/>
              <a:sym typeface="Helvetica"/>
            </a:endParaRPr>
          </a:p>
        </p:txBody>
      </p:sp>
      <p:sp>
        <p:nvSpPr>
          <p:cNvPr id="8" name="Shape 167"/>
          <p:cNvSpPr/>
          <p:nvPr/>
        </p:nvSpPr>
        <p:spPr>
          <a:xfrm>
            <a:off x="1560576" y="11679063"/>
            <a:ext cx="21409152" cy="1456944"/>
          </a:xfrm>
          <a:prstGeom prst="roundRect">
            <a:avLst>
              <a:gd name="adj" fmla="val 20465"/>
            </a:avLst>
          </a:prstGeom>
          <a:solidFill>
            <a:srgbClr val="FFFFFF">
              <a:alpha val="90000"/>
            </a:srgbClr>
          </a:solidFill>
          <a:ln w="12700" cap="flat">
            <a:noFill/>
            <a:miter lim="400000"/>
          </a:ln>
          <a:effectLst/>
        </p:spPr>
        <p:txBody>
          <a:bodyPr wrap="square" lIns="0" tIns="0" rIns="0" bIns="0" numCol="1" anchor="ctr">
            <a:noAutofit/>
          </a:bodyPr>
          <a:lstStyle/>
          <a:p>
            <a:pPr marL="23145" marR="23145" algn="l" defTabSz="342900">
              <a:lnSpc>
                <a:spcPct val="90000"/>
              </a:lnSpc>
              <a:defRPr>
                <a:solidFill>
                  <a:srgbClr val="FFFFFF"/>
                </a:solidFill>
                <a:effectLst>
                  <a:outerShdw blurRad="38100" dist="12700" dir="5400000" rotWithShape="0">
                    <a:srgbClr val="000000">
                      <a:alpha val="50000"/>
                    </a:srgbClr>
                  </a:outerShdw>
                </a:effectLst>
                <a:uFill>
                  <a:solidFill/>
                </a:uFill>
                <a:latin typeface="Gill Sans"/>
                <a:ea typeface="Gill Sans"/>
                <a:cs typeface="Gill Sans"/>
                <a:sym typeface="Gill Sans"/>
              </a:defRPr>
            </a:pPr>
            <a:r>
              <a:rPr lang="en-US" sz="6600" dirty="0" smtClean="0">
                <a:solidFill>
                  <a:schemeClr val="accent1"/>
                </a:solidFill>
                <a:effectLst>
                  <a:outerShdw blurRad="38100" dist="12700" dir="5400000" rotWithShape="0">
                    <a:srgbClr val="000000">
                      <a:alpha val="50000"/>
                    </a:srgbClr>
                  </a:outerShdw>
                </a:effectLst>
                <a:uFill>
                  <a:solidFill/>
                </a:uFill>
                <a:latin typeface="FreightSansLFPro"/>
                <a:sym typeface="Helvetica"/>
              </a:rPr>
              <a:t>  SVE support many production apps</a:t>
            </a:r>
            <a:endParaRPr lang="en-US" sz="6600" dirty="0">
              <a:solidFill>
                <a:schemeClr val="accent1"/>
              </a:solidFill>
              <a:effectLst>
                <a:outerShdw blurRad="38100" dist="12700" dir="5400000" rotWithShape="0">
                  <a:srgbClr val="000000">
                    <a:alpha val="50000"/>
                  </a:srgbClr>
                </a:outerShdw>
              </a:effectLst>
              <a:uFill>
                <a:solidFill/>
              </a:uFill>
              <a:latin typeface="FreightSansLFPro"/>
              <a:sym typeface="Helvetica"/>
            </a:endParaRPr>
          </a:p>
        </p:txBody>
      </p:sp>
      <p:sp>
        <p:nvSpPr>
          <p:cNvPr id="9" name="Rectangle 8"/>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46</a:t>
            </a:r>
            <a:endParaRPr lang="en-US" dirty="0"/>
          </a:p>
        </p:txBody>
      </p:sp>
    </p:spTree>
    <p:extLst>
      <p:ext uri="{BB962C8B-B14F-4D97-AF65-F5344CB8AC3E}">
        <p14:creationId xmlns:p14="http://schemas.microsoft.com/office/powerpoint/2010/main" val="1409686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524000" y="2879725"/>
            <a:ext cx="22860000" cy="10068179"/>
          </a:xfrm>
        </p:spPr>
        <p:txBody>
          <a:bodyPr/>
          <a:lstStyle/>
          <a:p>
            <a:r>
              <a:rPr lang="en-US" dirty="0" smtClean="0"/>
              <a:t>Deployed in production for </a:t>
            </a:r>
            <a:r>
              <a:rPr lang="en-US" dirty="0" smtClean="0">
                <a:solidFill>
                  <a:schemeClr val="accent1"/>
                </a:solidFill>
              </a:rPr>
              <a:t>2 years</a:t>
            </a:r>
          </a:p>
          <a:p>
            <a:endParaRPr lang="en-US" sz="2800" dirty="0" smtClean="0">
              <a:solidFill>
                <a:schemeClr val="accent1"/>
              </a:solidFill>
            </a:endParaRPr>
          </a:p>
          <a:p>
            <a:r>
              <a:rPr lang="en-US" dirty="0" smtClean="0">
                <a:solidFill>
                  <a:schemeClr val="accent1"/>
                </a:solidFill>
              </a:rPr>
              <a:t>Speedy </a:t>
            </a:r>
            <a:r>
              <a:rPr lang="en-US" dirty="0" smtClean="0"/>
              <a:t>to enable users to share videos quickly</a:t>
            </a:r>
          </a:p>
          <a:p>
            <a:pPr lvl="1"/>
            <a:r>
              <a:rPr lang="en-US" sz="6000" dirty="0" smtClean="0"/>
              <a:t>Harness parallelism in upload, processing, and storage</a:t>
            </a:r>
            <a:endParaRPr lang="en-US" sz="6000" dirty="0"/>
          </a:p>
          <a:p>
            <a:endParaRPr lang="en-US" sz="2800" dirty="0" smtClean="0">
              <a:solidFill>
                <a:schemeClr val="accent1"/>
              </a:solidFill>
            </a:endParaRPr>
          </a:p>
          <a:p>
            <a:r>
              <a:rPr lang="en-US" dirty="0" smtClean="0">
                <a:solidFill>
                  <a:schemeClr val="accent1"/>
                </a:solidFill>
              </a:rPr>
              <a:t>Flexible</a:t>
            </a:r>
            <a:r>
              <a:rPr lang="en-US" dirty="0" smtClean="0"/>
              <a:t> to support 15 app with tens of millions of uploads/day</a:t>
            </a:r>
          </a:p>
          <a:p>
            <a:pPr lvl="1"/>
            <a:r>
              <a:rPr lang="en-US" sz="6000" dirty="0" smtClean="0"/>
              <a:t>Dynamic DAG generation on the stream-of-tracks abstraction</a:t>
            </a:r>
          </a:p>
          <a:p>
            <a:endParaRPr lang="en-US" sz="2800" dirty="0" smtClean="0">
              <a:solidFill>
                <a:schemeClr val="accent1"/>
              </a:solidFill>
            </a:endParaRPr>
          </a:p>
          <a:p>
            <a:r>
              <a:rPr lang="en-US" dirty="0" smtClean="0">
                <a:solidFill>
                  <a:schemeClr val="accent1"/>
                </a:solidFill>
              </a:rPr>
              <a:t>Robust</a:t>
            </a:r>
            <a:r>
              <a:rPr lang="en-US" dirty="0" smtClean="0"/>
              <a:t> to tolerate faults and overload at scale</a:t>
            </a:r>
          </a:p>
          <a:p>
            <a:pPr lvl="1"/>
            <a:r>
              <a:rPr lang="en-US" sz="6000" dirty="0" smtClean="0"/>
              <a:t>Prioritize processing and then shed load to other DCs or the future</a:t>
            </a:r>
            <a:endParaRPr lang="en-US" sz="6000" dirty="0"/>
          </a:p>
        </p:txBody>
      </p:sp>
      <p:sp>
        <p:nvSpPr>
          <p:cNvPr id="3" name="Title 2"/>
          <p:cNvSpPr>
            <a:spLocks noGrp="1"/>
          </p:cNvSpPr>
          <p:nvPr>
            <p:ph type="title"/>
          </p:nvPr>
        </p:nvSpPr>
        <p:spPr/>
        <p:txBody>
          <a:bodyPr/>
          <a:lstStyle/>
          <a:p>
            <a:r>
              <a:rPr lang="en-US" dirty="0" smtClean="0"/>
              <a:t>Streaming Video Engine</a:t>
            </a:r>
            <a:endParaRPr lang="en-US" dirty="0"/>
          </a:p>
        </p:txBody>
      </p:sp>
      <p:sp>
        <p:nvSpPr>
          <p:cNvPr id="4" name="Rectangle 3"/>
          <p:cNvSpPr/>
          <p:nvPr/>
        </p:nvSpPr>
        <p:spPr>
          <a:xfrm>
            <a:off x="22860000" y="12633158"/>
            <a:ext cx="1460355" cy="1107996"/>
          </a:xfrm>
          <a:prstGeom prst="rect">
            <a:avLst/>
          </a:prstGeom>
        </p:spPr>
        <p:txBody>
          <a:bodyPr wrap="square">
            <a:spAutoFit/>
          </a:bodyPr>
          <a:lstStyle/>
          <a:p>
            <a:r>
              <a:rPr lang="en-US" sz="6000" b="1" dirty="0" smtClean="0">
                <a:latin typeface="FreightSansLFPro"/>
                <a:ea typeface="Helvetica"/>
                <a:cs typeface="FreightSansLFPro"/>
                <a:sym typeface="Helvetica"/>
              </a:rPr>
              <a:t>47</a:t>
            </a:r>
            <a:endParaRPr lang="en-US" dirty="0"/>
          </a:p>
        </p:txBody>
      </p:sp>
    </p:spTree>
    <p:extLst>
      <p:ext uri="{BB962C8B-B14F-4D97-AF65-F5344CB8AC3E}">
        <p14:creationId xmlns:p14="http://schemas.microsoft.com/office/powerpoint/2010/main" val="7827042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524000" y="2879725"/>
            <a:ext cx="22860000" cy="10068179"/>
          </a:xfrm>
        </p:spPr>
        <p:txBody>
          <a:bodyPr/>
          <a:lstStyle/>
          <a:p>
            <a:r>
              <a:rPr lang="en-US" dirty="0" smtClean="0"/>
              <a:t>Deployed in production for </a:t>
            </a:r>
            <a:r>
              <a:rPr lang="en-US" dirty="0" smtClean="0">
                <a:solidFill>
                  <a:schemeClr val="accent1"/>
                </a:solidFill>
              </a:rPr>
              <a:t>2 years</a:t>
            </a:r>
          </a:p>
          <a:p>
            <a:endParaRPr lang="en-US" sz="2800" dirty="0" smtClean="0">
              <a:solidFill>
                <a:schemeClr val="accent1"/>
              </a:solidFill>
            </a:endParaRPr>
          </a:p>
          <a:p>
            <a:r>
              <a:rPr lang="en-US" dirty="0" smtClean="0">
                <a:solidFill>
                  <a:schemeClr val="accent1"/>
                </a:solidFill>
              </a:rPr>
              <a:t>Speedy </a:t>
            </a:r>
            <a:r>
              <a:rPr lang="en-US" dirty="0" smtClean="0"/>
              <a:t>to enable users to share videos quickly</a:t>
            </a:r>
          </a:p>
          <a:p>
            <a:pPr lvl="1"/>
            <a:r>
              <a:rPr lang="en-US" sz="6000" dirty="0" smtClean="0"/>
              <a:t>Harness parallelism in upload, processing, and storage</a:t>
            </a:r>
            <a:endParaRPr lang="en-US" sz="6000" dirty="0"/>
          </a:p>
          <a:p>
            <a:endParaRPr lang="en-US" sz="2800" dirty="0" smtClean="0">
              <a:solidFill>
                <a:schemeClr val="accent1"/>
              </a:solidFill>
            </a:endParaRPr>
          </a:p>
          <a:p>
            <a:r>
              <a:rPr lang="en-US" dirty="0" smtClean="0">
                <a:solidFill>
                  <a:schemeClr val="accent1"/>
                </a:solidFill>
              </a:rPr>
              <a:t>Flexible</a:t>
            </a:r>
            <a:r>
              <a:rPr lang="en-US" dirty="0" smtClean="0"/>
              <a:t> to support 15 app with tens of millions of uploads/day</a:t>
            </a:r>
          </a:p>
          <a:p>
            <a:pPr lvl="1"/>
            <a:r>
              <a:rPr lang="en-US" sz="6000" dirty="0" smtClean="0"/>
              <a:t>Dynamic DAG generation on the stream-of-tracks abstraction</a:t>
            </a:r>
          </a:p>
          <a:p>
            <a:endParaRPr lang="en-US" sz="2800" dirty="0" smtClean="0">
              <a:solidFill>
                <a:schemeClr val="accent1"/>
              </a:solidFill>
            </a:endParaRPr>
          </a:p>
          <a:p>
            <a:r>
              <a:rPr lang="en-US" dirty="0" smtClean="0">
                <a:solidFill>
                  <a:schemeClr val="accent1"/>
                </a:solidFill>
              </a:rPr>
              <a:t>Robust</a:t>
            </a:r>
            <a:r>
              <a:rPr lang="en-US" dirty="0" smtClean="0"/>
              <a:t> to tolerate faults and overload at scale</a:t>
            </a:r>
          </a:p>
          <a:p>
            <a:pPr lvl="1"/>
            <a:r>
              <a:rPr lang="en-US" sz="6000" dirty="0" smtClean="0"/>
              <a:t>Prioritize processing and then shed load to other DCs or the future</a:t>
            </a:r>
            <a:endParaRPr lang="en-US" sz="6000" dirty="0"/>
          </a:p>
        </p:txBody>
      </p:sp>
      <p:sp>
        <p:nvSpPr>
          <p:cNvPr id="3" name="Title 2"/>
          <p:cNvSpPr>
            <a:spLocks noGrp="1"/>
          </p:cNvSpPr>
          <p:nvPr>
            <p:ph type="title"/>
          </p:nvPr>
        </p:nvSpPr>
        <p:spPr/>
        <p:txBody>
          <a:bodyPr/>
          <a:lstStyle/>
          <a:p>
            <a:r>
              <a:rPr lang="en-US" dirty="0" smtClean="0"/>
              <a:t>Streaming Video Engine</a:t>
            </a:r>
            <a:endParaRPr lang="en-US" dirty="0"/>
          </a:p>
        </p:txBody>
      </p:sp>
      <p:sp>
        <p:nvSpPr>
          <p:cNvPr id="4" name="Rectangle 3"/>
          <p:cNvSpPr/>
          <p:nvPr/>
        </p:nvSpPr>
        <p:spPr>
          <a:xfrm>
            <a:off x="22860000" y="12633158"/>
            <a:ext cx="1460355" cy="1107996"/>
          </a:xfrm>
          <a:prstGeom prst="rect">
            <a:avLst/>
          </a:prstGeom>
        </p:spPr>
        <p:txBody>
          <a:bodyPr wrap="square">
            <a:spAutoFit/>
          </a:bodyPr>
          <a:lstStyle/>
          <a:p>
            <a:r>
              <a:rPr lang="en-US" sz="6000" b="1" smtClean="0">
                <a:latin typeface="FreightSansLFPro"/>
                <a:ea typeface="Helvetica"/>
                <a:cs typeface="FreightSansLFPro"/>
                <a:sym typeface="Helvetica"/>
              </a:rPr>
              <a:t>47</a:t>
            </a:r>
            <a:endParaRPr lang="en-US" dirty="0"/>
          </a:p>
        </p:txBody>
      </p:sp>
    </p:spTree>
    <p:extLst>
      <p:ext uri="{BB962C8B-B14F-4D97-AF65-F5344CB8AC3E}">
        <p14:creationId xmlns:p14="http://schemas.microsoft.com/office/powerpoint/2010/main" val="1522888938"/>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p:nvPr/>
        </p:nvSpPr>
        <p:spPr>
          <a:xfrm>
            <a:off x="5531071" y="2919413"/>
            <a:ext cx="3362211" cy="7877177"/>
          </a:xfrm>
          <a:prstGeom prst="roundRect">
            <a:avLst>
              <a:gd name="adj" fmla="val 3958"/>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lstStyle/>
          <a:p>
            <a:pPr>
              <a:lnSpc>
                <a:spcPct val="100000"/>
              </a:lnSpc>
            </a:pPr>
            <a:endParaRPr sz="4085" dirty="0">
              <a:solidFill>
                <a:schemeClr val="accent2"/>
              </a:solidFill>
            </a:endParaRPr>
          </a:p>
          <a:p>
            <a:pPr>
              <a:lnSpc>
                <a:spcPct val="100000"/>
              </a:lnSpc>
            </a:pPr>
            <a:r>
              <a:rPr sz="4085" dirty="0">
                <a:solidFill>
                  <a:schemeClr val="bg1">
                    <a:lumMod val="50000"/>
                  </a:schemeClr>
                </a:solidFill>
              </a:rPr>
              <a:t>Web Server</a:t>
            </a:r>
          </a:p>
        </p:txBody>
      </p:sp>
      <p:sp>
        <p:nvSpPr>
          <p:cNvPr id="272" name="Shape 272"/>
          <p:cNvSpPr/>
          <p:nvPr/>
        </p:nvSpPr>
        <p:spPr>
          <a:xfrm>
            <a:off x="594479" y="2917293"/>
            <a:ext cx="3362211" cy="7881417"/>
          </a:xfrm>
          <a:prstGeom prst="roundRect">
            <a:avLst>
              <a:gd name="adj" fmla="val 3958"/>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lstStyle/>
          <a:p>
            <a:pPr>
              <a:lnSpc>
                <a:spcPct val="100000"/>
              </a:lnSpc>
            </a:pPr>
            <a:endParaRPr sz="4085" dirty="0">
              <a:solidFill>
                <a:schemeClr val="accent2"/>
              </a:solidFill>
            </a:endParaRPr>
          </a:p>
          <a:p>
            <a:pPr>
              <a:lnSpc>
                <a:spcPct val="100000"/>
              </a:lnSpc>
            </a:pPr>
            <a:r>
              <a:rPr sz="4085" dirty="0">
                <a:solidFill>
                  <a:schemeClr val="bg1">
                    <a:lumMod val="50000"/>
                  </a:schemeClr>
                </a:solidFill>
              </a:rPr>
              <a:t>Client</a:t>
            </a:r>
          </a:p>
        </p:txBody>
      </p:sp>
      <p:grpSp>
        <p:nvGrpSpPr>
          <p:cNvPr id="4" name="Group 3"/>
          <p:cNvGrpSpPr/>
          <p:nvPr/>
        </p:nvGrpSpPr>
        <p:grpSpPr>
          <a:xfrm>
            <a:off x="9061455" y="2917293"/>
            <a:ext cx="4749765" cy="6778690"/>
            <a:chOff x="9061046" y="2916779"/>
            <a:chExt cx="4750383" cy="6779572"/>
          </a:xfrm>
        </p:grpSpPr>
        <p:sp>
          <p:nvSpPr>
            <p:cNvPr id="22" name="Shape 245"/>
            <p:cNvSpPr/>
            <p:nvPr/>
          </p:nvSpPr>
          <p:spPr>
            <a:xfrm>
              <a:off x="10448780" y="2916779"/>
              <a:ext cx="3362649" cy="6779572"/>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endParaRPr lang="en-US" sz="4085" dirty="0">
                <a:solidFill>
                  <a:schemeClr val="bg1">
                    <a:lumMod val="50000"/>
                  </a:schemeClr>
                </a:solidFill>
              </a:endParaRPr>
            </a:p>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p:txBody>
        </p:sp>
        <p:sp>
          <p:nvSpPr>
            <p:cNvPr id="23" name="Shape 247"/>
            <p:cNvSpPr/>
            <p:nvPr/>
          </p:nvSpPr>
          <p:spPr>
            <a:xfrm>
              <a:off x="9061046" y="6400131"/>
              <a:ext cx="1219538" cy="942512"/>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sp>
        <p:nvSpPr>
          <p:cNvPr id="263" name="Shape 263"/>
          <p:cNvSpPr/>
          <p:nvPr/>
        </p:nvSpPr>
        <p:spPr>
          <a:xfrm>
            <a:off x="4143518" y="6400192"/>
            <a:ext cx="1219379" cy="942389"/>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 name="Title 2"/>
          <p:cNvSpPr>
            <a:spLocks noGrp="1"/>
          </p:cNvSpPr>
          <p:nvPr>
            <p:ph type="title"/>
          </p:nvPr>
        </p:nvSpPr>
        <p:spPr/>
        <p:txBody>
          <a:bodyPr/>
          <a:lstStyle/>
          <a:p>
            <a:r>
              <a:rPr lang="en-US" dirty="0" smtClean="0"/>
              <a:t>Legacy: preserve original for reliability</a:t>
            </a:r>
            <a:endParaRPr lang="en-US" dirty="0"/>
          </a:p>
        </p:txBody>
      </p:sp>
      <p:pic>
        <p:nvPicPr>
          <p:cNvPr id="2" name="Picture 1"/>
          <p:cNvPicPr>
            <a:picLocks/>
          </p:cNvPicPr>
          <p:nvPr/>
        </p:nvPicPr>
        <p:blipFill>
          <a:blip r:embed="rId3" cstate="screen">
            <a:extLst>
              <a:ext uri="{28A0092B-C50C-407E-A947-70E740481C1C}">
                <a14:useLocalDpi xmlns:a14="http://schemas.microsoft.com/office/drawing/2010/main"/>
              </a:ext>
            </a:extLst>
          </a:blip>
          <a:stretch>
            <a:fillRect/>
          </a:stretch>
        </p:blipFill>
        <p:spPr>
          <a:xfrm>
            <a:off x="5927382" y="5618304"/>
            <a:ext cx="2553891" cy="2553891"/>
          </a:xfrm>
          <a:prstGeom prst="rect">
            <a:avLst/>
          </a:prstGeom>
        </p:spPr>
      </p:pic>
      <p:grpSp>
        <p:nvGrpSpPr>
          <p:cNvPr id="19" name="Group 280"/>
          <p:cNvGrpSpPr/>
          <p:nvPr/>
        </p:nvGrpSpPr>
        <p:grpSpPr>
          <a:xfrm>
            <a:off x="595647" y="4488222"/>
            <a:ext cx="3424602" cy="6285096"/>
            <a:chOff x="0" y="0"/>
            <a:chExt cx="4527483" cy="8309189"/>
          </a:xfrm>
        </p:grpSpPr>
        <p:grpSp>
          <p:nvGrpSpPr>
            <p:cNvPr id="20" name="Group 277"/>
            <p:cNvGrpSpPr/>
            <p:nvPr/>
          </p:nvGrpSpPr>
          <p:grpSpPr>
            <a:xfrm>
              <a:off x="544497" y="880678"/>
              <a:ext cx="3375688" cy="6004223"/>
              <a:chOff x="0" y="0"/>
              <a:chExt cx="3375686" cy="6004221"/>
            </a:xfrm>
          </p:grpSpPr>
          <p:pic>
            <p:nvPicPr>
              <p:cNvPr id="25" name="IMG_138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375687" cy="6004222"/>
              </a:xfrm>
              <a:prstGeom prst="rect">
                <a:avLst/>
              </a:prstGeom>
              <a:ln w="12700" cap="flat">
                <a:noFill/>
                <a:miter lim="400000"/>
              </a:ln>
              <a:effectLst/>
            </p:spPr>
          </p:pic>
          <p:grpSp>
            <p:nvGrpSpPr>
              <p:cNvPr id="26" name="Group 276"/>
              <p:cNvGrpSpPr/>
              <p:nvPr/>
            </p:nvGrpSpPr>
            <p:grpSpPr>
              <a:xfrm>
                <a:off x="0" y="0"/>
                <a:ext cx="3375687" cy="180901"/>
                <a:chOff x="0" y="0"/>
                <a:chExt cx="3375686" cy="180900"/>
              </a:xfrm>
            </p:grpSpPr>
            <p:sp>
              <p:nvSpPr>
                <p:cNvPr id="27" name="Shape 274"/>
                <p:cNvSpPr/>
                <p:nvPr/>
              </p:nvSpPr>
              <p:spPr>
                <a:xfrm>
                  <a:off x="0" y="0"/>
                  <a:ext cx="3375687" cy="180901"/>
                </a:xfrm>
                <a:prstGeom prst="rect">
                  <a:avLst/>
                </a:prstGeom>
                <a:solidFill>
                  <a:srgbClr val="F6F7F8"/>
                </a:solidFill>
                <a:ln w="12700" cap="flat">
                  <a:noFill/>
                  <a:miter lim="400000"/>
                </a:ln>
                <a:effectLst/>
              </p:spPr>
              <p:txBody>
                <a:bodyPr wrap="square" lIns="38425" tIns="38425" rIns="38425" bIns="38425" numCol="1" anchor="ctr">
                  <a:noAutofit/>
                </a:bodyP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pic>
              <p:nvPicPr>
                <p:cNvPr id="28" name="10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595" y="41439"/>
                  <a:ext cx="3243611" cy="98022"/>
                </a:xfrm>
                <a:prstGeom prst="rect">
                  <a:avLst/>
                </a:prstGeom>
                <a:ln w="12700" cap="flat">
                  <a:noFill/>
                  <a:miter lim="400000"/>
                </a:ln>
                <a:effectLst/>
              </p:spPr>
            </p:pic>
          </p:grpSp>
        </p:grpSp>
        <p:pic>
          <p:nvPicPr>
            <p:cNvPr id="21" name="iphone6_b.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4527484" cy="8309190"/>
            </a:xfrm>
            <a:prstGeom prst="rect">
              <a:avLst/>
            </a:prstGeom>
            <a:ln w="12700" cap="flat">
              <a:noFill/>
              <a:miter lim="400000"/>
            </a:ln>
            <a:effectLst/>
          </p:spPr>
        </p:pic>
        <p:sp>
          <p:nvSpPr>
            <p:cNvPr id="24" name="Shape 279"/>
            <p:cNvSpPr/>
            <p:nvPr/>
          </p:nvSpPr>
          <p:spPr>
            <a:xfrm>
              <a:off x="622609" y="2389614"/>
              <a:ext cx="3250084" cy="290812"/>
            </a:xfrm>
            <a:prstGeom prst="rect">
              <a:avLst/>
            </a:prstGeom>
            <a:solidFill>
              <a:schemeClr val="accent2"/>
            </a:solidFill>
            <a:ln w="12700" cap="flat">
              <a:noFill/>
              <a:miter lim="400000"/>
            </a:ln>
            <a:effectLst/>
            <a:extLst>
              <a:ext uri="{C572A759-6A51-4108-AA02-DFA0A04FC94B}">
                <ma14:wrappingTextBoxFlag xmlns:ma14="http://schemas.microsoft.com/office/mac/drawingml/2011/main" val="1"/>
              </a:ext>
            </a:extLst>
          </p:spPr>
          <p:txBody>
            <a:bodyPr wrap="square" lIns="38425" tIns="38425" rIns="38425" bIns="38425" numCol="1" anchor="ctr">
              <a:noAutofit/>
            </a:bodyPr>
            <a:lstStyle/>
            <a:p>
              <a:pPr>
                <a:lnSpc>
                  <a:spcPct val="100000"/>
                </a:lnSpc>
                <a:defRPr sz="1200" b="0">
                  <a:solidFill>
                    <a:srgbClr val="000000"/>
                  </a:solidFill>
                </a:defRPr>
              </a:pPr>
              <a:r>
                <a:rPr sz="907"/>
                <a:t>She is having so much fun with #MSQRD</a:t>
              </a:r>
            </a:p>
          </p:txBody>
        </p:sp>
      </p:grpSp>
      <p:sp>
        <p:nvSpPr>
          <p:cNvPr id="18" name="Rectangle 17"/>
          <p:cNvSpPr/>
          <p:nvPr/>
        </p:nvSpPr>
        <p:spPr>
          <a:xfrm>
            <a:off x="22858612" y="12632407"/>
            <a:ext cx="1460165" cy="1107852"/>
          </a:xfrm>
          <a:prstGeom prst="rect">
            <a:avLst/>
          </a:prstGeom>
        </p:spPr>
        <p:txBody>
          <a:bodyPr wrap="square">
            <a:spAutoFit/>
          </a:bodyPr>
          <a:lstStyle/>
          <a:p>
            <a:r>
              <a:rPr lang="en-US" sz="5999" b="1" dirty="0">
                <a:latin typeface="FreightSansLFPro"/>
                <a:ea typeface="Helvetica"/>
                <a:cs typeface="FreightSansLFPro"/>
                <a:sym typeface="Helvetica"/>
              </a:rPr>
              <a:t>04</a:t>
            </a:r>
            <a:endParaRPr lang="en-US" sz="5999" dirty="0"/>
          </a:p>
        </p:txBody>
      </p:sp>
    </p:spTree>
    <p:extLst>
      <p:ext uri="{BB962C8B-B14F-4D97-AF65-F5344CB8AC3E}">
        <p14:creationId xmlns:p14="http://schemas.microsoft.com/office/powerpoint/2010/main" val="293142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39583E-6 -2.03704E-6 L 0.2015 -0.00081 " pathEditMode="relative" rAng="0" ptsTypes="AA">
                                      <p:cBhvr>
                                        <p:cTn id="10" dur="2000" fill="hold"/>
                                        <p:tgtEl>
                                          <p:spTgt spid="2"/>
                                        </p:tgtEl>
                                        <p:attrNameLst>
                                          <p:attrName>ppt_x</p:attrName>
                                          <p:attrName>ppt_y</p:attrName>
                                        </p:attrNameLst>
                                      </p:cBhvr>
                                      <p:rCtr x="1007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061455" y="2917293"/>
            <a:ext cx="4749765" cy="6778690"/>
            <a:chOff x="9061046" y="2916779"/>
            <a:chExt cx="4750383" cy="6779572"/>
          </a:xfrm>
        </p:grpSpPr>
        <p:sp>
          <p:nvSpPr>
            <p:cNvPr id="22" name="Shape 245"/>
            <p:cNvSpPr/>
            <p:nvPr/>
          </p:nvSpPr>
          <p:spPr>
            <a:xfrm>
              <a:off x="10448780" y="2916779"/>
              <a:ext cx="3362649" cy="6779572"/>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endParaRPr lang="en-US" sz="4085" dirty="0">
                <a:solidFill>
                  <a:schemeClr val="bg1">
                    <a:lumMod val="50000"/>
                  </a:schemeClr>
                </a:solidFill>
              </a:endParaRPr>
            </a:p>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p:txBody>
        </p:sp>
        <p:sp>
          <p:nvSpPr>
            <p:cNvPr id="23" name="Shape 247"/>
            <p:cNvSpPr/>
            <p:nvPr/>
          </p:nvSpPr>
          <p:spPr>
            <a:xfrm>
              <a:off x="9061046" y="6400131"/>
              <a:ext cx="1219538" cy="942512"/>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sp>
        <p:nvSpPr>
          <p:cNvPr id="263" name="Shape 263"/>
          <p:cNvSpPr/>
          <p:nvPr/>
        </p:nvSpPr>
        <p:spPr>
          <a:xfrm>
            <a:off x="4143518" y="6400192"/>
            <a:ext cx="1219379" cy="942389"/>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264" name="Shape 264"/>
          <p:cNvSpPr/>
          <p:nvPr/>
        </p:nvSpPr>
        <p:spPr>
          <a:xfrm>
            <a:off x="5531071" y="2919413"/>
            <a:ext cx="3362211" cy="7877177"/>
          </a:xfrm>
          <a:prstGeom prst="roundRect">
            <a:avLst>
              <a:gd name="adj" fmla="val 3958"/>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lstStyle/>
          <a:p>
            <a:pPr>
              <a:lnSpc>
                <a:spcPct val="100000"/>
              </a:lnSpc>
            </a:pPr>
            <a:endParaRPr sz="4085" dirty="0">
              <a:solidFill>
                <a:schemeClr val="accent2"/>
              </a:solidFill>
            </a:endParaRPr>
          </a:p>
          <a:p>
            <a:pPr>
              <a:lnSpc>
                <a:spcPct val="100000"/>
              </a:lnSpc>
            </a:pPr>
            <a:r>
              <a:rPr sz="4085" dirty="0">
                <a:solidFill>
                  <a:schemeClr val="bg1">
                    <a:lumMod val="50000"/>
                  </a:schemeClr>
                </a:solidFill>
              </a:rPr>
              <a:t>Web Server</a:t>
            </a:r>
          </a:p>
        </p:txBody>
      </p:sp>
      <p:sp>
        <p:nvSpPr>
          <p:cNvPr id="268" name="Shape 268"/>
          <p:cNvSpPr/>
          <p:nvPr/>
        </p:nvSpPr>
        <p:spPr>
          <a:xfrm>
            <a:off x="13979394" y="6400192"/>
            <a:ext cx="1219379" cy="942389"/>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272" name="Shape 272"/>
          <p:cNvSpPr/>
          <p:nvPr/>
        </p:nvSpPr>
        <p:spPr>
          <a:xfrm>
            <a:off x="594479" y="2917293"/>
            <a:ext cx="3362211" cy="7881417"/>
          </a:xfrm>
          <a:prstGeom prst="roundRect">
            <a:avLst>
              <a:gd name="adj" fmla="val 3958"/>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lstStyle/>
          <a:p>
            <a:pPr>
              <a:lnSpc>
                <a:spcPct val="100000"/>
              </a:lnSpc>
            </a:pPr>
            <a:endParaRPr sz="4085" dirty="0">
              <a:solidFill>
                <a:schemeClr val="accent2"/>
              </a:solidFill>
            </a:endParaRPr>
          </a:p>
          <a:p>
            <a:pPr>
              <a:lnSpc>
                <a:spcPct val="100000"/>
              </a:lnSpc>
            </a:pPr>
            <a:r>
              <a:rPr sz="4085" dirty="0">
                <a:solidFill>
                  <a:schemeClr val="bg1">
                    <a:lumMod val="50000"/>
                  </a:schemeClr>
                </a:solidFill>
              </a:rPr>
              <a:t>Client</a:t>
            </a:r>
          </a:p>
        </p:txBody>
      </p:sp>
      <p:grpSp>
        <p:nvGrpSpPr>
          <p:cNvPr id="280" name="Group 280"/>
          <p:cNvGrpSpPr/>
          <p:nvPr/>
        </p:nvGrpSpPr>
        <p:grpSpPr>
          <a:xfrm>
            <a:off x="595647" y="4488222"/>
            <a:ext cx="3424602" cy="6285096"/>
            <a:chOff x="0" y="0"/>
            <a:chExt cx="4527483" cy="8309189"/>
          </a:xfrm>
        </p:grpSpPr>
        <p:grpSp>
          <p:nvGrpSpPr>
            <p:cNvPr id="277" name="Group 277"/>
            <p:cNvGrpSpPr/>
            <p:nvPr/>
          </p:nvGrpSpPr>
          <p:grpSpPr>
            <a:xfrm>
              <a:off x="544497" y="880678"/>
              <a:ext cx="3375688" cy="6004223"/>
              <a:chOff x="0" y="0"/>
              <a:chExt cx="3375686" cy="6004221"/>
            </a:xfrm>
          </p:grpSpPr>
          <p:pic>
            <p:nvPicPr>
              <p:cNvPr id="273" name="IMG_138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375687" cy="6004222"/>
              </a:xfrm>
              <a:prstGeom prst="rect">
                <a:avLst/>
              </a:prstGeom>
              <a:ln w="12700" cap="flat">
                <a:noFill/>
                <a:miter lim="400000"/>
              </a:ln>
              <a:effectLst/>
            </p:spPr>
          </p:pic>
          <p:grpSp>
            <p:nvGrpSpPr>
              <p:cNvPr id="276" name="Group 276"/>
              <p:cNvGrpSpPr/>
              <p:nvPr/>
            </p:nvGrpSpPr>
            <p:grpSpPr>
              <a:xfrm>
                <a:off x="0" y="0"/>
                <a:ext cx="3375687" cy="180901"/>
                <a:chOff x="0" y="0"/>
                <a:chExt cx="3375686" cy="180900"/>
              </a:xfrm>
            </p:grpSpPr>
            <p:sp>
              <p:nvSpPr>
                <p:cNvPr id="274" name="Shape 274"/>
                <p:cNvSpPr/>
                <p:nvPr/>
              </p:nvSpPr>
              <p:spPr>
                <a:xfrm>
                  <a:off x="0" y="0"/>
                  <a:ext cx="3375687" cy="180901"/>
                </a:xfrm>
                <a:prstGeom prst="rect">
                  <a:avLst/>
                </a:prstGeom>
                <a:solidFill>
                  <a:srgbClr val="F6F7F8"/>
                </a:solidFill>
                <a:ln w="12700" cap="flat">
                  <a:noFill/>
                  <a:miter lim="400000"/>
                </a:ln>
                <a:effectLst/>
              </p:spPr>
              <p:txBody>
                <a:bodyPr wrap="square" lIns="38425" tIns="38425" rIns="38425" bIns="38425" numCol="1" anchor="ctr">
                  <a:noAutofit/>
                </a:bodyP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pic>
              <p:nvPicPr>
                <p:cNvPr id="275" name="10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95" y="41439"/>
                  <a:ext cx="3243611" cy="98022"/>
                </a:xfrm>
                <a:prstGeom prst="rect">
                  <a:avLst/>
                </a:prstGeom>
                <a:ln w="12700" cap="flat">
                  <a:noFill/>
                  <a:miter lim="400000"/>
                </a:ln>
                <a:effectLst/>
              </p:spPr>
            </p:pic>
          </p:grpSp>
        </p:grpSp>
        <p:pic>
          <p:nvPicPr>
            <p:cNvPr id="278" name="iphone6_b.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527484" cy="8309190"/>
            </a:xfrm>
            <a:prstGeom prst="rect">
              <a:avLst/>
            </a:prstGeom>
            <a:ln w="12700" cap="flat">
              <a:noFill/>
              <a:miter lim="400000"/>
            </a:ln>
            <a:effectLst/>
          </p:spPr>
        </p:pic>
        <p:sp>
          <p:nvSpPr>
            <p:cNvPr id="279" name="Shape 279"/>
            <p:cNvSpPr/>
            <p:nvPr/>
          </p:nvSpPr>
          <p:spPr>
            <a:xfrm>
              <a:off x="622609" y="2389614"/>
              <a:ext cx="3250084" cy="290812"/>
            </a:xfrm>
            <a:prstGeom prst="rect">
              <a:avLst/>
            </a:prstGeom>
            <a:solidFill>
              <a:schemeClr val="accent2"/>
            </a:solidFill>
            <a:ln w="12700" cap="flat">
              <a:noFill/>
              <a:miter lim="400000"/>
            </a:ln>
            <a:effectLst/>
            <a:extLst>
              <a:ext uri="{C572A759-6A51-4108-AA02-DFA0A04FC94B}">
                <ma14:wrappingTextBoxFlag xmlns:ma14="http://schemas.microsoft.com/office/mac/drawingml/2011/main" val="1"/>
              </a:ext>
            </a:extLst>
          </p:spPr>
          <p:txBody>
            <a:bodyPr wrap="square" lIns="38425" tIns="38425" rIns="38425" bIns="38425" numCol="1" anchor="ctr">
              <a:noAutofit/>
            </a:bodyPr>
            <a:lstStyle/>
            <a:p>
              <a:pPr>
                <a:lnSpc>
                  <a:spcPct val="100000"/>
                </a:lnSpc>
                <a:defRPr sz="1200" b="0">
                  <a:solidFill>
                    <a:srgbClr val="000000"/>
                  </a:solidFill>
                </a:defRPr>
              </a:pPr>
              <a:r>
                <a:rPr sz="907"/>
                <a:t>She is having so much fun with #MSQRD</a:t>
              </a:r>
            </a:p>
          </p:txBody>
        </p:sp>
      </p:grpSp>
      <p:sp>
        <p:nvSpPr>
          <p:cNvPr id="3" name="Title 2"/>
          <p:cNvSpPr>
            <a:spLocks noGrp="1"/>
          </p:cNvSpPr>
          <p:nvPr>
            <p:ph type="title"/>
          </p:nvPr>
        </p:nvSpPr>
        <p:spPr/>
        <p:txBody>
          <a:bodyPr/>
          <a:lstStyle/>
          <a:p>
            <a:r>
              <a:rPr lang="en-US" dirty="0" smtClean="0"/>
              <a:t>Legacy: process after upload completes</a:t>
            </a:r>
            <a:endParaRPr lang="en-US" dirty="0"/>
          </a:p>
        </p:txBody>
      </p:sp>
      <p:grpSp>
        <p:nvGrpSpPr>
          <p:cNvPr id="6" name="Group 5"/>
          <p:cNvGrpSpPr/>
          <p:nvPr/>
        </p:nvGrpSpPr>
        <p:grpSpPr>
          <a:xfrm>
            <a:off x="9061454" y="2917292"/>
            <a:ext cx="9686357" cy="7856025"/>
            <a:chOff x="9061046" y="2916779"/>
            <a:chExt cx="9687618" cy="7857048"/>
          </a:xfrm>
        </p:grpSpPr>
        <p:sp>
          <p:nvSpPr>
            <p:cNvPr id="266" name="Shape 266"/>
            <p:cNvSpPr/>
            <p:nvPr/>
          </p:nvSpPr>
          <p:spPr>
            <a:xfrm>
              <a:off x="15386015" y="2916779"/>
              <a:ext cx="3362649" cy="7857048"/>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lang="en-US" sz="4085" dirty="0">
                  <a:solidFill>
                    <a:schemeClr val="bg1">
                      <a:lumMod val="50000"/>
                    </a:schemeClr>
                  </a:solidFill>
                </a:rPr>
                <a:t>Processing</a:t>
              </a: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p:txBody>
        </p:sp>
        <p:sp>
          <p:nvSpPr>
            <p:cNvPr id="26" name="Shape 268"/>
            <p:cNvSpPr/>
            <p:nvPr/>
          </p:nvSpPr>
          <p:spPr>
            <a:xfrm>
              <a:off x="9061046" y="9920537"/>
              <a:ext cx="6138118" cy="853290"/>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pic>
        <p:nvPicPr>
          <p:cNvPr id="27" name="Picture 26"/>
          <p:cNvPicPr>
            <a:picLocks/>
          </p:cNvPicPr>
          <p:nvPr/>
        </p:nvPicPr>
        <p:blipFill>
          <a:blip r:embed="rId6" cstate="screen">
            <a:extLst>
              <a:ext uri="{28A0092B-C50C-407E-A947-70E740481C1C}">
                <a14:useLocalDpi xmlns:a14="http://schemas.microsoft.com/office/drawing/2010/main"/>
              </a:ext>
            </a:extLst>
          </a:blip>
          <a:stretch>
            <a:fillRect/>
          </a:stretch>
        </p:blipFill>
        <p:spPr>
          <a:xfrm>
            <a:off x="10868854" y="5618304"/>
            <a:ext cx="2553891" cy="2553891"/>
          </a:xfrm>
          <a:prstGeom prst="rect">
            <a:avLst/>
          </a:prstGeom>
        </p:spPr>
      </p:pic>
      <p:sp>
        <p:nvSpPr>
          <p:cNvPr id="24" name="Rectangle 23"/>
          <p:cNvSpPr/>
          <p:nvPr/>
        </p:nvSpPr>
        <p:spPr>
          <a:xfrm>
            <a:off x="22858612" y="12632407"/>
            <a:ext cx="1460165" cy="1107852"/>
          </a:xfrm>
          <a:prstGeom prst="rect">
            <a:avLst/>
          </a:prstGeom>
        </p:spPr>
        <p:txBody>
          <a:bodyPr wrap="square">
            <a:spAutoFit/>
          </a:bodyPr>
          <a:lstStyle/>
          <a:p>
            <a:r>
              <a:rPr lang="en-US" sz="5999" b="1" dirty="0">
                <a:latin typeface="FreightSansLFPro"/>
                <a:ea typeface="Helvetica"/>
                <a:cs typeface="FreightSansLFPro"/>
                <a:sym typeface="Helvetica"/>
              </a:rPr>
              <a:t>05</a:t>
            </a:r>
            <a:endParaRPr lang="en-US" sz="5999" dirty="0"/>
          </a:p>
        </p:txBody>
      </p:sp>
    </p:spTree>
    <p:extLst>
      <p:ext uri="{BB962C8B-B14F-4D97-AF65-F5344CB8AC3E}">
        <p14:creationId xmlns:p14="http://schemas.microsoft.com/office/powerpoint/2010/main" val="184956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8"/>
                                        </p:tgtEl>
                                        <p:attrNameLst>
                                          <p:attrName>style.visibility</p:attrName>
                                        </p:attrNameLst>
                                      </p:cBhvr>
                                      <p:to>
                                        <p:strVal val="visible"/>
                                      </p:to>
                                    </p:set>
                                    <p:animEffect transition="in" filter="wipe(left)">
                                      <p:cBhvr>
                                        <p:cTn id="11"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061455" y="2917293"/>
            <a:ext cx="4749765" cy="6778690"/>
            <a:chOff x="9061046" y="2916779"/>
            <a:chExt cx="4750383" cy="6779572"/>
          </a:xfrm>
        </p:grpSpPr>
        <p:sp>
          <p:nvSpPr>
            <p:cNvPr id="22" name="Shape 245"/>
            <p:cNvSpPr/>
            <p:nvPr/>
          </p:nvSpPr>
          <p:spPr>
            <a:xfrm>
              <a:off x="10448780" y="2916779"/>
              <a:ext cx="3362649" cy="6779572"/>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endParaRPr lang="en-US" sz="4085" dirty="0">
                <a:solidFill>
                  <a:schemeClr val="bg1">
                    <a:lumMod val="50000"/>
                  </a:schemeClr>
                </a:solidFill>
              </a:endParaRPr>
            </a:p>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p:txBody>
        </p:sp>
        <p:sp>
          <p:nvSpPr>
            <p:cNvPr id="23" name="Shape 247"/>
            <p:cNvSpPr/>
            <p:nvPr/>
          </p:nvSpPr>
          <p:spPr>
            <a:xfrm>
              <a:off x="9061046" y="6400131"/>
              <a:ext cx="1219538" cy="942512"/>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sp>
        <p:nvSpPr>
          <p:cNvPr id="263" name="Shape 263"/>
          <p:cNvSpPr/>
          <p:nvPr/>
        </p:nvSpPr>
        <p:spPr>
          <a:xfrm>
            <a:off x="4143518" y="6400192"/>
            <a:ext cx="1219379" cy="942389"/>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264" name="Shape 264"/>
          <p:cNvSpPr/>
          <p:nvPr/>
        </p:nvSpPr>
        <p:spPr>
          <a:xfrm>
            <a:off x="5531071" y="2919413"/>
            <a:ext cx="3362211" cy="7877177"/>
          </a:xfrm>
          <a:prstGeom prst="roundRect">
            <a:avLst>
              <a:gd name="adj" fmla="val 3958"/>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lstStyle/>
          <a:p>
            <a:pPr>
              <a:lnSpc>
                <a:spcPct val="100000"/>
              </a:lnSpc>
            </a:pPr>
            <a:endParaRPr sz="4085" dirty="0">
              <a:solidFill>
                <a:schemeClr val="accent2"/>
              </a:solidFill>
            </a:endParaRPr>
          </a:p>
          <a:p>
            <a:pPr>
              <a:lnSpc>
                <a:spcPct val="100000"/>
              </a:lnSpc>
            </a:pPr>
            <a:r>
              <a:rPr sz="4085" dirty="0">
                <a:solidFill>
                  <a:schemeClr val="bg1">
                    <a:lumMod val="50000"/>
                  </a:schemeClr>
                </a:solidFill>
              </a:rPr>
              <a:t>Web Server</a:t>
            </a:r>
          </a:p>
        </p:txBody>
      </p:sp>
      <p:sp>
        <p:nvSpPr>
          <p:cNvPr id="268" name="Shape 268"/>
          <p:cNvSpPr/>
          <p:nvPr/>
        </p:nvSpPr>
        <p:spPr>
          <a:xfrm>
            <a:off x="13979394" y="6400192"/>
            <a:ext cx="1219379" cy="942389"/>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272" name="Shape 272"/>
          <p:cNvSpPr/>
          <p:nvPr/>
        </p:nvSpPr>
        <p:spPr>
          <a:xfrm>
            <a:off x="594479" y="2917293"/>
            <a:ext cx="3362211" cy="7881417"/>
          </a:xfrm>
          <a:prstGeom prst="roundRect">
            <a:avLst>
              <a:gd name="adj" fmla="val 3958"/>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lstStyle/>
          <a:p>
            <a:pPr>
              <a:lnSpc>
                <a:spcPct val="100000"/>
              </a:lnSpc>
            </a:pPr>
            <a:endParaRPr sz="4085" dirty="0">
              <a:solidFill>
                <a:schemeClr val="accent2"/>
              </a:solidFill>
            </a:endParaRPr>
          </a:p>
          <a:p>
            <a:pPr>
              <a:lnSpc>
                <a:spcPct val="100000"/>
              </a:lnSpc>
            </a:pPr>
            <a:r>
              <a:rPr sz="4085" dirty="0">
                <a:solidFill>
                  <a:schemeClr val="bg1">
                    <a:lumMod val="50000"/>
                  </a:schemeClr>
                </a:solidFill>
              </a:rPr>
              <a:t>Client</a:t>
            </a:r>
          </a:p>
        </p:txBody>
      </p:sp>
      <p:grpSp>
        <p:nvGrpSpPr>
          <p:cNvPr id="280" name="Group 280"/>
          <p:cNvGrpSpPr/>
          <p:nvPr/>
        </p:nvGrpSpPr>
        <p:grpSpPr>
          <a:xfrm>
            <a:off x="595647" y="4488222"/>
            <a:ext cx="3424602" cy="6285096"/>
            <a:chOff x="0" y="0"/>
            <a:chExt cx="4527483" cy="8309189"/>
          </a:xfrm>
        </p:grpSpPr>
        <p:grpSp>
          <p:nvGrpSpPr>
            <p:cNvPr id="277" name="Group 277"/>
            <p:cNvGrpSpPr/>
            <p:nvPr/>
          </p:nvGrpSpPr>
          <p:grpSpPr>
            <a:xfrm>
              <a:off x="544497" y="880678"/>
              <a:ext cx="3375688" cy="6004223"/>
              <a:chOff x="0" y="0"/>
              <a:chExt cx="3375686" cy="6004221"/>
            </a:xfrm>
          </p:grpSpPr>
          <p:pic>
            <p:nvPicPr>
              <p:cNvPr id="273" name="IMG_138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375687" cy="6004222"/>
              </a:xfrm>
              <a:prstGeom prst="rect">
                <a:avLst/>
              </a:prstGeom>
              <a:ln w="12700" cap="flat">
                <a:noFill/>
                <a:miter lim="400000"/>
              </a:ln>
              <a:effectLst/>
            </p:spPr>
          </p:pic>
          <p:grpSp>
            <p:nvGrpSpPr>
              <p:cNvPr id="276" name="Group 276"/>
              <p:cNvGrpSpPr/>
              <p:nvPr/>
            </p:nvGrpSpPr>
            <p:grpSpPr>
              <a:xfrm>
                <a:off x="0" y="0"/>
                <a:ext cx="3375687" cy="180901"/>
                <a:chOff x="0" y="0"/>
                <a:chExt cx="3375686" cy="180900"/>
              </a:xfrm>
            </p:grpSpPr>
            <p:sp>
              <p:nvSpPr>
                <p:cNvPr id="274" name="Shape 274"/>
                <p:cNvSpPr/>
                <p:nvPr/>
              </p:nvSpPr>
              <p:spPr>
                <a:xfrm>
                  <a:off x="0" y="0"/>
                  <a:ext cx="3375687" cy="180901"/>
                </a:xfrm>
                <a:prstGeom prst="rect">
                  <a:avLst/>
                </a:prstGeom>
                <a:solidFill>
                  <a:srgbClr val="F6F7F8"/>
                </a:solidFill>
                <a:ln w="12700" cap="flat">
                  <a:noFill/>
                  <a:miter lim="400000"/>
                </a:ln>
                <a:effectLst/>
              </p:spPr>
              <p:txBody>
                <a:bodyPr wrap="square" lIns="38425" tIns="38425" rIns="38425" bIns="38425" numCol="1" anchor="ctr">
                  <a:noAutofit/>
                </a:bodyP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pic>
              <p:nvPicPr>
                <p:cNvPr id="275" name="10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95" y="41439"/>
                  <a:ext cx="3243611" cy="98022"/>
                </a:xfrm>
                <a:prstGeom prst="rect">
                  <a:avLst/>
                </a:prstGeom>
                <a:ln w="12700" cap="flat">
                  <a:noFill/>
                  <a:miter lim="400000"/>
                </a:ln>
                <a:effectLst/>
              </p:spPr>
            </p:pic>
          </p:grpSp>
        </p:grpSp>
        <p:pic>
          <p:nvPicPr>
            <p:cNvPr id="278" name="iphone6_b.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527484" cy="8309190"/>
            </a:xfrm>
            <a:prstGeom prst="rect">
              <a:avLst/>
            </a:prstGeom>
            <a:ln w="12700" cap="flat">
              <a:noFill/>
              <a:miter lim="400000"/>
            </a:ln>
            <a:effectLst/>
          </p:spPr>
        </p:pic>
        <p:sp>
          <p:nvSpPr>
            <p:cNvPr id="279" name="Shape 279"/>
            <p:cNvSpPr/>
            <p:nvPr/>
          </p:nvSpPr>
          <p:spPr>
            <a:xfrm>
              <a:off x="622609" y="2389614"/>
              <a:ext cx="3250084" cy="290812"/>
            </a:xfrm>
            <a:prstGeom prst="rect">
              <a:avLst/>
            </a:prstGeom>
            <a:solidFill>
              <a:schemeClr val="accent2"/>
            </a:solidFill>
            <a:ln w="12700" cap="flat">
              <a:noFill/>
              <a:miter lim="400000"/>
            </a:ln>
            <a:effectLst/>
            <a:extLst>
              <a:ext uri="{C572A759-6A51-4108-AA02-DFA0A04FC94B}">
                <ma14:wrappingTextBoxFlag xmlns:ma14="http://schemas.microsoft.com/office/mac/drawingml/2011/main" val="1"/>
              </a:ext>
            </a:extLst>
          </p:spPr>
          <p:txBody>
            <a:bodyPr wrap="square" lIns="38425" tIns="38425" rIns="38425" bIns="38425" numCol="1" anchor="ctr">
              <a:noAutofit/>
            </a:bodyPr>
            <a:lstStyle/>
            <a:p>
              <a:pPr>
                <a:lnSpc>
                  <a:spcPct val="100000"/>
                </a:lnSpc>
                <a:defRPr sz="1200" b="0">
                  <a:solidFill>
                    <a:srgbClr val="000000"/>
                  </a:solidFill>
                </a:defRPr>
              </a:pPr>
              <a:r>
                <a:rPr sz="907"/>
                <a:t>She is having so much fun with #MSQRD</a:t>
              </a:r>
            </a:p>
          </p:txBody>
        </p:sp>
      </p:grpSp>
      <p:sp>
        <p:nvSpPr>
          <p:cNvPr id="3" name="Title 2"/>
          <p:cNvSpPr>
            <a:spLocks noGrp="1"/>
          </p:cNvSpPr>
          <p:nvPr>
            <p:ph type="title"/>
          </p:nvPr>
        </p:nvSpPr>
        <p:spPr>
          <a:xfrm>
            <a:off x="1525389" y="1042159"/>
            <a:ext cx="21006694" cy="1838086"/>
          </a:xfrm>
        </p:spPr>
        <p:txBody>
          <a:bodyPr/>
          <a:lstStyle/>
          <a:p>
            <a:r>
              <a:rPr lang="en-US" dirty="0" smtClean="0"/>
              <a:t>Legacy: encode w/ </a:t>
            </a:r>
            <a:r>
              <a:rPr lang="en-US" smtClean="0"/>
              <a:t>varying bitrates</a:t>
            </a:r>
            <a:endParaRPr lang="en-US" dirty="0"/>
          </a:p>
        </p:txBody>
      </p:sp>
      <p:grpSp>
        <p:nvGrpSpPr>
          <p:cNvPr id="6" name="Group 5"/>
          <p:cNvGrpSpPr/>
          <p:nvPr/>
        </p:nvGrpSpPr>
        <p:grpSpPr>
          <a:xfrm>
            <a:off x="9061454" y="2917292"/>
            <a:ext cx="9686357" cy="7856025"/>
            <a:chOff x="9061046" y="2916779"/>
            <a:chExt cx="9687618" cy="7857048"/>
          </a:xfrm>
        </p:grpSpPr>
        <p:sp>
          <p:nvSpPr>
            <p:cNvPr id="266" name="Shape 266"/>
            <p:cNvSpPr/>
            <p:nvPr/>
          </p:nvSpPr>
          <p:spPr>
            <a:xfrm>
              <a:off x="15386015" y="2916779"/>
              <a:ext cx="3362649" cy="7857048"/>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lang="en-US" sz="4085" dirty="0">
                  <a:solidFill>
                    <a:schemeClr val="bg1">
                      <a:lumMod val="50000"/>
                    </a:schemeClr>
                  </a:solidFill>
                </a:rPr>
                <a:t>Processing</a:t>
              </a: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p:txBody>
        </p:sp>
        <p:sp>
          <p:nvSpPr>
            <p:cNvPr id="26" name="Shape 268"/>
            <p:cNvSpPr/>
            <p:nvPr/>
          </p:nvSpPr>
          <p:spPr>
            <a:xfrm>
              <a:off x="9061046" y="9920537"/>
              <a:ext cx="6138118" cy="853290"/>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sp>
        <p:nvSpPr>
          <p:cNvPr id="25" name="Rectangle 24"/>
          <p:cNvSpPr/>
          <p:nvPr/>
        </p:nvSpPr>
        <p:spPr>
          <a:xfrm>
            <a:off x="10778147" y="8127393"/>
            <a:ext cx="2553381" cy="1569456"/>
          </a:xfrm>
          <a:prstGeom prst="rect">
            <a:avLst/>
          </a:prstGeom>
        </p:spPr>
        <p:txBody>
          <a:bodyPr wrap="square">
            <a:spAutoFit/>
          </a:bodyPr>
          <a:lstStyle/>
          <a:p>
            <a:pPr>
              <a:lnSpc>
                <a:spcPct val="100000"/>
              </a:lnSpc>
            </a:pPr>
            <a:r>
              <a:rPr lang="en-US" sz="4800" dirty="0">
                <a:solidFill>
                  <a:schemeClr val="bg1">
                    <a:lumMod val="50000"/>
                  </a:schemeClr>
                </a:solidFill>
              </a:rPr>
              <a:t>1080P </a:t>
            </a:r>
          </a:p>
          <a:p>
            <a:pPr>
              <a:lnSpc>
                <a:spcPct val="100000"/>
              </a:lnSpc>
            </a:pPr>
            <a:r>
              <a:rPr lang="en-US" sz="4800" dirty="0">
                <a:solidFill>
                  <a:schemeClr val="bg1">
                    <a:lumMod val="50000"/>
                  </a:schemeClr>
                </a:solidFill>
              </a:rPr>
              <a:t>16Mbps</a:t>
            </a:r>
          </a:p>
        </p:txBody>
      </p:sp>
      <p:sp>
        <p:nvSpPr>
          <p:cNvPr id="29" name="Rectangle 28"/>
          <p:cNvSpPr/>
          <p:nvPr/>
        </p:nvSpPr>
        <p:spPr>
          <a:xfrm>
            <a:off x="15032323" y="6015082"/>
            <a:ext cx="4258179" cy="1569456"/>
          </a:xfrm>
          <a:prstGeom prst="rect">
            <a:avLst/>
          </a:prstGeom>
        </p:spPr>
        <p:txBody>
          <a:bodyPr wrap="square">
            <a:spAutoFit/>
          </a:bodyPr>
          <a:lstStyle/>
          <a:p>
            <a:pPr>
              <a:lnSpc>
                <a:spcPct val="100000"/>
              </a:lnSpc>
            </a:pPr>
            <a:r>
              <a:rPr lang="en-US" sz="4800" dirty="0">
                <a:solidFill>
                  <a:schemeClr val="bg1">
                    <a:lumMod val="50000"/>
                  </a:schemeClr>
                </a:solidFill>
              </a:rPr>
              <a:t>720P</a:t>
            </a:r>
          </a:p>
          <a:p>
            <a:pPr>
              <a:lnSpc>
                <a:spcPct val="100000"/>
              </a:lnSpc>
            </a:pPr>
            <a:r>
              <a:rPr lang="en-US" sz="4800" dirty="0">
                <a:solidFill>
                  <a:schemeClr val="bg1">
                    <a:lumMod val="50000"/>
                  </a:schemeClr>
                </a:solidFill>
              </a:rPr>
              <a:t>4Mbps</a:t>
            </a:r>
          </a:p>
        </p:txBody>
      </p:sp>
      <p:sp>
        <p:nvSpPr>
          <p:cNvPr id="32" name="Rectangle 31"/>
          <p:cNvSpPr/>
          <p:nvPr/>
        </p:nvSpPr>
        <p:spPr>
          <a:xfrm>
            <a:off x="14947665" y="9144211"/>
            <a:ext cx="4258179" cy="1569456"/>
          </a:xfrm>
          <a:prstGeom prst="rect">
            <a:avLst/>
          </a:prstGeom>
        </p:spPr>
        <p:txBody>
          <a:bodyPr wrap="square">
            <a:spAutoFit/>
          </a:bodyPr>
          <a:lstStyle/>
          <a:p>
            <a:pPr>
              <a:lnSpc>
                <a:spcPct val="100000"/>
              </a:lnSpc>
            </a:pPr>
            <a:r>
              <a:rPr lang="en-US" sz="4800" dirty="0">
                <a:solidFill>
                  <a:schemeClr val="bg1">
                    <a:lumMod val="50000"/>
                  </a:schemeClr>
                </a:solidFill>
              </a:rPr>
              <a:t>480P</a:t>
            </a:r>
          </a:p>
          <a:p>
            <a:pPr>
              <a:lnSpc>
                <a:spcPct val="100000"/>
              </a:lnSpc>
            </a:pPr>
            <a:r>
              <a:rPr lang="en-US" sz="4800" dirty="0">
                <a:solidFill>
                  <a:schemeClr val="bg1">
                    <a:lumMod val="50000"/>
                  </a:schemeClr>
                </a:solidFill>
              </a:rPr>
              <a:t>1.5Mbps</a:t>
            </a:r>
          </a:p>
        </p:txBody>
      </p:sp>
      <p:pic>
        <p:nvPicPr>
          <p:cNvPr id="27" name="Picture 26"/>
          <p:cNvPicPr>
            <a:picLocks/>
          </p:cNvPicPr>
          <p:nvPr/>
        </p:nvPicPr>
        <p:blipFill>
          <a:blip r:embed="rId6" cstate="screen">
            <a:extLst>
              <a:ext uri="{28A0092B-C50C-407E-A947-70E740481C1C}">
                <a14:useLocalDpi xmlns:a14="http://schemas.microsoft.com/office/drawing/2010/main"/>
              </a:ext>
            </a:extLst>
          </a:blip>
          <a:stretch>
            <a:fillRect/>
          </a:stretch>
        </p:blipFill>
        <p:spPr>
          <a:xfrm>
            <a:off x="10868854" y="5618304"/>
            <a:ext cx="2553891" cy="2553891"/>
          </a:xfrm>
          <a:prstGeom prst="rect">
            <a:avLst/>
          </a:prstGeom>
        </p:spPr>
      </p:pic>
      <p:pic>
        <p:nvPicPr>
          <p:cNvPr id="30" name="Picture 2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312359" y="4462584"/>
            <a:ext cx="1700563" cy="1700563"/>
          </a:xfrm>
          <a:prstGeom prst="rect">
            <a:avLst/>
          </a:prstGeom>
        </p:spPr>
      </p:pic>
      <p:pic>
        <p:nvPicPr>
          <p:cNvPr id="33" name="Picture 3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513501" y="8000851"/>
            <a:ext cx="1133708" cy="1133708"/>
          </a:xfrm>
          <a:prstGeom prst="rect">
            <a:avLst/>
          </a:prstGeom>
        </p:spPr>
      </p:pic>
      <p:sp>
        <p:nvSpPr>
          <p:cNvPr id="28" name="Rectangle 27"/>
          <p:cNvSpPr/>
          <p:nvPr/>
        </p:nvSpPr>
        <p:spPr>
          <a:xfrm>
            <a:off x="22858612" y="12632407"/>
            <a:ext cx="1460165" cy="1107852"/>
          </a:xfrm>
          <a:prstGeom prst="rect">
            <a:avLst/>
          </a:prstGeom>
        </p:spPr>
        <p:txBody>
          <a:bodyPr wrap="square">
            <a:spAutoFit/>
          </a:bodyPr>
          <a:lstStyle/>
          <a:p>
            <a:r>
              <a:rPr lang="en-US" sz="5999" b="1" dirty="0">
                <a:latin typeface="FreightSansLFPro"/>
                <a:ea typeface="Helvetica"/>
                <a:cs typeface="FreightSansLFPro"/>
                <a:sym typeface="Helvetica"/>
              </a:rPr>
              <a:t>06</a:t>
            </a:r>
            <a:endParaRPr lang="en-US" sz="5999" dirty="0"/>
          </a:p>
        </p:txBody>
      </p:sp>
    </p:spTree>
    <p:extLst>
      <p:ext uri="{BB962C8B-B14F-4D97-AF65-F5344CB8AC3E}">
        <p14:creationId xmlns:p14="http://schemas.microsoft.com/office/powerpoint/2010/main" val="1817464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dissolv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934639" y="2917295"/>
            <a:ext cx="4768418" cy="7796374"/>
            <a:chOff x="18935516" y="2916779"/>
            <a:chExt cx="4769038" cy="7797389"/>
          </a:xfrm>
        </p:grpSpPr>
        <p:sp>
          <p:nvSpPr>
            <p:cNvPr id="33" name="Shape 228"/>
            <p:cNvSpPr/>
            <p:nvPr/>
          </p:nvSpPr>
          <p:spPr>
            <a:xfrm>
              <a:off x="20341905" y="2916779"/>
              <a:ext cx="3362649" cy="7797389"/>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Final </a:t>
              </a:r>
              <a:endParaRPr lang="en-US" sz="4085" dirty="0">
                <a:solidFill>
                  <a:schemeClr val="bg1">
                    <a:lumMod val="50000"/>
                  </a:schemeClr>
                </a:solidFill>
              </a:endParaRPr>
            </a:p>
            <a:p>
              <a:pPr>
                <a:lnSpc>
                  <a:spcPct val="100000"/>
                </a:lnSpc>
              </a:pPr>
              <a:r>
                <a:rPr sz="4085" dirty="0">
                  <a:solidFill>
                    <a:schemeClr val="bg1">
                      <a:lumMod val="50000"/>
                    </a:schemeClr>
                  </a:solidFill>
                </a:rPr>
                <a:t>Storage</a:t>
              </a:r>
              <a:endParaRPr lang="en-US" sz="4085" dirty="0">
                <a:solidFill>
                  <a:schemeClr val="bg1">
                    <a:lumMod val="50000"/>
                  </a:schemeClr>
                </a:solidFill>
              </a:endParaRPr>
            </a:p>
            <a:p>
              <a:pPr>
                <a:lnSpc>
                  <a:spcPct val="100000"/>
                </a:lnSpc>
              </a:pPr>
              <a:endParaRPr lang="en-US" sz="5999"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p:txBody>
        </p:sp>
        <p:sp>
          <p:nvSpPr>
            <p:cNvPr id="34" name="Shape 229"/>
            <p:cNvSpPr/>
            <p:nvPr/>
          </p:nvSpPr>
          <p:spPr>
            <a:xfrm>
              <a:off x="18935516" y="6400131"/>
              <a:ext cx="1219538" cy="942512"/>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grpSp>
        <p:nvGrpSpPr>
          <p:cNvPr id="4" name="Group 3"/>
          <p:cNvGrpSpPr/>
          <p:nvPr/>
        </p:nvGrpSpPr>
        <p:grpSpPr>
          <a:xfrm>
            <a:off x="9061455" y="2917293"/>
            <a:ext cx="4749765" cy="6778690"/>
            <a:chOff x="9061046" y="2916779"/>
            <a:chExt cx="4750383" cy="6779572"/>
          </a:xfrm>
        </p:grpSpPr>
        <p:sp>
          <p:nvSpPr>
            <p:cNvPr id="22" name="Shape 245"/>
            <p:cNvSpPr/>
            <p:nvPr/>
          </p:nvSpPr>
          <p:spPr>
            <a:xfrm>
              <a:off x="10448780" y="2916779"/>
              <a:ext cx="3362649" cy="6779572"/>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endParaRPr lang="en-US" sz="4085" dirty="0">
                <a:solidFill>
                  <a:schemeClr val="bg1">
                    <a:lumMod val="50000"/>
                  </a:schemeClr>
                </a:solidFill>
              </a:endParaRPr>
            </a:p>
            <a:p>
              <a:pPr>
                <a:lnSpc>
                  <a:spcPct val="100000"/>
                </a:lnSpc>
              </a:pPr>
              <a:r>
                <a:rPr sz="4085" dirty="0">
                  <a:solidFill>
                    <a:schemeClr val="bg1">
                      <a:lumMod val="50000"/>
                    </a:schemeClr>
                  </a:solidFill>
                </a:rPr>
                <a:t>Original</a:t>
              </a:r>
            </a:p>
            <a:p>
              <a:pPr>
                <a:lnSpc>
                  <a:spcPct val="100000"/>
                </a:lnSpc>
              </a:pPr>
              <a:r>
                <a:rPr sz="4085" dirty="0">
                  <a:solidFill>
                    <a:schemeClr val="bg1">
                      <a:lumMod val="50000"/>
                    </a:schemeClr>
                  </a:solidFill>
                </a:rPr>
                <a:t>Storage</a:t>
              </a: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p:txBody>
        </p:sp>
        <p:sp>
          <p:nvSpPr>
            <p:cNvPr id="23" name="Shape 247"/>
            <p:cNvSpPr/>
            <p:nvPr/>
          </p:nvSpPr>
          <p:spPr>
            <a:xfrm>
              <a:off x="9061046" y="6400131"/>
              <a:ext cx="1219538" cy="942512"/>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sp>
        <p:nvSpPr>
          <p:cNvPr id="263" name="Shape 263"/>
          <p:cNvSpPr/>
          <p:nvPr/>
        </p:nvSpPr>
        <p:spPr>
          <a:xfrm>
            <a:off x="4143518" y="6400192"/>
            <a:ext cx="1219379" cy="942389"/>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264" name="Shape 264"/>
          <p:cNvSpPr/>
          <p:nvPr/>
        </p:nvSpPr>
        <p:spPr>
          <a:xfrm>
            <a:off x="5531071" y="2919413"/>
            <a:ext cx="3362211" cy="7877177"/>
          </a:xfrm>
          <a:prstGeom prst="roundRect">
            <a:avLst>
              <a:gd name="adj" fmla="val 3958"/>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lstStyle/>
          <a:p>
            <a:pPr>
              <a:lnSpc>
                <a:spcPct val="100000"/>
              </a:lnSpc>
            </a:pPr>
            <a:endParaRPr sz="4085" dirty="0">
              <a:solidFill>
                <a:schemeClr val="accent2"/>
              </a:solidFill>
            </a:endParaRPr>
          </a:p>
          <a:p>
            <a:pPr>
              <a:lnSpc>
                <a:spcPct val="100000"/>
              </a:lnSpc>
            </a:pPr>
            <a:r>
              <a:rPr sz="4085" dirty="0">
                <a:solidFill>
                  <a:schemeClr val="bg1">
                    <a:lumMod val="50000"/>
                  </a:schemeClr>
                </a:solidFill>
              </a:rPr>
              <a:t>Web Server</a:t>
            </a:r>
          </a:p>
        </p:txBody>
      </p:sp>
      <p:sp>
        <p:nvSpPr>
          <p:cNvPr id="268" name="Shape 268"/>
          <p:cNvSpPr/>
          <p:nvPr/>
        </p:nvSpPr>
        <p:spPr>
          <a:xfrm>
            <a:off x="13979394" y="6400192"/>
            <a:ext cx="1219379" cy="942389"/>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272" name="Shape 272"/>
          <p:cNvSpPr/>
          <p:nvPr/>
        </p:nvSpPr>
        <p:spPr>
          <a:xfrm>
            <a:off x="594479" y="2917293"/>
            <a:ext cx="3362211" cy="7881417"/>
          </a:xfrm>
          <a:prstGeom prst="roundRect">
            <a:avLst>
              <a:gd name="adj" fmla="val 3958"/>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lstStyle/>
          <a:p>
            <a:pPr>
              <a:lnSpc>
                <a:spcPct val="100000"/>
              </a:lnSpc>
            </a:pPr>
            <a:endParaRPr sz="4085" dirty="0">
              <a:solidFill>
                <a:schemeClr val="accent2"/>
              </a:solidFill>
            </a:endParaRPr>
          </a:p>
          <a:p>
            <a:pPr>
              <a:lnSpc>
                <a:spcPct val="100000"/>
              </a:lnSpc>
            </a:pPr>
            <a:r>
              <a:rPr sz="4085" dirty="0">
                <a:solidFill>
                  <a:schemeClr val="bg1">
                    <a:lumMod val="50000"/>
                  </a:schemeClr>
                </a:solidFill>
              </a:rPr>
              <a:t>Client</a:t>
            </a:r>
          </a:p>
        </p:txBody>
      </p:sp>
      <p:grpSp>
        <p:nvGrpSpPr>
          <p:cNvPr id="280" name="Group 280"/>
          <p:cNvGrpSpPr/>
          <p:nvPr/>
        </p:nvGrpSpPr>
        <p:grpSpPr>
          <a:xfrm>
            <a:off x="595647" y="4488222"/>
            <a:ext cx="3424602" cy="6285096"/>
            <a:chOff x="0" y="0"/>
            <a:chExt cx="4527483" cy="8309189"/>
          </a:xfrm>
        </p:grpSpPr>
        <p:grpSp>
          <p:nvGrpSpPr>
            <p:cNvPr id="277" name="Group 277"/>
            <p:cNvGrpSpPr/>
            <p:nvPr/>
          </p:nvGrpSpPr>
          <p:grpSpPr>
            <a:xfrm>
              <a:off x="544497" y="880678"/>
              <a:ext cx="3375688" cy="6004223"/>
              <a:chOff x="0" y="0"/>
              <a:chExt cx="3375686" cy="6004221"/>
            </a:xfrm>
          </p:grpSpPr>
          <p:pic>
            <p:nvPicPr>
              <p:cNvPr id="273" name="IMG_1386.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3375687" cy="6004222"/>
              </a:xfrm>
              <a:prstGeom prst="rect">
                <a:avLst/>
              </a:prstGeom>
              <a:ln w="12700" cap="flat">
                <a:noFill/>
                <a:miter lim="400000"/>
              </a:ln>
              <a:effectLst/>
            </p:spPr>
          </p:pic>
          <p:grpSp>
            <p:nvGrpSpPr>
              <p:cNvPr id="276" name="Group 276"/>
              <p:cNvGrpSpPr/>
              <p:nvPr/>
            </p:nvGrpSpPr>
            <p:grpSpPr>
              <a:xfrm>
                <a:off x="0" y="0"/>
                <a:ext cx="3375687" cy="180901"/>
                <a:chOff x="0" y="0"/>
                <a:chExt cx="3375686" cy="180900"/>
              </a:xfrm>
            </p:grpSpPr>
            <p:sp>
              <p:nvSpPr>
                <p:cNvPr id="274" name="Shape 274"/>
                <p:cNvSpPr/>
                <p:nvPr/>
              </p:nvSpPr>
              <p:spPr>
                <a:xfrm>
                  <a:off x="0" y="0"/>
                  <a:ext cx="3375687" cy="180901"/>
                </a:xfrm>
                <a:prstGeom prst="rect">
                  <a:avLst/>
                </a:prstGeom>
                <a:solidFill>
                  <a:srgbClr val="F6F7F8"/>
                </a:solidFill>
                <a:ln w="12700" cap="flat">
                  <a:noFill/>
                  <a:miter lim="400000"/>
                </a:ln>
                <a:effectLst/>
              </p:spPr>
              <p:txBody>
                <a:bodyPr wrap="square" lIns="38425" tIns="38425" rIns="38425" bIns="38425" numCol="1" anchor="ctr">
                  <a:noAutofit/>
                </a:bodyPr>
                <a:lstStyle/>
                <a:p>
                  <a:pPr algn="ctr">
                    <a:lnSpc>
                      <a:spcPct val="100000"/>
                    </a:lnSpc>
                    <a:defRPr sz="3200" b="0">
                      <a:solidFill>
                        <a:schemeClr val="accent2"/>
                      </a:solidFill>
                      <a:latin typeface="Helvetica Light"/>
                      <a:ea typeface="Helvetica Light"/>
                      <a:cs typeface="Helvetica Light"/>
                      <a:sym typeface="Helvetica Light"/>
                    </a:defRPr>
                  </a:pPr>
                  <a:endParaRPr sz="2421"/>
                </a:p>
              </p:txBody>
            </p:sp>
            <p:pic>
              <p:nvPicPr>
                <p:cNvPr id="275" name="100%.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595" y="41439"/>
                  <a:ext cx="3243611" cy="98022"/>
                </a:xfrm>
                <a:prstGeom prst="rect">
                  <a:avLst/>
                </a:prstGeom>
                <a:ln w="12700" cap="flat">
                  <a:noFill/>
                  <a:miter lim="400000"/>
                </a:ln>
                <a:effectLst/>
              </p:spPr>
            </p:pic>
          </p:grpSp>
        </p:grpSp>
        <p:pic>
          <p:nvPicPr>
            <p:cNvPr id="278" name="iphone6_b.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4527484" cy="8309190"/>
            </a:xfrm>
            <a:prstGeom prst="rect">
              <a:avLst/>
            </a:prstGeom>
            <a:ln w="12700" cap="flat">
              <a:noFill/>
              <a:miter lim="400000"/>
            </a:ln>
            <a:effectLst/>
          </p:spPr>
        </p:pic>
        <p:sp>
          <p:nvSpPr>
            <p:cNvPr id="279" name="Shape 279"/>
            <p:cNvSpPr/>
            <p:nvPr/>
          </p:nvSpPr>
          <p:spPr>
            <a:xfrm>
              <a:off x="622609" y="2389614"/>
              <a:ext cx="3250084" cy="290812"/>
            </a:xfrm>
            <a:prstGeom prst="rect">
              <a:avLst/>
            </a:prstGeom>
            <a:solidFill>
              <a:schemeClr val="accent2"/>
            </a:solidFill>
            <a:ln w="12700" cap="flat">
              <a:noFill/>
              <a:miter lim="400000"/>
            </a:ln>
            <a:effectLst/>
            <a:extLst>
              <a:ext uri="{C572A759-6A51-4108-AA02-DFA0A04FC94B}">
                <ma14:wrappingTextBoxFlag xmlns:ma14="http://schemas.microsoft.com/office/mac/drawingml/2011/main" val="1"/>
              </a:ext>
            </a:extLst>
          </p:spPr>
          <p:txBody>
            <a:bodyPr wrap="square" lIns="38425" tIns="38425" rIns="38425" bIns="38425" numCol="1" anchor="ctr">
              <a:noAutofit/>
            </a:bodyPr>
            <a:lstStyle/>
            <a:p>
              <a:pPr>
                <a:lnSpc>
                  <a:spcPct val="100000"/>
                </a:lnSpc>
                <a:defRPr sz="1200" b="0">
                  <a:solidFill>
                    <a:srgbClr val="000000"/>
                  </a:solidFill>
                </a:defRPr>
              </a:pPr>
              <a:r>
                <a:rPr sz="907"/>
                <a:t>She is having so much fun with #MSQRD</a:t>
              </a:r>
            </a:p>
          </p:txBody>
        </p:sp>
      </p:grpSp>
      <p:sp>
        <p:nvSpPr>
          <p:cNvPr id="3" name="Title 2"/>
          <p:cNvSpPr>
            <a:spLocks noGrp="1"/>
          </p:cNvSpPr>
          <p:nvPr>
            <p:ph type="title"/>
          </p:nvPr>
        </p:nvSpPr>
        <p:spPr/>
        <p:txBody>
          <a:bodyPr/>
          <a:lstStyle/>
          <a:p>
            <a:r>
              <a:rPr lang="en-US" dirty="0" smtClean="0"/>
              <a:t>Legacy: store encodings before sharing</a:t>
            </a:r>
            <a:endParaRPr lang="en-US" dirty="0"/>
          </a:p>
        </p:txBody>
      </p:sp>
      <p:grpSp>
        <p:nvGrpSpPr>
          <p:cNvPr id="6" name="Group 5"/>
          <p:cNvGrpSpPr/>
          <p:nvPr/>
        </p:nvGrpSpPr>
        <p:grpSpPr>
          <a:xfrm>
            <a:off x="9061454" y="2917292"/>
            <a:ext cx="9686357" cy="7856025"/>
            <a:chOff x="9061046" y="2916779"/>
            <a:chExt cx="9687618" cy="7857048"/>
          </a:xfrm>
        </p:grpSpPr>
        <p:sp>
          <p:nvSpPr>
            <p:cNvPr id="266" name="Shape 266"/>
            <p:cNvSpPr/>
            <p:nvPr/>
          </p:nvSpPr>
          <p:spPr>
            <a:xfrm>
              <a:off x="15386015" y="2916779"/>
              <a:ext cx="3362649" cy="7857048"/>
            </a:xfrm>
            <a:prstGeom prst="roundRect">
              <a:avLst>
                <a:gd name="adj" fmla="val 5439"/>
              </a:avLst>
            </a:prstGeom>
            <a:solidFill>
              <a:srgbClr val="FFC00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lang="en-US" sz="4085" dirty="0">
                  <a:solidFill>
                    <a:schemeClr val="bg1">
                      <a:lumMod val="50000"/>
                    </a:schemeClr>
                  </a:solidFill>
                </a:rPr>
                <a:t>Processing</a:t>
              </a: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p:txBody>
        </p:sp>
        <p:sp>
          <p:nvSpPr>
            <p:cNvPr id="26" name="Shape 268"/>
            <p:cNvSpPr/>
            <p:nvPr/>
          </p:nvSpPr>
          <p:spPr>
            <a:xfrm>
              <a:off x="9061046" y="9920537"/>
              <a:ext cx="6138118" cy="853290"/>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sp>
        <p:nvSpPr>
          <p:cNvPr id="25" name="Rectangle 24"/>
          <p:cNvSpPr/>
          <p:nvPr/>
        </p:nvSpPr>
        <p:spPr>
          <a:xfrm>
            <a:off x="10778147" y="8127393"/>
            <a:ext cx="2553381" cy="1569456"/>
          </a:xfrm>
          <a:prstGeom prst="rect">
            <a:avLst/>
          </a:prstGeom>
        </p:spPr>
        <p:txBody>
          <a:bodyPr wrap="square">
            <a:spAutoFit/>
          </a:bodyPr>
          <a:lstStyle/>
          <a:p>
            <a:pPr>
              <a:lnSpc>
                <a:spcPct val="100000"/>
              </a:lnSpc>
            </a:pPr>
            <a:r>
              <a:rPr lang="en-US" sz="4800" dirty="0">
                <a:solidFill>
                  <a:schemeClr val="bg1">
                    <a:lumMod val="50000"/>
                  </a:schemeClr>
                </a:solidFill>
              </a:rPr>
              <a:t>1080P </a:t>
            </a:r>
          </a:p>
          <a:p>
            <a:pPr>
              <a:lnSpc>
                <a:spcPct val="100000"/>
              </a:lnSpc>
            </a:pPr>
            <a:r>
              <a:rPr lang="en-US" sz="4800" dirty="0">
                <a:solidFill>
                  <a:schemeClr val="bg1">
                    <a:lumMod val="50000"/>
                  </a:schemeClr>
                </a:solidFill>
              </a:rPr>
              <a:t>16Mbps</a:t>
            </a:r>
          </a:p>
        </p:txBody>
      </p:sp>
      <p:pic>
        <p:nvPicPr>
          <p:cNvPr id="28" name="asha_msqrd.mov"/>
          <p:cNvPicPr>
            <a:picLocks/>
          </p:cNvPicPr>
          <p:nvPr>
            <a:videoFile r:link="rId2"/>
            <p:extLst>
              <p:ext uri="{DAA4B4D4-6D71-4841-9C94-3DE7FCFB9230}">
                <p14:media xmlns:p14="http://schemas.microsoft.com/office/powerpoint/2010/main" r:embed="rId1"/>
              </p:ext>
            </p:extLst>
          </p:nvPr>
        </p:nvPicPr>
        <p:blipFill>
          <a:blip r:embed="rId8">
            <a:extLst/>
          </a:blip>
          <a:stretch>
            <a:fillRect/>
          </a:stretch>
        </p:blipFill>
        <p:spPr>
          <a:xfrm>
            <a:off x="16311128" y="4462475"/>
            <a:ext cx="1700563" cy="1700563"/>
          </a:xfrm>
          <a:prstGeom prst="rect">
            <a:avLst/>
          </a:prstGeom>
          <a:ln w="12700">
            <a:miter lim="400000"/>
          </a:ln>
        </p:spPr>
      </p:pic>
      <p:sp>
        <p:nvSpPr>
          <p:cNvPr id="29" name="Rectangle 28"/>
          <p:cNvSpPr/>
          <p:nvPr/>
        </p:nvSpPr>
        <p:spPr>
          <a:xfrm>
            <a:off x="15032323" y="6015082"/>
            <a:ext cx="4258179" cy="1569456"/>
          </a:xfrm>
          <a:prstGeom prst="rect">
            <a:avLst/>
          </a:prstGeom>
        </p:spPr>
        <p:txBody>
          <a:bodyPr wrap="square">
            <a:spAutoFit/>
          </a:bodyPr>
          <a:lstStyle/>
          <a:p>
            <a:pPr>
              <a:lnSpc>
                <a:spcPct val="100000"/>
              </a:lnSpc>
            </a:pPr>
            <a:r>
              <a:rPr lang="en-US" sz="4800" dirty="0">
                <a:solidFill>
                  <a:schemeClr val="bg1">
                    <a:lumMod val="50000"/>
                  </a:schemeClr>
                </a:solidFill>
              </a:rPr>
              <a:t>720P</a:t>
            </a:r>
          </a:p>
          <a:p>
            <a:pPr>
              <a:lnSpc>
                <a:spcPct val="100000"/>
              </a:lnSpc>
            </a:pPr>
            <a:r>
              <a:rPr lang="en-US" sz="4800" dirty="0">
                <a:solidFill>
                  <a:schemeClr val="bg1">
                    <a:lumMod val="50000"/>
                  </a:schemeClr>
                </a:solidFill>
              </a:rPr>
              <a:t>4Mbps</a:t>
            </a:r>
          </a:p>
        </p:txBody>
      </p:sp>
      <p:pic>
        <p:nvPicPr>
          <p:cNvPr id="31" name="asha_msqrd.mov"/>
          <p:cNvPicPr>
            <a:picLocks/>
          </p:cNvPicPr>
          <p:nvPr>
            <a:videoFile r:link="rId2"/>
            <p:extLst>
              <p:ext uri="{DAA4B4D4-6D71-4841-9C94-3DE7FCFB9230}">
                <p14:media xmlns:p14="http://schemas.microsoft.com/office/powerpoint/2010/main" r:embed="rId1"/>
              </p:ext>
            </p:extLst>
          </p:nvPr>
        </p:nvPicPr>
        <p:blipFill>
          <a:blip r:embed="rId8">
            <a:extLst/>
          </a:blip>
          <a:stretch>
            <a:fillRect/>
          </a:stretch>
        </p:blipFill>
        <p:spPr>
          <a:xfrm>
            <a:off x="16509899" y="7997953"/>
            <a:ext cx="1133708" cy="1133708"/>
          </a:xfrm>
          <a:prstGeom prst="rect">
            <a:avLst/>
          </a:prstGeom>
          <a:ln w="12700">
            <a:miter lim="400000"/>
          </a:ln>
        </p:spPr>
      </p:pic>
      <p:sp>
        <p:nvSpPr>
          <p:cNvPr id="32" name="Rectangle 31"/>
          <p:cNvSpPr/>
          <p:nvPr/>
        </p:nvSpPr>
        <p:spPr>
          <a:xfrm>
            <a:off x="14947665" y="9144211"/>
            <a:ext cx="4258179" cy="1569456"/>
          </a:xfrm>
          <a:prstGeom prst="rect">
            <a:avLst/>
          </a:prstGeom>
        </p:spPr>
        <p:txBody>
          <a:bodyPr wrap="square">
            <a:spAutoFit/>
          </a:bodyPr>
          <a:lstStyle/>
          <a:p>
            <a:pPr>
              <a:lnSpc>
                <a:spcPct val="100000"/>
              </a:lnSpc>
            </a:pPr>
            <a:r>
              <a:rPr lang="en-US" sz="4800" dirty="0">
                <a:solidFill>
                  <a:schemeClr val="bg1">
                    <a:lumMod val="50000"/>
                  </a:schemeClr>
                </a:solidFill>
              </a:rPr>
              <a:t>480P</a:t>
            </a:r>
          </a:p>
          <a:p>
            <a:pPr>
              <a:lnSpc>
                <a:spcPct val="100000"/>
              </a:lnSpc>
            </a:pPr>
            <a:r>
              <a:rPr lang="en-US" sz="4800" dirty="0">
                <a:solidFill>
                  <a:schemeClr val="bg1">
                    <a:lumMod val="50000"/>
                  </a:schemeClr>
                </a:solidFill>
              </a:rPr>
              <a:t>1.5Mbps</a:t>
            </a:r>
          </a:p>
        </p:txBody>
      </p:sp>
      <p:pic>
        <p:nvPicPr>
          <p:cNvPr id="30" name="Picture 29"/>
          <p:cNvPicPr>
            <a:picLocks/>
          </p:cNvPicPr>
          <p:nvPr/>
        </p:nvPicPr>
        <p:blipFill>
          <a:blip r:embed="rId9" cstate="screen">
            <a:extLst>
              <a:ext uri="{28A0092B-C50C-407E-A947-70E740481C1C}">
                <a14:useLocalDpi xmlns:a14="http://schemas.microsoft.com/office/drawing/2010/main"/>
              </a:ext>
            </a:extLst>
          </a:blip>
          <a:stretch>
            <a:fillRect/>
          </a:stretch>
        </p:blipFill>
        <p:spPr>
          <a:xfrm>
            <a:off x="10868854" y="5618304"/>
            <a:ext cx="2553891" cy="2553891"/>
          </a:xfrm>
          <a:prstGeom prst="rect">
            <a:avLst/>
          </a:prstGeom>
        </p:spPr>
      </p:pic>
      <p:sp>
        <p:nvSpPr>
          <p:cNvPr id="35" name="Rectangle 34"/>
          <p:cNvSpPr/>
          <p:nvPr/>
        </p:nvSpPr>
        <p:spPr>
          <a:xfrm>
            <a:off x="22858612" y="12632407"/>
            <a:ext cx="1460165" cy="1107852"/>
          </a:xfrm>
          <a:prstGeom prst="rect">
            <a:avLst/>
          </a:prstGeom>
        </p:spPr>
        <p:txBody>
          <a:bodyPr wrap="square">
            <a:spAutoFit/>
          </a:bodyPr>
          <a:lstStyle/>
          <a:p>
            <a:r>
              <a:rPr lang="en-US" sz="5999" b="1" dirty="0">
                <a:latin typeface="FreightSansLFPro"/>
                <a:ea typeface="Helvetica"/>
                <a:cs typeface="FreightSansLFPro"/>
                <a:sym typeface="Helvetica"/>
              </a:rPr>
              <a:t>07</a:t>
            </a:r>
            <a:endParaRPr lang="en-US" sz="5999" dirty="0"/>
          </a:p>
        </p:txBody>
      </p:sp>
    </p:spTree>
    <p:extLst>
      <p:ext uri="{BB962C8B-B14F-4D97-AF65-F5344CB8AC3E}">
        <p14:creationId xmlns:p14="http://schemas.microsoft.com/office/powerpoint/2010/main" val="674832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1.48148E-6 L 0.20319 0.03368 " pathEditMode="relative" rAng="0" ptsTypes="AA">
                                      <p:cBhvr>
                                        <p:cTn id="6" dur="2000" fill="hold"/>
                                        <p:tgtEl>
                                          <p:spTgt spid="28"/>
                                        </p:tgtEl>
                                        <p:attrNameLst>
                                          <p:attrName>ppt_x</p:attrName>
                                          <p:attrName>ppt_y</p:attrName>
                                        </p:attrNameLst>
                                      </p:cBhvr>
                                      <p:rCtr x="10156" y="1678"/>
                                    </p:animMotion>
                                  </p:childTnLst>
                                </p:cTn>
                              </p:par>
                              <p:par>
                                <p:cTn id="7" presetID="42" presetClass="path" presetSubtype="0" accel="50000" decel="50000" fill="hold" nodeType="withEffect">
                                  <p:stCondLst>
                                    <p:cond delay="0"/>
                                  </p:stCondLst>
                                  <p:childTnLst>
                                    <p:animMotion origin="layout" path="M 4.47917E-6 -1.2963E-6 L 0.20247 -0.00961 " pathEditMode="relative" rAng="0" ptsTypes="AA">
                                      <p:cBhvr>
                                        <p:cTn id="8" dur="2000" fill="hold"/>
                                        <p:tgtEl>
                                          <p:spTgt spid="31"/>
                                        </p:tgtEl>
                                        <p:attrNameLst>
                                          <p:attrName>ppt_x</p:attrName>
                                          <p:attrName>ppt_y</p:attrName>
                                        </p:attrNameLst>
                                      </p:cBhvr>
                                      <p:rCtr x="10124" y="-486"/>
                                    </p:animMotion>
                                  </p:childTnLst>
                                </p:cTn>
                              </p:par>
                              <p:par>
                                <p:cTn id="9" presetID="1" presetClass="exit"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0">
                <p:cTn id="13" fill="hold" display="0">
                  <p:stCondLst>
                    <p:cond delay="indefinite"/>
                  </p:stCondLst>
                </p:cTn>
                <p:tgtEl>
                  <p:spTgt spid="28"/>
                </p:tgtEl>
              </p:cMediaNode>
            </p:video>
            <p:video>
              <p:cMediaNode vol="0">
                <p:cTn id="14" fill="hold" display="0">
                  <p:stCondLst>
                    <p:cond delay="indefinite"/>
                  </p:stCondLst>
                </p:cTn>
                <p:tgtEl>
                  <p:spTgt spid="31"/>
                </p:tgtEl>
              </p:cMediaNode>
            </p:video>
          </p:childTnLst>
        </p:cTn>
      </p:par>
    </p:tnLst>
    <p:bldLst>
      <p:bldP spid="29"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p:nvPr/>
        </p:nvSpPr>
        <p:spPr>
          <a:xfrm>
            <a:off x="3269596" y="2917293"/>
            <a:ext cx="3362211" cy="7881417"/>
          </a:xfrm>
          <a:prstGeom prst="roundRect">
            <a:avLst>
              <a:gd name="adj" fmla="val 3958"/>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lstStyle/>
          <a:p>
            <a:pPr>
              <a:lnSpc>
                <a:spcPct val="100000"/>
              </a:lnSpc>
            </a:pPr>
            <a:endParaRPr sz="4085" dirty="0">
              <a:solidFill>
                <a:schemeClr val="accent2"/>
              </a:solidFill>
            </a:endParaRPr>
          </a:p>
          <a:p>
            <a:pPr>
              <a:lnSpc>
                <a:spcPct val="100000"/>
              </a:lnSpc>
            </a:pPr>
            <a:r>
              <a:rPr sz="4085" dirty="0">
                <a:solidFill>
                  <a:schemeClr val="bg1">
                    <a:lumMod val="50000"/>
                  </a:schemeClr>
                </a:solidFill>
              </a:rPr>
              <a:t>Client</a:t>
            </a:r>
          </a:p>
        </p:txBody>
      </p:sp>
      <p:sp>
        <p:nvSpPr>
          <p:cNvPr id="28" name="Shape 228"/>
          <p:cNvSpPr/>
          <p:nvPr/>
        </p:nvSpPr>
        <p:spPr>
          <a:xfrm>
            <a:off x="20340845" y="2917295"/>
            <a:ext cx="3362211" cy="7796374"/>
          </a:xfrm>
          <a:prstGeom prst="roundRect">
            <a:avLst>
              <a:gd name="adj" fmla="val 5439"/>
            </a:avLst>
          </a:prstGeom>
          <a:solidFill>
            <a:srgbClr val="ADB2BB"/>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sz="4085" dirty="0">
                <a:solidFill>
                  <a:schemeClr val="bg1">
                    <a:lumMod val="50000"/>
                  </a:schemeClr>
                </a:solidFill>
              </a:rPr>
              <a:t>Final </a:t>
            </a:r>
            <a:endParaRPr lang="en-US" sz="4085" dirty="0">
              <a:solidFill>
                <a:schemeClr val="bg1">
                  <a:lumMod val="50000"/>
                </a:schemeClr>
              </a:solidFill>
            </a:endParaRPr>
          </a:p>
          <a:p>
            <a:pPr>
              <a:lnSpc>
                <a:spcPct val="100000"/>
              </a:lnSpc>
            </a:pPr>
            <a:r>
              <a:rPr sz="4085" dirty="0">
                <a:solidFill>
                  <a:schemeClr val="bg1">
                    <a:lumMod val="50000"/>
                  </a:schemeClr>
                </a:solidFill>
              </a:rPr>
              <a:t>Storage</a:t>
            </a:r>
            <a:endParaRPr lang="en-US" sz="4085" dirty="0">
              <a:solidFill>
                <a:schemeClr val="bg1">
                  <a:lumMod val="50000"/>
                </a:schemeClr>
              </a:solidFill>
            </a:endParaRPr>
          </a:p>
          <a:p>
            <a:pPr>
              <a:lnSpc>
                <a:spcPct val="100000"/>
              </a:lnSpc>
            </a:pPr>
            <a:endParaRPr lang="en-US" sz="5999"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p:txBody>
      </p:sp>
      <p:sp>
        <p:nvSpPr>
          <p:cNvPr id="268" name="Shape 268"/>
          <p:cNvSpPr/>
          <p:nvPr/>
        </p:nvSpPr>
        <p:spPr>
          <a:xfrm rot="10800000">
            <a:off x="18562153" y="8558517"/>
            <a:ext cx="1219379" cy="942389"/>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3" name="Title 2"/>
          <p:cNvSpPr>
            <a:spLocks noGrp="1"/>
          </p:cNvSpPr>
          <p:nvPr>
            <p:ph type="title"/>
          </p:nvPr>
        </p:nvSpPr>
        <p:spPr/>
        <p:txBody>
          <a:bodyPr/>
          <a:lstStyle/>
          <a:p>
            <a:r>
              <a:rPr lang="en-US" dirty="0" smtClean="0"/>
              <a:t>Sharing with adaptive streaming</a:t>
            </a:r>
            <a:endParaRPr lang="en-US" dirty="0"/>
          </a:p>
        </p:txBody>
      </p:sp>
      <p:grpSp>
        <p:nvGrpSpPr>
          <p:cNvPr id="7" name="Group 6"/>
          <p:cNvGrpSpPr/>
          <p:nvPr/>
        </p:nvGrpSpPr>
        <p:grpSpPr>
          <a:xfrm>
            <a:off x="6887858" y="5689752"/>
            <a:ext cx="12961401" cy="5083566"/>
            <a:chOff x="6887166" y="5689599"/>
            <a:chExt cx="12963088" cy="5084227"/>
          </a:xfrm>
        </p:grpSpPr>
        <p:sp>
          <p:nvSpPr>
            <p:cNvPr id="34" name="Shape 229"/>
            <p:cNvSpPr/>
            <p:nvPr/>
          </p:nvSpPr>
          <p:spPr>
            <a:xfrm>
              <a:off x="18630716" y="7077463"/>
              <a:ext cx="1219538" cy="942512"/>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nvGrpSpPr>
            <p:cNvPr id="6" name="Group 5"/>
            <p:cNvGrpSpPr/>
            <p:nvPr/>
          </p:nvGrpSpPr>
          <p:grpSpPr>
            <a:xfrm>
              <a:off x="6887166" y="5689599"/>
              <a:ext cx="11556698" cy="5084227"/>
              <a:chOff x="7191966" y="5689599"/>
              <a:chExt cx="11556698" cy="5084227"/>
            </a:xfrm>
          </p:grpSpPr>
          <p:sp>
            <p:nvSpPr>
              <p:cNvPr id="266" name="Shape 266"/>
              <p:cNvSpPr/>
              <p:nvPr/>
            </p:nvSpPr>
            <p:spPr>
              <a:xfrm>
                <a:off x="15386015" y="5689599"/>
                <a:ext cx="3362649" cy="5084227"/>
              </a:xfrm>
              <a:prstGeom prst="roundRect">
                <a:avLst>
                  <a:gd name="adj" fmla="val 5439"/>
                </a:avLst>
              </a:prstGeom>
              <a:solidFill>
                <a:srgbClr val="FFFFFF"/>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r>
                  <a:rPr lang="en-US" sz="4085" dirty="0">
                    <a:solidFill>
                      <a:schemeClr val="bg1">
                        <a:lumMod val="50000"/>
                      </a:schemeClr>
                    </a:solidFill>
                  </a:rPr>
                  <a:t>FBCDN</a:t>
                </a: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p:txBody>
          </p:sp>
          <p:sp>
            <p:nvSpPr>
              <p:cNvPr id="26" name="Shape 268"/>
              <p:cNvSpPr/>
              <p:nvPr/>
            </p:nvSpPr>
            <p:spPr>
              <a:xfrm>
                <a:off x="7191966" y="7047964"/>
                <a:ext cx="7978994" cy="853290"/>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grpSp>
      </p:grpSp>
      <p:grpSp>
        <p:nvGrpSpPr>
          <p:cNvPr id="5" name="Group 4"/>
          <p:cNvGrpSpPr/>
          <p:nvPr/>
        </p:nvGrpSpPr>
        <p:grpSpPr>
          <a:xfrm>
            <a:off x="6818635" y="2919413"/>
            <a:ext cx="4749765" cy="3700767"/>
            <a:chOff x="4142468" y="2918899"/>
            <a:chExt cx="4750383" cy="3701249"/>
          </a:xfrm>
        </p:grpSpPr>
        <p:sp>
          <p:nvSpPr>
            <p:cNvPr id="263" name="Shape 263"/>
            <p:cNvSpPr/>
            <p:nvPr/>
          </p:nvSpPr>
          <p:spPr>
            <a:xfrm>
              <a:off x="4142468" y="4469727"/>
              <a:ext cx="1219538" cy="942512"/>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sp>
          <p:nvSpPr>
            <p:cNvPr id="264" name="Shape 264"/>
            <p:cNvSpPr/>
            <p:nvPr/>
          </p:nvSpPr>
          <p:spPr>
            <a:xfrm>
              <a:off x="5530202" y="2918899"/>
              <a:ext cx="3362649" cy="3701249"/>
            </a:xfrm>
            <a:prstGeom prst="roundRect">
              <a:avLst>
                <a:gd name="adj" fmla="val 3958"/>
              </a:avLst>
            </a:prstGeom>
            <a:solidFill>
              <a:srgbClr val="92D050"/>
            </a:solidFill>
            <a:ln w="63500">
              <a:solidFill>
                <a:schemeClr val="accent2"/>
              </a:solidFill>
              <a:miter lim="400000"/>
            </a:ln>
            <a:extLst>
              <a:ext uri="{C572A759-6A51-4108-AA02-DFA0A04FC94B}">
                <ma14:wrappingTextBoxFlag xmlns:ma14="http://schemas.microsoft.com/office/mac/drawingml/2011/main" val="1"/>
              </a:ext>
            </a:extLst>
          </p:spPr>
          <p:txBody>
            <a:bodyPr lIns="38425" tIns="38425" rIns="38425" bIns="38425"/>
            <a:lstStyle/>
            <a:p>
              <a:pPr>
                <a:lnSpc>
                  <a:spcPct val="100000"/>
                </a:lnSpc>
              </a:pPr>
              <a:endParaRPr sz="4085" dirty="0">
                <a:solidFill>
                  <a:schemeClr val="accent2"/>
                </a:solidFill>
              </a:endParaRPr>
            </a:p>
            <a:p>
              <a:pPr>
                <a:lnSpc>
                  <a:spcPct val="100000"/>
                </a:lnSpc>
              </a:pPr>
              <a:r>
                <a:rPr sz="4085" dirty="0">
                  <a:solidFill>
                    <a:schemeClr val="bg1">
                      <a:lumMod val="50000"/>
                    </a:schemeClr>
                  </a:solidFill>
                </a:rPr>
                <a:t>Web Server</a:t>
              </a:r>
            </a:p>
          </p:txBody>
        </p:sp>
        <p:sp>
          <p:nvSpPr>
            <p:cNvPr id="36" name="Rectangle 35"/>
            <p:cNvSpPr/>
            <p:nvPr/>
          </p:nvSpPr>
          <p:spPr>
            <a:xfrm>
              <a:off x="5918095" y="4554624"/>
              <a:ext cx="2553713" cy="1569660"/>
            </a:xfrm>
            <a:prstGeom prst="rect">
              <a:avLst/>
            </a:prstGeom>
          </p:spPr>
          <p:txBody>
            <a:bodyPr wrap="square">
              <a:spAutoFit/>
            </a:bodyPr>
            <a:lstStyle/>
            <a:p>
              <a:pPr>
                <a:lnSpc>
                  <a:spcPct val="100000"/>
                </a:lnSpc>
              </a:pPr>
              <a:r>
                <a:rPr lang="en-US" sz="4800" dirty="0">
                  <a:solidFill>
                    <a:schemeClr val="bg1">
                      <a:lumMod val="50000"/>
                    </a:schemeClr>
                  </a:solidFill>
                </a:rPr>
                <a:t>720p</a:t>
              </a:r>
            </a:p>
            <a:p>
              <a:pPr>
                <a:lnSpc>
                  <a:spcPct val="100000"/>
                </a:lnSpc>
              </a:pPr>
              <a:r>
                <a:rPr lang="en-US" sz="4800" dirty="0">
                  <a:solidFill>
                    <a:schemeClr val="bg1">
                      <a:lumMod val="50000"/>
                    </a:schemeClr>
                  </a:solidFill>
                </a:rPr>
                <a:t>480p</a:t>
              </a:r>
            </a:p>
          </p:txBody>
        </p:sp>
      </p:grpSp>
      <p:sp>
        <p:nvSpPr>
          <p:cNvPr id="37" name="Shape 268"/>
          <p:cNvSpPr/>
          <p:nvPr/>
        </p:nvSpPr>
        <p:spPr>
          <a:xfrm rot="10800000">
            <a:off x="6769343" y="8603121"/>
            <a:ext cx="7977955" cy="853179"/>
          </a:xfrm>
          <a:prstGeom prst="rightArrow">
            <a:avLst>
              <a:gd name="adj1" fmla="val 57118"/>
              <a:gd name="adj2" fmla="val 65130"/>
            </a:avLst>
          </a:prstGeom>
          <a:solidFill>
            <a:schemeClr val="accent1">
              <a:lumMod val="50000"/>
            </a:schemeClr>
          </a:solidFill>
          <a:ln w="12700">
            <a:miter lim="400000"/>
          </a:ln>
        </p:spPr>
        <p:txBody>
          <a:bodyPr lIns="38425" tIns="38425" rIns="38425" bIns="38425" anchor="ctr"/>
          <a:lstStyle/>
          <a:p>
            <a:pPr>
              <a:lnSpc>
                <a:spcPct val="100000"/>
              </a:lnSpc>
            </a:pPr>
            <a:endParaRPr sz="2421">
              <a:solidFill>
                <a:schemeClr val="accent2"/>
              </a:solidFill>
              <a:latin typeface="Helvetica Light"/>
              <a:ea typeface="Helvetica Light"/>
              <a:cs typeface="Helvetica Light"/>
            </a:endParaRPr>
          </a:p>
        </p:txBody>
      </p:sp>
      <p:pic>
        <p:nvPicPr>
          <p:cNvPr id="29"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194619" y="4919724"/>
            <a:ext cx="1700563" cy="1700563"/>
          </a:xfrm>
          <a:prstGeom prst="rect">
            <a:avLst/>
          </a:prstGeom>
        </p:spPr>
      </p:pic>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148906" y="7900280"/>
            <a:ext cx="1133708" cy="1133708"/>
          </a:xfrm>
          <a:prstGeom prst="rect">
            <a:avLst/>
          </a:prstGeom>
        </p:spPr>
      </p:pic>
      <p:pic>
        <p:nvPicPr>
          <p:cNvPr id="32" name="Picture 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77475" y="7900280"/>
            <a:ext cx="1133708" cy="1133708"/>
          </a:xfrm>
          <a:prstGeom prst="rect">
            <a:avLst/>
          </a:prstGeom>
        </p:spPr>
      </p:pic>
      <p:grpSp>
        <p:nvGrpSpPr>
          <p:cNvPr id="2" name="Group 1"/>
          <p:cNvGrpSpPr/>
          <p:nvPr/>
        </p:nvGrpSpPr>
        <p:grpSpPr>
          <a:xfrm>
            <a:off x="3304629" y="4488222"/>
            <a:ext cx="3424603" cy="6285096"/>
            <a:chOff x="3303470" y="4487913"/>
            <a:chExt cx="3425049" cy="6285914"/>
          </a:xfrm>
        </p:grpSpPr>
        <p:pic>
          <p:nvPicPr>
            <p:cNvPr id="278" name="iphone6_b.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03470" y="4487913"/>
              <a:ext cx="3425049" cy="6285914"/>
            </a:xfrm>
            <a:prstGeom prst="rect">
              <a:avLst/>
            </a:prstGeom>
            <a:ln w="12700" cap="flat">
              <a:noFill/>
              <a:miter lim="400000"/>
            </a:ln>
            <a:effectLst/>
          </p:spPr>
        </p:pic>
        <p:pic>
          <p:nvPicPr>
            <p:cNvPr id="30" name="IMG_1386.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23751" y="5116421"/>
              <a:ext cx="2553714" cy="4542204"/>
            </a:xfrm>
            <a:prstGeom prst="rect">
              <a:avLst/>
            </a:prstGeom>
            <a:solidFill>
              <a:schemeClr val="tx2"/>
            </a:solidFill>
            <a:ln w="12700" cap="flat">
              <a:noFill/>
              <a:miter lim="400000"/>
            </a:ln>
            <a:effectLst/>
          </p:spPr>
        </p:pic>
        <p:sp>
          <p:nvSpPr>
            <p:cNvPr id="33" name="Shape 266"/>
            <p:cNvSpPr/>
            <p:nvPr/>
          </p:nvSpPr>
          <p:spPr>
            <a:xfrm>
              <a:off x="3740545" y="6254914"/>
              <a:ext cx="2536438" cy="2997074"/>
            </a:xfrm>
            <a:prstGeom prst="roundRect">
              <a:avLst>
                <a:gd name="adj" fmla="val 0"/>
              </a:avLst>
            </a:prstGeom>
            <a:solidFill>
              <a:srgbClr val="FFFFFF"/>
            </a:solidFill>
            <a:ln w="63500">
              <a:noFill/>
              <a:miter lim="400000"/>
            </a:ln>
            <a:extLst>
              <a:ext uri="{C572A759-6A51-4108-AA02-DFA0A04FC94B}">
                <ma14:wrappingTextBoxFlag xmlns:ma14="http://schemas.microsoft.com/office/mac/drawingml/2011/main" val="1"/>
              </a:ext>
            </a:extLst>
          </p:spPr>
          <p:txBody>
            <a:bodyPr lIns="38425" tIns="38425" rIns="38425" bIns="38425" anchor="ctr"/>
            <a:lstStyle/>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a:p>
              <a:pPr>
                <a:lnSpc>
                  <a:spcPct val="100000"/>
                </a:lnSpc>
              </a:pPr>
              <a:endParaRPr lang="en-US" sz="4085" dirty="0">
                <a:solidFill>
                  <a:schemeClr val="bg1">
                    <a:lumMod val="50000"/>
                  </a:schemeClr>
                </a:solidFill>
              </a:endParaRPr>
            </a:p>
          </p:txBody>
        </p:sp>
      </p:grpSp>
      <p:pic>
        <p:nvPicPr>
          <p:cNvPr id="35" name="asha_msqrd.mov"/>
          <p:cNvPicPr>
            <a:picLocks/>
          </p:cNvPicPr>
          <p:nvPr>
            <a:videoFile r:link="rId2"/>
            <p:extLst>
              <p:ext uri="{DAA4B4D4-6D71-4841-9C94-3DE7FCFB9230}">
                <p14:media xmlns:p14="http://schemas.microsoft.com/office/powerpoint/2010/main" r:embed="rId1"/>
              </p:ext>
            </p:extLst>
          </p:nvPr>
        </p:nvPicPr>
        <p:blipFill>
          <a:blip r:embed="rId9">
            <a:extLst/>
          </a:blip>
          <a:stretch>
            <a:fillRect/>
          </a:stretch>
        </p:blipFill>
        <p:spPr>
          <a:xfrm>
            <a:off x="3717866" y="6355630"/>
            <a:ext cx="2553381" cy="2657510"/>
          </a:xfrm>
          <a:prstGeom prst="rect">
            <a:avLst/>
          </a:prstGeom>
          <a:ln w="12700">
            <a:miter lim="400000"/>
          </a:ln>
        </p:spPr>
      </p:pic>
      <p:sp>
        <p:nvSpPr>
          <p:cNvPr id="38" name="Rectangle 37"/>
          <p:cNvSpPr/>
          <p:nvPr/>
        </p:nvSpPr>
        <p:spPr>
          <a:xfrm>
            <a:off x="22858612" y="12632407"/>
            <a:ext cx="1460165" cy="1107852"/>
          </a:xfrm>
          <a:prstGeom prst="rect">
            <a:avLst/>
          </a:prstGeom>
        </p:spPr>
        <p:txBody>
          <a:bodyPr wrap="square">
            <a:spAutoFit/>
          </a:bodyPr>
          <a:lstStyle/>
          <a:p>
            <a:r>
              <a:rPr lang="en-US" sz="5999" b="1" dirty="0">
                <a:latin typeface="FreightSansLFPro"/>
                <a:ea typeface="Helvetica"/>
                <a:cs typeface="FreightSansLFPro"/>
                <a:sym typeface="Helvetica"/>
              </a:rPr>
              <a:t>08</a:t>
            </a:r>
            <a:endParaRPr lang="en-US" sz="5999" dirty="0"/>
          </a:p>
        </p:txBody>
      </p:sp>
    </p:spTree>
    <p:extLst>
      <p:ext uri="{BB962C8B-B14F-4D97-AF65-F5344CB8AC3E}">
        <p14:creationId xmlns:p14="http://schemas.microsoft.com/office/powerpoint/2010/main" val="1886477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dissolve">
                                      <p:cBhvr>
                                        <p:cTn id="7" dur="500"/>
                                        <p:tgtEl>
                                          <p:spTgt spid="272"/>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68"/>
                                        </p:tgtEl>
                                        <p:attrNameLst>
                                          <p:attrName>style.visibility</p:attrName>
                                        </p:attrNameLst>
                                      </p:cBhvr>
                                      <p:to>
                                        <p:strVal val="visible"/>
                                      </p:to>
                                    </p:set>
                                    <p:animEffect transition="in" filter="wipe(right)">
                                      <p:cBhvr>
                                        <p:cTn id="25" dur="500"/>
                                        <p:tgtEl>
                                          <p:spTgt spid="268"/>
                                        </p:tgtEl>
                                      </p:cBhvr>
                                    </p:animEffect>
                                  </p:childTnLst>
                                </p:cTn>
                              </p:par>
                              <p:par>
                                <p:cTn id="26" presetID="42" presetClass="path" presetSubtype="0" accel="50000" decel="50000" fill="hold" nodeType="withEffect">
                                  <p:stCondLst>
                                    <p:cond delay="0"/>
                                  </p:stCondLst>
                                  <p:childTnLst>
                                    <p:animMotion origin="layout" path="M 0 -1.11111E-6 L -0.20801 0.03982 " pathEditMode="relative" rAng="0" ptsTypes="AA">
                                      <p:cBhvr>
                                        <p:cTn id="27" dur="2000" fill="hold"/>
                                        <p:tgtEl>
                                          <p:spTgt spid="32"/>
                                        </p:tgtEl>
                                        <p:attrNameLst>
                                          <p:attrName>ppt_x</p:attrName>
                                          <p:attrName>ppt_y</p:attrName>
                                        </p:attrNameLst>
                                      </p:cBhvr>
                                      <p:rCtr x="-10404" y="1991"/>
                                    </p:animMotion>
                                  </p:childTnLst>
                                </p:cTn>
                              </p:par>
                            </p:childTnLst>
                          </p:cTn>
                        </p:par>
                        <p:par>
                          <p:cTn id="28" fill="hold">
                            <p:stCondLst>
                              <p:cond delay="2000"/>
                            </p:stCondLst>
                            <p:childTnLst>
                              <p:par>
                                <p:cTn id="29" presetID="22" presetClass="entr" presetSubtype="2"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right)">
                                      <p:cBhvr>
                                        <p:cTn id="31" dur="500"/>
                                        <p:tgtEl>
                                          <p:spTgt spid="37"/>
                                        </p:tgtEl>
                                      </p:cBhvr>
                                    </p:animEffect>
                                  </p:childTnLst>
                                </p:cTn>
                              </p:par>
                            </p:childTnLst>
                          </p:cTn>
                        </p:par>
                        <p:par>
                          <p:cTn id="32" fill="hold">
                            <p:stCondLst>
                              <p:cond delay="2500"/>
                            </p:stCondLst>
                            <p:childTnLst>
                              <p:par>
                                <p:cTn id="33" presetID="1" presetClass="entr" presetSubtype="0"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par>
                          <p:cTn id="35" fill="hold">
                            <p:stCondLst>
                              <p:cond delay="2500"/>
                            </p:stCondLst>
                            <p:childTnLst>
                              <p:par>
                                <p:cTn id="36" presetID="1" presetClass="mediacall" presetSubtype="0" fill="hold" nodeType="afterEffect">
                                  <p:stCondLst>
                                    <p:cond delay="0"/>
                                  </p:stCondLst>
                                  <p:childTnLst>
                                    <p:cmd type="call" cmd="playFrom(0.0)">
                                      <p:cBhvr>
                                        <p:cTn id="37" dur="28842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38" fill="hold" display="0">
                  <p:stCondLst>
                    <p:cond delay="indefinite"/>
                  </p:stCondLst>
                </p:cTn>
                <p:tgtEl>
                  <p:spTgt spid="35"/>
                </p:tgtEl>
              </p:cMediaNode>
            </p:video>
          </p:childTnLst>
        </p:cTn>
      </p:par>
    </p:tnLst>
    <p:bldLst>
      <p:bldP spid="272" grpId="0" animBg="1"/>
      <p:bldP spid="268" grpId="0" animBg="1"/>
      <p:bldP spid="3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Facebook">
      <a:dk1>
        <a:srgbClr val="53585F"/>
      </a:dk1>
      <a:lt1>
        <a:srgbClr val="FFFFFF"/>
      </a:lt1>
      <a:dk2>
        <a:srgbClr val="7D8490"/>
      </a:dk2>
      <a:lt2>
        <a:srgbClr val="EDEEF1"/>
      </a:lt2>
      <a:accent1>
        <a:srgbClr val="3B5998"/>
      </a:accent1>
      <a:accent2>
        <a:srgbClr val="6D84B4"/>
      </a:accent2>
      <a:accent3>
        <a:srgbClr val="D8DFEA"/>
      </a:accent3>
      <a:accent4>
        <a:srgbClr val="FBC300"/>
      </a:accent4>
      <a:accent5>
        <a:srgbClr val="FBEAAD"/>
      </a:accent5>
      <a:accent6>
        <a:srgbClr val="5890FF"/>
      </a:accent6>
      <a:hlink>
        <a:srgbClr val="0000FF"/>
      </a:hlink>
      <a:folHlink>
        <a:srgbClr val="0000FF"/>
      </a:folHlink>
    </a:clrScheme>
    <a:fontScheme name="White">
      <a:majorFont>
        <a:latin typeface="Helvetica"/>
        <a:ea typeface="Helvetica"/>
        <a:cs typeface="Helvetica"/>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76200" tIns="76200" rIns="76200" bIns="762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0" tIns="0" rIns="0" bIns="0" numCol="1" spcCol="38100" rtlCol="0" anchor="ctr">
        <a:spAutoFit/>
      </a:bodyPr>
      <a:lstStyle>
        <a:defPPr marL="0" marR="0" indent="0" algn="ctr" defTabSz="457200" rtl="0" fontAlgn="auto" latinLnBrk="1" hangingPunct="0">
          <a:lnSpc>
            <a:spcPct val="110000"/>
          </a:lnSpc>
          <a:spcBef>
            <a:spcPts val="0"/>
          </a:spcBef>
          <a:spcAft>
            <a:spcPts val="0"/>
          </a:spcAft>
          <a:buClrTx/>
          <a:buSzTx/>
          <a:buFontTx/>
          <a:buNone/>
          <a:tabLst/>
          <a:defRPr kumimoji="0" sz="9000" b="0" i="0" u="none" strike="noStrike" cap="none" spc="0" normalizeH="0" baseline="0">
            <a:ln>
              <a:noFill/>
            </a:ln>
            <a:solidFill>
              <a:srgbClr val="7D8490"/>
            </a:solidFill>
            <a:effectLst/>
            <a:uFillTx/>
            <a:latin typeface="Vista Sans OT Medium"/>
            <a:ea typeface="Vista Sans OT Medium"/>
            <a:cs typeface="Vista Sans OT Medium"/>
            <a:sym typeface="Vista Sans O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acebook_Basic_3.9.2" id="{61BA3F89-28C0-AB46-90A2-8F67073249C0}" vid="{7FE6B889-5FA1-FF43-AAD9-C030B2A3AC2D}"/>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76200" tIns="76200" rIns="76200" bIns="762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0" tIns="0" rIns="0" bIns="0" numCol="1" spcCol="38100" rtlCol="0" anchor="ctr">
        <a:spAutoFit/>
      </a:bodyPr>
      <a:lstStyle>
        <a:defPPr marL="0" marR="0" indent="0" algn="ctr" defTabSz="457200" rtl="0" fontAlgn="auto" latinLnBrk="1" hangingPunct="0">
          <a:lnSpc>
            <a:spcPct val="110000"/>
          </a:lnSpc>
          <a:spcBef>
            <a:spcPts val="0"/>
          </a:spcBef>
          <a:spcAft>
            <a:spcPts val="0"/>
          </a:spcAft>
          <a:buClrTx/>
          <a:buSzTx/>
          <a:buFontTx/>
          <a:buNone/>
          <a:tabLst/>
          <a:defRPr kumimoji="0" sz="9000" b="0" i="0" u="none" strike="noStrike" cap="none" spc="0" normalizeH="0" baseline="0">
            <a:ln>
              <a:noFill/>
            </a:ln>
            <a:solidFill>
              <a:srgbClr val="7D8490"/>
            </a:solidFill>
            <a:effectLst/>
            <a:uFillTx/>
            <a:latin typeface="Vista Sans OT Medium"/>
            <a:ea typeface="Vista Sans OT Medium"/>
            <a:cs typeface="Vista Sans OT Medium"/>
            <a:sym typeface="Vista Sans O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28365</TotalTime>
  <Words>3666</Words>
  <Application>Microsoft Macintosh PowerPoint</Application>
  <PresentationFormat>Custom</PresentationFormat>
  <Paragraphs>849</Paragraphs>
  <Slides>49</Slides>
  <Notes>49</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FreightSansLFPro</vt:lpstr>
      <vt:lpstr>FreightSansLFPro Med</vt:lpstr>
      <vt:lpstr>FreightSansLFPro SmBd</vt:lpstr>
      <vt:lpstr>Gill Sans</vt:lpstr>
      <vt:lpstr>Helvetica</vt:lpstr>
      <vt:lpstr>Helvetica Light</vt:lpstr>
      <vt:lpstr>Helvetica Neue</vt:lpstr>
      <vt:lpstr>Helvetica Neue Medium</vt:lpstr>
      <vt:lpstr>Lucida Grande</vt:lpstr>
      <vt:lpstr>Menlo</vt:lpstr>
      <vt:lpstr>Vista Sans OT Medium</vt:lpstr>
      <vt:lpstr>Vista Sans OT Reg</vt:lpstr>
      <vt:lpstr>Arial</vt:lpstr>
      <vt:lpstr>White</vt:lpstr>
      <vt:lpstr>SVE: Distributed Video Processing at Facebook Scale  </vt:lpstr>
      <vt:lpstr>Video is growing across Facebook</vt:lpstr>
      <vt:lpstr>Processing is diverse and demanding</vt:lpstr>
      <vt:lpstr>Legacy: upload video file to web server</vt:lpstr>
      <vt:lpstr>Legacy: preserve original for reliability</vt:lpstr>
      <vt:lpstr>Legacy: process after upload completes</vt:lpstr>
      <vt:lpstr>Legacy: encode w/ varying bitrates</vt:lpstr>
      <vt:lpstr>Legacy: store encodings before sharing</vt:lpstr>
      <vt:lpstr>Sharing with adaptive streaming</vt:lpstr>
      <vt:lpstr>Focus: pre-sharing pipeline</vt:lpstr>
      <vt:lpstr>Serial pipeline leads to slow processing</vt:lpstr>
      <vt:lpstr>Monolithic script slows development</vt:lpstr>
      <vt:lpstr>Challenges for video processing @ FB</vt:lpstr>
      <vt:lpstr>Our Streaming Video Engine (SVE) is speedy, flexible, and robust</vt:lpstr>
      <vt:lpstr>Speedy: harness parallelism</vt:lpstr>
      <vt:lpstr>Architectural changes for parallelism</vt:lpstr>
      <vt:lpstr>Architectural changes for parallelism</vt:lpstr>
      <vt:lpstr>Overlap fault tolerance and processing</vt:lpstr>
      <vt:lpstr>Overlap upload and processing</vt:lpstr>
      <vt:lpstr>Overlap upload and processing</vt:lpstr>
      <vt:lpstr>Parallel processing w/ many workers</vt:lpstr>
      <vt:lpstr>Parallel processing w/ many workers</vt:lpstr>
      <vt:lpstr>Parallel processing w/ many workers</vt:lpstr>
      <vt:lpstr>Parallel processing w/ many workers</vt:lpstr>
      <vt:lpstr>Three sources of parallelism</vt:lpstr>
      <vt:lpstr>Results: 2.3x ~ 9.3x speedup</vt:lpstr>
      <vt:lpstr>Results: 2.3x ~ 9.3x speedup</vt:lpstr>
      <vt:lpstr>Results: 2.3x ~ 9.3x speedup</vt:lpstr>
      <vt:lpstr>Challenges for video processing @ FB</vt:lpstr>
      <vt:lpstr>Flexible: build DAG framework</vt:lpstr>
      <vt:lpstr>DAG on stream-of-tracks abstraction</vt:lpstr>
      <vt:lpstr>DAG on stream-of-tracks abstraction</vt:lpstr>
      <vt:lpstr>DAG on stream-of-tracks interface</vt:lpstr>
      <vt:lpstr>Dynamic DAG Generation</vt:lpstr>
      <vt:lpstr>Dynamic DAG Generation</vt:lpstr>
      <vt:lpstr>Dynamic DAG Generation</vt:lpstr>
      <vt:lpstr>One system for 15+ applications</vt:lpstr>
      <vt:lpstr>Challenges for video processing @ FB</vt:lpstr>
      <vt:lpstr>Robust: tolerate overload</vt:lpstr>
      <vt:lpstr>3X peak load during New Year Eve</vt:lpstr>
      <vt:lpstr>Prepare for overload</vt:lpstr>
      <vt:lpstr>Use priority for worker overload</vt:lpstr>
      <vt:lpstr>Defer full video processing</vt:lpstr>
      <vt:lpstr>Regional redirection</vt:lpstr>
      <vt:lpstr>Challenges for video processing @ FB</vt:lpstr>
      <vt:lpstr>More details in paper</vt:lpstr>
      <vt:lpstr>Related work</vt:lpstr>
      <vt:lpstr>Streaming Video Engine</vt:lpstr>
      <vt:lpstr>Streaming Video Engine</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Qi Huang</cp:lastModifiedBy>
  <cp:revision>825</cp:revision>
  <cp:lastPrinted>2017-10-20T14:57:17Z</cp:lastPrinted>
  <dcterms:modified xsi:type="dcterms:W3CDTF">2017-10-29T15:10:33Z</dcterms:modified>
</cp:coreProperties>
</file>